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4" r:id="rId2"/>
    <p:sldId id="286" r:id="rId3"/>
    <p:sldId id="285" r:id="rId4"/>
    <p:sldId id="287" r:id="rId5"/>
    <p:sldId id="289" r:id="rId6"/>
    <p:sldId id="290" r:id="rId7"/>
    <p:sldId id="288" r:id="rId8"/>
    <p:sldId id="292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ECFF"/>
    <a:srgbClr val="DDDDDD"/>
    <a:srgbClr val="FFFFFF"/>
    <a:srgbClr val="002060"/>
    <a:srgbClr val="333399"/>
    <a:srgbClr val="000066"/>
    <a:srgbClr val="CC3300"/>
    <a:srgbClr val="10EB00"/>
    <a:srgbClr val="FF6600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0972" autoAdjust="0"/>
    <p:restoredTop sz="99283" autoAdjust="0"/>
  </p:normalViewPr>
  <p:slideViewPr>
    <p:cSldViewPr>
      <p:cViewPr varScale="1">
        <p:scale>
          <a:sx n="87" d="100"/>
          <a:sy n="87" d="100"/>
        </p:scale>
        <p:origin x="-1650" y="-78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18/08/2015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574711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DB532577-32D2-4479-AEFC-682FF659550B}" type="slidenum">
              <a:rPr lang="fr-FR" sz="1200">
                <a:solidFill>
                  <a:srgbClr val="000000"/>
                </a:solidFill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000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DB532577-32D2-4479-AEFC-682FF659550B}" type="slidenum">
              <a:rPr lang="fr-FR" sz="1200">
                <a:solidFill>
                  <a:srgbClr val="000000"/>
                </a:solidFill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9801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6D54D1C-C977-456F-B479-C9F02EE96D13}" type="slidenum">
              <a:rPr 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9951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6613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8523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6D54D1C-C977-456F-B479-C9F02EE96D13}" type="slidenum">
              <a:rPr lang="fr-FR" sz="1200">
                <a:solidFill>
                  <a:srgbClr val="000000"/>
                </a:solidFill>
              </a:rPr>
              <a:pPr algn="r" defTabSz="850900"/>
              <a:t>7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0727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5" name="Connecteur droit 66"/>
          <p:cNvCxnSpPr>
            <a:cxnSpLocks noChangeShapeType="1"/>
          </p:cNvCxnSpPr>
          <p:nvPr/>
        </p:nvCxnSpPr>
        <p:spPr bwMode="auto">
          <a:xfrm rot="5400000">
            <a:off x="3076625" y="2404096"/>
            <a:ext cx="400050" cy="1587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3081" name="Oval 170"/>
          <p:cNvSpPr>
            <a:spLocks noChangeArrowheads="1"/>
          </p:cNvSpPr>
          <p:nvPr/>
        </p:nvSpPr>
        <p:spPr bwMode="auto">
          <a:xfrm>
            <a:off x="2528069" y="1219199"/>
            <a:ext cx="1539875" cy="972000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US" sz="1400" b="1" dirty="0" err="1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Randomisation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*</a:t>
            </a:r>
          </a:p>
          <a:p>
            <a:pPr algn="ctr" defTabSz="914400"/>
            <a:r>
              <a:rPr lang="en-US" sz="1400" b="1" dirty="0" smtClean="0">
                <a:latin typeface="Calibri" pitchFamily="-84" charset="0"/>
              </a:rPr>
              <a:t>2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: 1</a:t>
            </a:r>
          </a:p>
          <a:p>
            <a:pPr algn="ctr" defTabSz="914400"/>
            <a:r>
              <a:rPr lang="en-US" sz="1400" b="1" dirty="0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Double blind</a:t>
            </a:r>
            <a:endParaRPr lang="en-US" sz="1400" b="1" dirty="0">
              <a:solidFill>
                <a:srgbClr val="000066"/>
              </a:solidFill>
              <a:latin typeface="Calibri" pitchFamily="-84" charset="0"/>
              <a:cs typeface="Arial" charset="0"/>
            </a:endParaRPr>
          </a:p>
        </p:txBody>
      </p:sp>
      <p:sp>
        <p:nvSpPr>
          <p:cNvPr id="3083" name="ZoneTexte 71"/>
          <p:cNvSpPr txBox="1">
            <a:spLocks noChangeArrowheads="1"/>
          </p:cNvSpPr>
          <p:nvPr/>
        </p:nvSpPr>
        <p:spPr bwMode="auto">
          <a:xfrm>
            <a:off x="899592" y="4129335"/>
            <a:ext cx="79208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fr-FR" sz="1400" smtClean="0">
                <a:solidFill>
                  <a:srgbClr val="000066"/>
                </a:solidFill>
              </a:rPr>
              <a:t>*Randomisation was stratified on genotype (1a </a:t>
            </a:r>
            <a:r>
              <a:rPr lang="fr-FR" sz="1400" smtClean="0"/>
              <a:t>or</a:t>
            </a:r>
            <a:r>
              <a:rPr lang="fr-FR" sz="1400" smtClean="0">
                <a:solidFill>
                  <a:srgbClr val="000066"/>
                </a:solidFill>
              </a:rPr>
              <a:t> 1b or other) and IL28B genotype (CC, CT or TT)</a:t>
            </a:r>
            <a:endParaRPr lang="fr-FR" sz="1400" baseline="30000">
              <a:solidFill>
                <a:srgbClr val="000066"/>
              </a:solidFill>
            </a:endParaRPr>
          </a:p>
        </p:txBody>
      </p:sp>
      <p:cxnSp>
        <p:nvCxnSpPr>
          <p:cNvPr id="3084" name="AutoShape 60"/>
          <p:cNvCxnSpPr>
            <a:cxnSpLocks noChangeShapeType="1"/>
          </p:cNvCxnSpPr>
          <p:nvPr/>
        </p:nvCxnSpPr>
        <p:spPr bwMode="auto">
          <a:xfrm rot="10800000" flipH="1" flipV="1">
            <a:off x="4035797" y="2641600"/>
            <a:ext cx="1587" cy="993775"/>
          </a:xfrm>
          <a:prstGeom prst="bentConnector3">
            <a:avLst>
              <a:gd name="adj1" fmla="val -37329994"/>
            </a:avLst>
          </a:prstGeom>
          <a:noFill/>
          <a:ln w="3810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3085" name="Line 63"/>
          <p:cNvSpPr>
            <a:spLocks noChangeShapeType="1"/>
          </p:cNvSpPr>
          <p:nvPr/>
        </p:nvSpPr>
        <p:spPr bwMode="auto">
          <a:xfrm>
            <a:off x="2995450" y="3132138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86" name="Rectangle 9"/>
          <p:cNvSpPr>
            <a:spLocks noChangeArrowheads="1"/>
          </p:cNvSpPr>
          <p:nvPr/>
        </p:nvSpPr>
        <p:spPr bwMode="auto">
          <a:xfrm>
            <a:off x="3260862" y="3666510"/>
            <a:ext cx="78739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500" b="1" smtClean="0">
                <a:solidFill>
                  <a:srgbClr val="C00000"/>
                </a:solidFill>
                <a:latin typeface="Calibri" pitchFamily="-84" charset="0"/>
              </a:rPr>
              <a:t>N = 133</a:t>
            </a:r>
            <a:endParaRPr lang="fr-FR" sz="1500" b="1">
              <a:solidFill>
                <a:srgbClr val="C00000"/>
              </a:solidFill>
              <a:latin typeface="Calibri" pitchFamily="-84" charset="0"/>
            </a:endParaRPr>
          </a:p>
        </p:txBody>
      </p:sp>
      <p:sp>
        <p:nvSpPr>
          <p:cNvPr id="3087" name="Rectangle 8"/>
          <p:cNvSpPr>
            <a:spLocks noChangeArrowheads="1"/>
          </p:cNvSpPr>
          <p:nvPr/>
        </p:nvSpPr>
        <p:spPr bwMode="auto">
          <a:xfrm>
            <a:off x="3260862" y="2294802"/>
            <a:ext cx="78739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1500" b="1" dirty="0" smtClean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 260</a:t>
            </a:r>
            <a:endParaRPr lang="en-US" sz="1500" b="1" dirty="0">
              <a:solidFill>
                <a:srgbClr val="C00000"/>
              </a:solidFill>
              <a:latin typeface="Calibri" pitchFamily="-84" charset="0"/>
              <a:cs typeface="Arial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6311318" y="12954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84" charset="0"/>
              </a:rPr>
              <a:t>W24</a:t>
            </a:r>
            <a:endParaRPr lang="en-US" sz="1600">
              <a:solidFill>
                <a:srgbClr val="0066FF"/>
              </a:solidFill>
              <a:latin typeface="Calibri" pitchFamily="-84" charset="0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514024" y="12954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84" charset="0"/>
              </a:rPr>
              <a:t>W48</a:t>
            </a:r>
            <a:endParaRPr lang="en-US" sz="1600">
              <a:solidFill>
                <a:srgbClr val="0066FF"/>
              </a:solidFill>
              <a:latin typeface="Calibri" pitchFamily="-84" charset="0"/>
            </a:endParaRPr>
          </a:p>
        </p:txBody>
      </p:sp>
      <p:sp>
        <p:nvSpPr>
          <p:cNvPr id="3090" name="Line 172"/>
          <p:cNvSpPr>
            <a:spLocks noChangeShapeType="1"/>
          </p:cNvSpPr>
          <p:nvPr/>
        </p:nvSpPr>
        <p:spPr bwMode="auto">
          <a:xfrm>
            <a:off x="8801546" y="18351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172"/>
          <p:cNvSpPr>
            <a:spLocks noChangeShapeType="1"/>
          </p:cNvSpPr>
          <p:nvPr/>
        </p:nvSpPr>
        <p:spPr bwMode="auto">
          <a:xfrm>
            <a:off x="6588191" y="18351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4000946" y="3200400"/>
            <a:ext cx="1252800" cy="76955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Arial"/>
              </a:rPr>
              <a:t>Placebo </a:t>
            </a:r>
            <a:br>
              <a:rPr kumimoji="0" lang="fr-FR" sz="1400" b="1" i="0" u="none" strike="noStrike" kern="0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Arial"/>
              </a:rPr>
            </a:br>
            <a:r>
              <a:rPr kumimoji="0" lang="fr-FR" sz="1400" b="1" i="0" u="none" strike="noStrike" kern="0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Arial"/>
              </a:rPr>
              <a:t>+ PEG-IFN </a:t>
            </a:r>
            <a:br>
              <a:rPr kumimoji="0" lang="fr-FR" sz="1400" b="1" i="0" u="none" strike="noStrike" kern="0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Arial"/>
              </a:rPr>
            </a:br>
            <a:r>
              <a:rPr kumimoji="0" lang="fr-FR" sz="1400" b="1" i="0" u="none" strike="noStrike" kern="0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Arial"/>
              </a:rPr>
              <a:t>+ RBV</a:t>
            </a:r>
            <a:endParaRPr kumimoji="0" lang="fr-FR" sz="14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Arial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4000946" y="2286000"/>
            <a:ext cx="1252800" cy="769049"/>
          </a:xfrm>
          <a:prstGeom prst="rect">
            <a:avLst/>
          </a:prstGeom>
          <a:solidFill>
            <a:srgbClr val="002060"/>
          </a:solidFill>
          <a:ln w="12700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cs typeface="Arial"/>
              </a:rPr>
              <a:t>SMV </a:t>
            </a:r>
            <a:br>
              <a:rPr kumimoji="0" lang="en-US" sz="1400" b="1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cs typeface="Arial"/>
              </a:rPr>
            </a:br>
            <a:r>
              <a:rPr kumimoji="0" lang="en-US" sz="1400" b="1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cs typeface="Arial"/>
              </a:rPr>
              <a:t>+ PEG-IFN </a:t>
            </a:r>
            <a:br>
              <a:rPr kumimoji="0" lang="en-US" sz="1400" b="1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cs typeface="Arial"/>
              </a:rPr>
            </a:br>
            <a:r>
              <a:rPr kumimoji="0" lang="en-US" sz="1400" b="1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cs typeface="Arial"/>
              </a:rPr>
              <a:t>+ RBV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5287766" y="2286000"/>
            <a:ext cx="1252800" cy="769049"/>
          </a:xfrm>
          <a:prstGeom prst="rect">
            <a:avLst/>
          </a:prstGeom>
          <a:solidFill>
            <a:srgbClr val="002060"/>
          </a:solidFill>
          <a:ln w="12700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cs typeface="Arial"/>
              </a:rPr>
              <a:t>PEG-IFN </a:t>
            </a:r>
            <a:br>
              <a:rPr kumimoji="0" lang="en-US" sz="1400" b="1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cs typeface="Arial"/>
              </a:rPr>
            </a:br>
            <a:r>
              <a:rPr kumimoji="0" lang="en-US" sz="1400" b="1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cs typeface="Arial"/>
              </a:rPr>
              <a:t>+ RBV</a:t>
            </a: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6628941" y="2674049"/>
            <a:ext cx="2172605" cy="381000"/>
          </a:xfrm>
          <a:prstGeom prst="rect">
            <a:avLst/>
          </a:prstGeom>
          <a:solidFill>
            <a:srgbClr val="002060"/>
          </a:solidFill>
          <a:ln w="12700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cs typeface="Arial"/>
              </a:rPr>
              <a:t>PEG-IFN + RBV</a:t>
            </a:r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5296346" y="3200400"/>
            <a:ext cx="3505200" cy="76955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Arial"/>
              </a:rPr>
              <a:t>PEG-IFN + RBV</a:t>
            </a:r>
            <a:endParaRPr kumimoji="0" lang="fr-FR" sz="14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Arial"/>
            </a:endParaRPr>
          </a:p>
        </p:txBody>
      </p:sp>
      <p:sp>
        <p:nvSpPr>
          <p:cNvPr id="40" name="Oval 109"/>
          <p:cNvSpPr>
            <a:spLocks noChangeArrowheads="1"/>
          </p:cNvSpPr>
          <p:nvPr/>
        </p:nvSpPr>
        <p:spPr bwMode="auto">
          <a:xfrm>
            <a:off x="4984543" y="12954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84" charset="0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84" charset="0"/>
            </a:endParaRPr>
          </a:p>
        </p:txBody>
      </p:sp>
      <p:sp>
        <p:nvSpPr>
          <p:cNvPr id="41" name="Line 172"/>
          <p:cNvSpPr>
            <a:spLocks noChangeShapeType="1"/>
          </p:cNvSpPr>
          <p:nvPr/>
        </p:nvSpPr>
        <p:spPr bwMode="auto">
          <a:xfrm>
            <a:off x="5268034" y="18351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Étoile à 7 branches 42"/>
          <p:cNvSpPr/>
          <p:nvPr/>
        </p:nvSpPr>
        <p:spPr>
          <a:xfrm>
            <a:off x="6591747" y="2276872"/>
            <a:ext cx="287999" cy="287999"/>
          </a:xfrm>
          <a:prstGeom prst="star7">
            <a:avLst/>
          </a:prstGeom>
          <a:solidFill>
            <a:srgbClr val="FF0000"/>
          </a:solidFill>
          <a:ln>
            <a:solidFill>
              <a:srgbClr val="00B0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95537" y="4449945"/>
            <a:ext cx="8748464" cy="56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72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50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SMV 150 mg : 1 pill QD </a:t>
            </a:r>
            <a:r>
              <a:rPr lang="en-US" sz="150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; PEG-IFN</a:t>
            </a:r>
            <a:r>
              <a:rPr lang="en-US" sz="1500" smtClean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en-US" sz="150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-2a 180 </a:t>
            </a:r>
            <a:r>
              <a:rPr lang="en-US" sz="1500" smtClean="0">
                <a:latin typeface="Symbol" charset="2"/>
                <a:ea typeface="ＭＳ Ｐゴシック" pitchFamily="-1" charset="-128"/>
                <a:cs typeface="Symbol" charset="2"/>
              </a:rPr>
              <a:t>m</a:t>
            </a:r>
            <a:r>
              <a:rPr lang="en-US" sz="150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g SC once weekly </a:t>
            </a:r>
          </a:p>
          <a:p>
            <a:pPr marL="342900" indent="-342900">
              <a:spcBef>
                <a:spcPts val="72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50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RBV : 1000 or 1200 mg/day (BID dosing) according to body weight (&lt; or ≥ 75 kg)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323529" y="5153561"/>
            <a:ext cx="8763000" cy="1415772"/>
            <a:chOff x="323529" y="5153561"/>
            <a:chExt cx="8763000" cy="1415772"/>
          </a:xfrm>
        </p:grpSpPr>
        <p:sp>
          <p:nvSpPr>
            <p:cNvPr id="45" name="Étoile à 7 branches 44"/>
            <p:cNvSpPr/>
            <p:nvPr/>
          </p:nvSpPr>
          <p:spPr>
            <a:xfrm>
              <a:off x="3347864" y="5234992"/>
              <a:ext cx="227877" cy="234000"/>
            </a:xfrm>
            <a:prstGeom prst="star7">
              <a:avLst/>
            </a:prstGeom>
            <a:solidFill>
              <a:srgbClr val="FF0000"/>
            </a:solidFill>
            <a:ln>
              <a:solidFill>
                <a:srgbClr val="00B0F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323529" y="5153561"/>
              <a:ext cx="8763000" cy="1415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58775" indent="-358775">
                <a:buClr>
                  <a:srgbClr val="0070C0"/>
                </a:buClr>
                <a:buFont typeface="Wingdings" pitchFamily="2" charset="2"/>
                <a:buChar char="§"/>
              </a:pPr>
              <a:r>
                <a:rPr lang="fr-FR" b="1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Response-guided therapy </a:t>
              </a:r>
              <a:r>
                <a:rPr lang="fr-FR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:</a:t>
              </a:r>
              <a:r>
                <a:rPr lang="fr-FR" sz="1600" smtClean="0"/>
                <a:t>      in SMV group, patients with HCV RNA &lt; 25 IU/ml at W4 and &lt; 15 IU/ml at W12 stopped treatment at W24, otherwise they continued until W48</a:t>
              </a:r>
            </a:p>
            <a:p>
              <a:pPr marL="358775" indent="-358775">
                <a:buClr>
                  <a:srgbClr val="0070C0"/>
                </a:buClr>
                <a:buFont typeface="Wingdings" pitchFamily="2" charset="2"/>
                <a:buChar char="§"/>
              </a:pPr>
              <a:r>
                <a:rPr lang="fr-FR" b="1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Virological stopping rules </a:t>
              </a:r>
              <a:r>
                <a:rPr lang="fr-FR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: </a:t>
              </a:r>
              <a:r>
                <a:rPr lang="fr-FR" sz="1600" smtClean="0"/>
                <a:t>SMV or placebo discontinued if HCV RNA &gt; 1000 IU/ml at W4, with continuation of PEG-IFN + RBV. PEG-IFN + RBV discontinued if RNA reduction </a:t>
              </a:r>
              <a:br>
                <a:rPr lang="fr-FR" sz="1600" smtClean="0"/>
              </a:br>
              <a:r>
                <a:rPr lang="fr-FR" sz="1600" smtClean="0"/>
                <a:t>&lt; 2 log</a:t>
              </a:r>
              <a:r>
                <a:rPr lang="fr-FR" sz="1600" baseline="-25000" smtClean="0"/>
                <a:t>10</a:t>
              </a:r>
              <a:r>
                <a:rPr lang="fr-FR" sz="1600" smtClean="0"/>
                <a:t> IU/ml at W12, or if HCV RNA confirmed ≥ 25 IU/ml at W24 or W36</a:t>
              </a:r>
            </a:p>
          </p:txBody>
        </p:sp>
      </p:grpSp>
      <p:cxnSp>
        <p:nvCxnSpPr>
          <p:cNvPr id="31" name="Connecteur droit 30"/>
          <p:cNvCxnSpPr/>
          <p:nvPr/>
        </p:nvCxnSpPr>
        <p:spPr>
          <a:xfrm>
            <a:off x="5330626" y="2185119"/>
            <a:ext cx="3456384" cy="0"/>
          </a:xfrm>
          <a:prstGeom prst="line">
            <a:avLst/>
          </a:prstGeom>
          <a:ln w="28575">
            <a:solidFill>
              <a:srgbClr val="333399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6557343" y="1897087"/>
            <a:ext cx="10775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open-label</a:t>
            </a:r>
            <a:endParaRPr lang="en-US" sz="1400" b="1" i="1" dirty="0"/>
          </a:p>
        </p:txBody>
      </p:sp>
      <p:sp>
        <p:nvSpPr>
          <p:cNvPr id="39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PROMISE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082" name="AutoShape 162"/>
          <p:cNvSpPr>
            <a:spLocks noChangeArrowheads="1"/>
          </p:cNvSpPr>
          <p:nvPr/>
        </p:nvSpPr>
        <p:spPr bwMode="auto">
          <a:xfrm>
            <a:off x="-550" y="2097080"/>
            <a:ext cx="3042682" cy="20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n-US" sz="1600" b="1" u="sng" dirty="0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&gt;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18 years</a:t>
            </a:r>
          </a:p>
          <a:p>
            <a:pPr algn="ctr" defTabSz="914400"/>
            <a:r>
              <a:rPr lang="en-US" sz="1600" b="1" dirty="0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Chronic HCV infection</a:t>
            </a:r>
          </a:p>
          <a:p>
            <a:pPr algn="ctr" defTabSz="914400"/>
            <a:r>
              <a:rPr lang="en-US" sz="1600" b="1" dirty="0" smtClean="0">
                <a:latin typeface="Calibri" pitchFamily="-84" charset="0"/>
              </a:rPr>
              <a:t>Genotype 1</a:t>
            </a:r>
            <a:endParaRPr lang="en-US" sz="1600" b="1" dirty="0" smtClean="0">
              <a:solidFill>
                <a:srgbClr val="000066"/>
              </a:solidFill>
              <a:latin typeface="Calibri" pitchFamily="-84" charset="0"/>
              <a:cs typeface="Arial" charset="0"/>
            </a:endParaRPr>
          </a:p>
          <a:p>
            <a:pPr algn="ctr" defTabSz="914400"/>
            <a:r>
              <a:rPr lang="en-US" sz="1600" b="1" dirty="0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IFN-experienced ≥ 24 </a:t>
            </a:r>
          </a:p>
          <a:p>
            <a:pPr algn="ctr" defTabSz="914400"/>
            <a:r>
              <a:rPr lang="en-US" sz="1600" b="1" dirty="0">
                <a:latin typeface="Calibri" pitchFamily="-84" charset="0"/>
              </a:rPr>
              <a:t>w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eeks with relapse</a:t>
            </a:r>
          </a:p>
          <a:p>
            <a:pPr algn="ctr" defTabSz="914400"/>
            <a:r>
              <a:rPr lang="en-US" sz="1600" b="1" dirty="0" smtClean="0">
                <a:latin typeface="Calibri" pitchFamily="-84" charset="0"/>
              </a:rPr>
              <a:t>HCV RNA &gt; 10,000 IU/ml</a:t>
            </a:r>
          </a:p>
          <a:p>
            <a:pPr algn="ctr" defTabSz="914400"/>
            <a:r>
              <a:rPr lang="en-US" sz="1600" b="1" dirty="0" smtClean="0">
                <a:solidFill>
                  <a:srgbClr val="000066"/>
                </a:solidFill>
                <a:latin typeface="Calibri" pitchFamily="-84" charset="0"/>
              </a:rPr>
              <a:t>Compensated cirrhosis allowed</a:t>
            </a:r>
          </a:p>
          <a:p>
            <a:pPr algn="ctr" defTabSz="914400"/>
            <a:r>
              <a:rPr lang="en-US" sz="1600" b="1" dirty="0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No HBV or HIV co-infection</a:t>
            </a:r>
            <a:endParaRPr lang="en-US" sz="1600" b="1" dirty="0">
              <a:solidFill>
                <a:srgbClr val="000066"/>
              </a:solidFill>
              <a:latin typeface="Calibri" pitchFamily="-84" charset="0"/>
              <a:cs typeface="Arial" charset="0"/>
            </a:endParaRPr>
          </a:p>
        </p:txBody>
      </p:sp>
      <p:sp>
        <p:nvSpPr>
          <p:cNvPr id="42" name="ZoneTexte 69"/>
          <p:cNvSpPr txBox="1">
            <a:spLocks noChangeArrowheads="1"/>
          </p:cNvSpPr>
          <p:nvPr/>
        </p:nvSpPr>
        <p:spPr bwMode="auto">
          <a:xfrm>
            <a:off x="5820733" y="6565900"/>
            <a:ext cx="3315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sv-SE" sz="1200" i="1" dirty="0">
                <a:solidFill>
                  <a:srgbClr val="0070C0"/>
                </a:solidFill>
                <a:ea typeface="ＭＳ Ｐゴシック" pitchFamily="34" charset="-128"/>
              </a:rPr>
              <a:t>Forns X. Gastroenterology </a:t>
            </a:r>
            <a:r>
              <a:rPr lang="sv-SE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2014;146:1669-79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48" name="Espace réservé du contenu 2"/>
          <p:cNvSpPr txBox="1">
            <a:spLocks/>
          </p:cNvSpPr>
          <p:nvPr/>
        </p:nvSpPr>
        <p:spPr bwMode="auto">
          <a:xfrm>
            <a:off x="323529" y="1277813"/>
            <a:ext cx="13901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400" b="1" kern="0" dirty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3000" dirty="0">
                <a:ea typeface="ＭＳ Ｐゴシック" pitchFamily="-84" charset="-128"/>
              </a:rPr>
              <a:t>PROMISE </a:t>
            </a:r>
            <a:r>
              <a:rPr lang="fr-FR" sz="3000" dirty="0" err="1">
                <a:ea typeface="ＭＳ Ｐゴシック" pitchFamily="-84" charset="-128"/>
              </a:rPr>
              <a:t>Study</a:t>
            </a:r>
            <a:r>
              <a:rPr lang="en-GB" sz="3000" dirty="0">
                <a:ea typeface="ＭＳ Ｐゴシック" pitchFamily="-84" charset="-128"/>
              </a:rPr>
              <a:t>: SMV + PEG-IFN + RBV </a:t>
            </a:r>
            <a:r>
              <a:rPr lang="en-GB" sz="3000" dirty="0" smtClean="0">
                <a:ea typeface="ＭＳ Ｐゴシック" pitchFamily="-84" charset="-128"/>
              </a:rPr>
              <a:t/>
            </a:r>
            <a:br>
              <a:rPr lang="en-GB" sz="3000" dirty="0" smtClean="0">
                <a:ea typeface="ＭＳ Ｐゴシック" pitchFamily="-84" charset="-128"/>
              </a:rPr>
            </a:br>
            <a:r>
              <a:rPr lang="en-GB" sz="3000" dirty="0" smtClean="0">
                <a:ea typeface="ＭＳ Ｐゴシック" pitchFamily="-84" charset="-128"/>
              </a:rPr>
              <a:t>for </a:t>
            </a:r>
            <a:r>
              <a:rPr lang="en-GB" sz="3000" dirty="0">
                <a:ea typeface="ＭＳ Ｐゴシック" pitchFamily="-84" charset="-128"/>
              </a:rPr>
              <a:t>genotype 1 and relapse to </a:t>
            </a:r>
            <a:r>
              <a:rPr lang="en-GB" sz="3000" dirty="0" smtClean="0">
                <a:ea typeface="ＭＳ Ｐゴシック" pitchFamily="-84" charset="-128"/>
              </a:rPr>
              <a:t>prior IFN </a:t>
            </a:r>
            <a:r>
              <a:rPr lang="en-GB" sz="3000" dirty="0">
                <a:ea typeface="ＭＳ Ｐゴシック" pitchFamily="-84" charset="-128"/>
              </a:rPr>
              <a:t>therapy </a:t>
            </a:r>
            <a:endParaRPr lang="fr-FR" sz="3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Espace réservé du contenu 2"/>
          <p:cNvSpPr>
            <a:spLocks/>
          </p:cNvSpPr>
          <p:nvPr/>
        </p:nvSpPr>
        <p:spPr bwMode="auto">
          <a:xfrm>
            <a:off x="251520" y="1124744"/>
            <a:ext cx="8784976" cy="473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1463" indent="-271463" eaLnBrk="0" hangingPunct="0">
              <a:spcBef>
                <a:spcPct val="20000"/>
              </a:spcBef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</a:rPr>
              <a:t>Objectives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0070C0"/>
              </a:buClr>
              <a:buFontTx/>
              <a:buChar char="–"/>
            </a:pPr>
            <a:r>
              <a:rPr lang="en-US" sz="2000" dirty="0" smtClean="0">
                <a:latin typeface="Arial"/>
              </a:rPr>
              <a:t>Primary endpoint : difference in SVR</a:t>
            </a:r>
            <a:r>
              <a:rPr lang="en-US" sz="2000" baseline="-25000" dirty="0" smtClean="0">
                <a:latin typeface="Arial"/>
              </a:rPr>
              <a:t>12</a:t>
            </a:r>
            <a:r>
              <a:rPr lang="en-US" sz="2000" dirty="0" smtClean="0">
                <a:latin typeface="Arial"/>
              </a:rPr>
              <a:t> (HCV RNA &lt; 25 IU/ml) between the 2 groups : estimation of 20% in the placebo group, power of 90% to detect a significant difference with a 5% 2-sided significance level, by ITT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0070C0"/>
              </a:buClr>
              <a:buFontTx/>
              <a:buChar char="–"/>
            </a:pPr>
            <a:r>
              <a:rPr lang="en-US" sz="2000" dirty="0" smtClean="0">
                <a:latin typeface="Arial"/>
              </a:rPr>
              <a:t>Secondary endpoints</a:t>
            </a:r>
          </a:p>
          <a:p>
            <a:pPr marL="1200150" lvl="2" indent="-285750" eaLnBrk="0" hangingPunct="0"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/>
              </a:rPr>
              <a:t>Virologic</a:t>
            </a:r>
            <a:r>
              <a:rPr lang="en-US" dirty="0" smtClean="0">
                <a:latin typeface="Arial"/>
              </a:rPr>
              <a:t> response in different patient </a:t>
            </a:r>
            <a:r>
              <a:rPr lang="en-US" dirty="0">
                <a:latin typeface="Arial"/>
              </a:rPr>
              <a:t>subgroups (including METAVIR score, HCV 1 subtype</a:t>
            </a:r>
            <a:r>
              <a:rPr lang="en-US" dirty="0" smtClean="0">
                <a:latin typeface="Arial"/>
              </a:rPr>
              <a:t>, and </a:t>
            </a:r>
            <a:r>
              <a:rPr lang="en-US" dirty="0">
                <a:latin typeface="Arial"/>
              </a:rPr>
              <a:t>IL28B genotype</a:t>
            </a:r>
            <a:r>
              <a:rPr lang="en-US" dirty="0" smtClean="0">
                <a:latin typeface="Arial"/>
              </a:rPr>
              <a:t>)</a:t>
            </a:r>
            <a:endParaRPr lang="en-US" dirty="0">
              <a:latin typeface="Arial"/>
            </a:endParaRPr>
          </a:p>
          <a:p>
            <a:pPr marL="1200150" lvl="2" indent="-285750" eaLnBrk="0" hangingPunct="0"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Arial"/>
              </a:rPr>
              <a:t>Proportion </a:t>
            </a:r>
            <a:r>
              <a:rPr lang="en-US" dirty="0">
                <a:latin typeface="Arial"/>
              </a:rPr>
              <a:t>of </a:t>
            </a:r>
            <a:r>
              <a:rPr lang="en-US" dirty="0" smtClean="0">
                <a:latin typeface="Arial"/>
              </a:rPr>
              <a:t>SMV-treated patients </a:t>
            </a:r>
            <a:r>
              <a:rPr lang="en-US" dirty="0">
                <a:latin typeface="Arial"/>
              </a:rPr>
              <a:t>meeting RGT criteria to complete treatment at </a:t>
            </a:r>
            <a:r>
              <a:rPr lang="en-US" dirty="0" smtClean="0">
                <a:latin typeface="Arial"/>
              </a:rPr>
              <a:t>W24</a:t>
            </a:r>
          </a:p>
          <a:p>
            <a:pPr marL="1200150" lvl="2" indent="-285750" eaLnBrk="0" hangingPunct="0"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</a:rPr>
              <a:t>I</a:t>
            </a:r>
            <a:r>
              <a:rPr lang="en-US" dirty="0" smtClean="0">
                <a:latin typeface="Arial"/>
              </a:rPr>
              <a:t>ncidence </a:t>
            </a:r>
            <a:r>
              <a:rPr lang="en-US" dirty="0">
                <a:latin typeface="Arial"/>
              </a:rPr>
              <a:t>of viral breakthrough (HCV-RNA increase </a:t>
            </a:r>
            <a:r>
              <a:rPr lang="en-US" dirty="0" smtClean="0">
                <a:latin typeface="Arial"/>
              </a:rPr>
              <a:t>of &gt;</a:t>
            </a:r>
            <a:r>
              <a:rPr lang="en-US" dirty="0">
                <a:latin typeface="Arial"/>
              </a:rPr>
              <a:t>1 log</a:t>
            </a:r>
            <a:r>
              <a:rPr lang="en-US" baseline="-25000" dirty="0">
                <a:latin typeface="Arial"/>
              </a:rPr>
              <a:t>10</a:t>
            </a:r>
            <a:r>
              <a:rPr lang="en-US" dirty="0">
                <a:latin typeface="Arial"/>
              </a:rPr>
              <a:t> IU/</a:t>
            </a:r>
            <a:r>
              <a:rPr lang="en-US" dirty="0" smtClean="0">
                <a:latin typeface="Arial"/>
              </a:rPr>
              <a:t>ml </a:t>
            </a:r>
            <a:r>
              <a:rPr lang="en-US" dirty="0">
                <a:latin typeface="Arial"/>
              </a:rPr>
              <a:t>from the lowest level observed or HCV </a:t>
            </a:r>
            <a:r>
              <a:rPr lang="en-US" dirty="0" smtClean="0">
                <a:latin typeface="Arial"/>
              </a:rPr>
              <a:t>RNA &gt; 100 </a:t>
            </a:r>
            <a:r>
              <a:rPr lang="en-US" dirty="0">
                <a:latin typeface="Arial"/>
              </a:rPr>
              <a:t>IU/</a:t>
            </a:r>
            <a:r>
              <a:rPr lang="en-US" dirty="0" smtClean="0">
                <a:latin typeface="Arial"/>
              </a:rPr>
              <a:t>ml </a:t>
            </a:r>
            <a:r>
              <a:rPr lang="en-US" dirty="0">
                <a:latin typeface="Arial"/>
              </a:rPr>
              <a:t>when previously </a:t>
            </a:r>
            <a:r>
              <a:rPr lang="en-US" dirty="0" smtClean="0">
                <a:latin typeface="Arial"/>
              </a:rPr>
              <a:t>&lt; 25 </a:t>
            </a:r>
            <a:r>
              <a:rPr lang="en-US" dirty="0">
                <a:latin typeface="Arial"/>
              </a:rPr>
              <a:t>IU/</a:t>
            </a:r>
            <a:r>
              <a:rPr lang="en-US" dirty="0" smtClean="0">
                <a:latin typeface="Arial"/>
              </a:rPr>
              <a:t>ml)</a:t>
            </a:r>
            <a:r>
              <a:rPr lang="en-US" dirty="0">
                <a:latin typeface="Arial"/>
              </a:rPr>
              <a:t>, </a:t>
            </a:r>
            <a:r>
              <a:rPr lang="en-US" dirty="0" smtClean="0">
                <a:latin typeface="Arial"/>
              </a:rPr>
              <a:t>on-treatment failure (</a:t>
            </a:r>
            <a:r>
              <a:rPr lang="en-US" dirty="0">
                <a:latin typeface="Arial"/>
              </a:rPr>
              <a:t>confirmed detectable HCV RNA at </a:t>
            </a:r>
            <a:r>
              <a:rPr lang="en-US" dirty="0" smtClean="0">
                <a:latin typeface="Arial"/>
              </a:rPr>
              <a:t>end of treatment)</a:t>
            </a:r>
            <a:r>
              <a:rPr lang="en-US" dirty="0">
                <a:latin typeface="Arial"/>
              </a:rPr>
              <a:t>, or viral </a:t>
            </a:r>
            <a:r>
              <a:rPr lang="en-US" dirty="0" smtClean="0">
                <a:latin typeface="Arial"/>
              </a:rPr>
              <a:t>relapse (detectable </a:t>
            </a:r>
            <a:r>
              <a:rPr lang="en-US" dirty="0">
                <a:latin typeface="Arial"/>
              </a:rPr>
              <a:t>HCV RNA during follow-up or at </a:t>
            </a:r>
            <a:r>
              <a:rPr lang="en-US" dirty="0" smtClean="0">
                <a:latin typeface="Arial"/>
              </a:rPr>
              <a:t>the time </a:t>
            </a:r>
            <a:r>
              <a:rPr lang="en-US" dirty="0">
                <a:latin typeface="Arial"/>
              </a:rPr>
              <a:t>of SVR assessments after achieving undetectable levels </a:t>
            </a:r>
            <a:r>
              <a:rPr lang="en-US" dirty="0" smtClean="0">
                <a:latin typeface="Arial"/>
              </a:rPr>
              <a:t>at end of treatment)</a:t>
            </a:r>
          </a:p>
          <a:p>
            <a:pPr marL="1200150" lvl="2" indent="-285750" eaLnBrk="0" hangingPunct="0"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</a:rPr>
              <a:t>I</a:t>
            </a:r>
            <a:r>
              <a:rPr lang="en-US" dirty="0" smtClean="0">
                <a:latin typeface="Arial"/>
              </a:rPr>
              <a:t>ncidence </a:t>
            </a:r>
            <a:r>
              <a:rPr lang="en-US" dirty="0">
                <a:latin typeface="Arial"/>
              </a:rPr>
              <a:t>of </a:t>
            </a:r>
            <a:r>
              <a:rPr lang="en-US" dirty="0" smtClean="0">
                <a:latin typeface="Arial"/>
              </a:rPr>
              <a:t>adverse events </a:t>
            </a:r>
            <a:r>
              <a:rPr lang="en-US" dirty="0">
                <a:latin typeface="Arial"/>
              </a:rPr>
              <a:t>and laboratory </a:t>
            </a:r>
            <a:r>
              <a:rPr lang="en-US" dirty="0" smtClean="0">
                <a:latin typeface="Arial"/>
              </a:rPr>
              <a:t>abnormalities</a:t>
            </a:r>
            <a:endParaRPr lang="en-US" dirty="0">
              <a:latin typeface="Arial"/>
            </a:endParaRPr>
          </a:p>
          <a:p>
            <a:pPr marL="1200150" lvl="2" indent="-285750" eaLnBrk="0" hangingPunct="0"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Arial"/>
              </a:rPr>
              <a:t>Quality</a:t>
            </a:r>
            <a:r>
              <a:rPr lang="en-US" dirty="0">
                <a:latin typeface="Arial"/>
              </a:rPr>
              <a:t>-of-life measures</a:t>
            </a:r>
            <a:endParaRPr lang="en-US" dirty="0" smtClean="0">
              <a:latin typeface="Arial"/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rgbClr val="0070C0"/>
              </a:buClr>
              <a:buFontTx/>
              <a:buChar char="–"/>
            </a:pPr>
            <a:endParaRPr lang="en-US" dirty="0">
              <a:latin typeface="Arial"/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PROMISE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820733" y="6565900"/>
            <a:ext cx="3315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sv-SE" sz="1200" i="1" dirty="0">
                <a:solidFill>
                  <a:srgbClr val="0070C0"/>
                </a:solidFill>
                <a:ea typeface="ＭＳ Ｐゴシック" pitchFamily="34" charset="-128"/>
              </a:rPr>
              <a:t>Forns X. Gastroenterology </a:t>
            </a:r>
            <a:r>
              <a:rPr lang="sv-SE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2014;146:1669-79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3000" dirty="0">
                <a:ea typeface="ＭＳ Ｐゴシック" pitchFamily="-84" charset="-128"/>
              </a:rPr>
              <a:t>PROMISE </a:t>
            </a:r>
            <a:r>
              <a:rPr lang="fr-FR" sz="3000" dirty="0" err="1">
                <a:ea typeface="ＭＳ Ｐゴシック" pitchFamily="-84" charset="-128"/>
              </a:rPr>
              <a:t>Study</a:t>
            </a:r>
            <a:r>
              <a:rPr lang="en-GB" sz="3000" dirty="0">
                <a:ea typeface="ＭＳ Ｐゴシック" pitchFamily="-84" charset="-128"/>
              </a:rPr>
              <a:t>: SMV + PEG-IFN + RBV </a:t>
            </a:r>
            <a:r>
              <a:rPr lang="en-GB" sz="3000" dirty="0" smtClean="0">
                <a:ea typeface="ＭＳ Ｐゴシック" pitchFamily="-84" charset="-128"/>
              </a:rPr>
              <a:t/>
            </a:r>
            <a:br>
              <a:rPr lang="en-GB" sz="3000" dirty="0" smtClean="0">
                <a:ea typeface="ＭＳ Ｐゴシック" pitchFamily="-84" charset="-128"/>
              </a:rPr>
            </a:br>
            <a:r>
              <a:rPr lang="en-GB" sz="3000" dirty="0" smtClean="0">
                <a:ea typeface="ＭＳ Ｐゴシック" pitchFamily="-84" charset="-128"/>
              </a:rPr>
              <a:t>for </a:t>
            </a:r>
            <a:r>
              <a:rPr lang="en-GB" sz="3000" dirty="0">
                <a:ea typeface="ＭＳ Ｐゴシック" pitchFamily="-84" charset="-128"/>
              </a:rPr>
              <a:t>genotype 1 and relapse to prior IFN therapy </a:t>
            </a:r>
            <a:endParaRPr lang="fr-FR" sz="3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3000" dirty="0">
                <a:ea typeface="ＭＳ Ｐゴシック" pitchFamily="-84" charset="-128"/>
              </a:rPr>
              <a:t>PROMISE </a:t>
            </a:r>
            <a:r>
              <a:rPr lang="fr-FR" sz="3000" dirty="0" err="1">
                <a:ea typeface="ＭＳ Ｐゴシック" pitchFamily="-84" charset="-128"/>
              </a:rPr>
              <a:t>Study</a:t>
            </a:r>
            <a:r>
              <a:rPr lang="en-GB" sz="3000" dirty="0">
                <a:ea typeface="ＭＳ Ｐゴシック" pitchFamily="-84" charset="-128"/>
              </a:rPr>
              <a:t>: SMV + PEG-IFN + RBV </a:t>
            </a:r>
            <a:r>
              <a:rPr lang="en-GB" sz="3000" dirty="0" smtClean="0">
                <a:ea typeface="ＭＳ Ｐゴシック" pitchFamily="-84" charset="-128"/>
              </a:rPr>
              <a:t/>
            </a:r>
            <a:br>
              <a:rPr lang="en-GB" sz="3000" dirty="0" smtClean="0">
                <a:ea typeface="ＭＳ Ｐゴシック" pitchFamily="-84" charset="-128"/>
              </a:rPr>
            </a:br>
            <a:r>
              <a:rPr lang="en-GB" sz="3000" dirty="0" smtClean="0">
                <a:ea typeface="ＭＳ Ｐゴシック" pitchFamily="-84" charset="-128"/>
              </a:rPr>
              <a:t>for </a:t>
            </a:r>
            <a:r>
              <a:rPr lang="en-GB" sz="3000" dirty="0">
                <a:ea typeface="ＭＳ Ｐゴシック" pitchFamily="-84" charset="-128"/>
              </a:rPr>
              <a:t>genotype 1 and relapse to prior IFN therapy </a:t>
            </a:r>
            <a:endParaRPr lang="fr-FR" sz="3000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4198386107"/>
              </p:ext>
            </p:extLst>
          </p:nvPr>
        </p:nvGraphicFramePr>
        <p:xfrm>
          <a:off x="179627" y="1773238"/>
          <a:ext cx="8748713" cy="4491259"/>
        </p:xfrm>
        <a:graphic>
          <a:graphicData uri="http://schemas.openxmlformats.org/drawingml/2006/table">
            <a:tbl>
              <a:tblPr/>
              <a:tblGrid>
                <a:gridCol w="5317604"/>
                <a:gridCol w="1872208"/>
                <a:gridCol w="1558901"/>
              </a:tblGrid>
              <a:tr h="6206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SMV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260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133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30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0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0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White / Black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94% / 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96% / 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0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HCV genotype : 1a / 1b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42% / 57%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41% / 59%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0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Metavir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score : F3 / F4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18% / 16%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11% / 14%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0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IU/ml,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6.42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6.54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0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IL28B genotype CC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0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Time since end of prior (PEG)-IFN therapy, median months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31 (4-141)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31 (5-115)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0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Discontinued study,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Withdrew consent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Lost to follow-up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Other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 (3.8%)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14 (10.5%)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PROMISE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820733" y="6565900"/>
            <a:ext cx="3315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sv-SE" sz="1200" i="1" dirty="0">
                <a:solidFill>
                  <a:srgbClr val="0070C0"/>
                </a:solidFill>
                <a:ea typeface="ＭＳ Ｐゴシック" pitchFamily="34" charset="-128"/>
              </a:rPr>
              <a:t>Forns X. Gastroenterology </a:t>
            </a:r>
            <a:r>
              <a:rPr lang="sv-SE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2014;146:1669-79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479182" y="1205717"/>
            <a:ext cx="6172973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ZoneTexte 64"/>
          <p:cNvSpPr txBox="1"/>
          <p:nvPr/>
        </p:nvSpPr>
        <p:spPr>
          <a:xfrm>
            <a:off x="395536" y="5301208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70C0"/>
                </a:solidFill>
                <a:latin typeface="Calibri" pitchFamily="34" charset="0"/>
              </a:rPr>
              <a:t>Response guided therapy (RGT) : </a:t>
            </a:r>
            <a:r>
              <a:rPr lang="en-US" sz="1600" dirty="0" smtClean="0">
                <a:solidFill>
                  <a:srgbClr val="002060"/>
                </a:solidFill>
                <a:latin typeface="Arial" pitchFamily="22" charset="0"/>
              </a:rPr>
              <a:t>i</a:t>
            </a:r>
            <a:r>
              <a:rPr lang="en-US" sz="1600" dirty="0" smtClean="0">
                <a:solidFill>
                  <a:srgbClr val="002060"/>
                </a:solidFill>
                <a:latin typeface="Arial"/>
                <a:cs typeface="Arial"/>
              </a:rPr>
              <a:t>n SMV group, </a:t>
            </a:r>
            <a:r>
              <a:rPr lang="en-US" sz="1600" dirty="0">
                <a:solidFill>
                  <a:srgbClr val="002060"/>
                </a:solidFill>
                <a:latin typeface="Arial"/>
                <a:cs typeface="Arial"/>
              </a:rPr>
              <a:t>patients with HCV </a:t>
            </a:r>
            <a:r>
              <a:rPr lang="en-US" sz="1600" dirty="0" smtClean="0">
                <a:solidFill>
                  <a:srgbClr val="002060"/>
                </a:solidFill>
                <a:latin typeface="Arial"/>
                <a:cs typeface="Arial"/>
              </a:rPr>
              <a:t>RNA &lt; 25 </a:t>
            </a:r>
            <a:r>
              <a:rPr lang="en-US" sz="1600" dirty="0">
                <a:solidFill>
                  <a:srgbClr val="002060"/>
                </a:solidFill>
                <a:latin typeface="Arial"/>
                <a:cs typeface="Arial"/>
              </a:rPr>
              <a:t>IU</a:t>
            </a:r>
            <a:r>
              <a:rPr lang="en-US" sz="1600" dirty="0" smtClean="0">
                <a:solidFill>
                  <a:srgbClr val="002060"/>
                </a:solidFill>
                <a:latin typeface="Arial"/>
                <a:cs typeface="Arial"/>
              </a:rPr>
              <a:t>/ml </a:t>
            </a:r>
            <a:r>
              <a:rPr lang="en-US" sz="1600" dirty="0">
                <a:solidFill>
                  <a:srgbClr val="002060"/>
                </a:solidFill>
                <a:latin typeface="Arial"/>
                <a:cs typeface="Arial"/>
              </a:rPr>
              <a:t>at W</a:t>
            </a:r>
            <a:r>
              <a:rPr lang="en-US" sz="1600" dirty="0" smtClean="0">
                <a:solidFill>
                  <a:srgbClr val="002060"/>
                </a:solidFill>
                <a:latin typeface="Arial"/>
                <a:cs typeface="Arial"/>
              </a:rPr>
              <a:t>4 </a:t>
            </a:r>
            <a:r>
              <a:rPr lang="en-US" sz="1600" dirty="0">
                <a:solidFill>
                  <a:srgbClr val="002060"/>
                </a:solidFill>
                <a:latin typeface="Arial"/>
                <a:cs typeface="Arial"/>
              </a:rPr>
              <a:t>(undetectable or detectable) and </a:t>
            </a:r>
            <a:r>
              <a:rPr lang="en-US" sz="1600" dirty="0" smtClean="0">
                <a:solidFill>
                  <a:srgbClr val="002060"/>
                </a:solidFill>
                <a:latin typeface="Arial"/>
                <a:cs typeface="Arial"/>
              </a:rPr>
              <a:t>&lt; 15 </a:t>
            </a:r>
            <a:r>
              <a:rPr lang="en-US" sz="1600" dirty="0">
                <a:solidFill>
                  <a:srgbClr val="002060"/>
                </a:solidFill>
                <a:latin typeface="Arial"/>
                <a:cs typeface="Arial"/>
              </a:rPr>
              <a:t>IU</a:t>
            </a:r>
            <a:r>
              <a:rPr lang="en-US" sz="1600" dirty="0" smtClean="0">
                <a:solidFill>
                  <a:srgbClr val="002060"/>
                </a:solidFill>
                <a:latin typeface="Arial"/>
                <a:cs typeface="Arial"/>
              </a:rPr>
              <a:t>/ml </a:t>
            </a:r>
            <a:r>
              <a:rPr lang="en-US" sz="1600" dirty="0">
                <a:solidFill>
                  <a:srgbClr val="002060"/>
                </a:solidFill>
                <a:latin typeface="Arial"/>
                <a:cs typeface="Arial"/>
              </a:rPr>
              <a:t>at W</a:t>
            </a:r>
            <a:r>
              <a:rPr lang="en-US" sz="1600" dirty="0" smtClean="0">
                <a:solidFill>
                  <a:srgbClr val="002060"/>
                </a:solidFill>
                <a:latin typeface="Arial"/>
                <a:cs typeface="Arial"/>
              </a:rPr>
              <a:t>12 </a:t>
            </a:r>
            <a:r>
              <a:rPr lang="en-US" sz="1600" dirty="0">
                <a:solidFill>
                  <a:srgbClr val="002060"/>
                </a:solidFill>
                <a:latin typeface="Arial"/>
                <a:cs typeface="Arial"/>
              </a:rPr>
              <a:t>(undetectable) stopped treatment after </a:t>
            </a:r>
            <a:r>
              <a:rPr lang="en-US" sz="1600" dirty="0" smtClean="0">
                <a:solidFill>
                  <a:srgbClr val="002060"/>
                </a:solidFill>
                <a:latin typeface="Arial"/>
                <a:cs typeface="Arial"/>
              </a:rPr>
              <a:t>W24</a:t>
            </a:r>
          </a:p>
          <a:p>
            <a:pPr marL="533400" lvl="1" indent="-174625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400" dirty="0" smtClean="0">
                <a:solidFill>
                  <a:srgbClr val="002060"/>
                </a:solidFill>
                <a:latin typeface="Arial"/>
                <a:cs typeface="Arial"/>
              </a:rPr>
              <a:t>Of the 241 (93%) patients who met RGT, 83% had SVR</a:t>
            </a:r>
            <a:r>
              <a:rPr lang="en-US" sz="1400" baseline="-25000" dirty="0" smtClean="0">
                <a:solidFill>
                  <a:srgbClr val="002060"/>
                </a:solidFill>
                <a:latin typeface="Arial"/>
                <a:cs typeface="Arial"/>
              </a:rPr>
              <a:t>12</a:t>
            </a:r>
          </a:p>
          <a:p>
            <a:pPr marL="533400" lvl="1" indent="-174625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400" dirty="0" smtClean="0">
                <a:solidFill>
                  <a:srgbClr val="002060"/>
                </a:solidFill>
                <a:latin typeface="Arial"/>
                <a:cs typeface="Arial"/>
              </a:rPr>
              <a:t>Of </a:t>
            </a:r>
            <a:r>
              <a:rPr lang="en-US" sz="1400" dirty="0">
                <a:solidFill>
                  <a:srgbClr val="002060"/>
                </a:solidFill>
                <a:latin typeface="Arial"/>
                <a:cs typeface="Arial"/>
              </a:rPr>
              <a:t>the </a:t>
            </a:r>
            <a:r>
              <a:rPr lang="en-US" sz="1400" dirty="0" smtClean="0">
                <a:solidFill>
                  <a:srgbClr val="002060"/>
                </a:solidFill>
                <a:latin typeface="Arial"/>
                <a:cs typeface="Arial"/>
              </a:rPr>
              <a:t>15 who did not, 40% </a:t>
            </a:r>
            <a:r>
              <a:rPr lang="en-US" sz="1400" dirty="0">
                <a:solidFill>
                  <a:srgbClr val="002060"/>
                </a:solidFill>
                <a:latin typeface="Arial"/>
                <a:cs typeface="Arial"/>
              </a:rPr>
              <a:t>had </a:t>
            </a:r>
            <a:r>
              <a:rPr lang="en-US" sz="1400" dirty="0" smtClean="0">
                <a:solidFill>
                  <a:srgbClr val="002060"/>
                </a:solidFill>
                <a:latin typeface="Arial"/>
                <a:cs typeface="Arial"/>
              </a:rPr>
              <a:t>SVR</a:t>
            </a:r>
            <a:r>
              <a:rPr lang="en-US" sz="1400" baseline="-25000" dirty="0" smtClean="0">
                <a:solidFill>
                  <a:srgbClr val="002060"/>
                </a:solidFill>
                <a:latin typeface="Arial"/>
                <a:cs typeface="Arial"/>
              </a:rPr>
              <a:t>12</a:t>
            </a:r>
            <a:endParaRPr lang="en-US" sz="1400" dirty="0">
              <a:solidFill>
                <a:srgbClr val="002060"/>
              </a:solidFill>
            </a:endParaRPr>
          </a:p>
        </p:txBody>
      </p:sp>
      <p:grpSp>
        <p:nvGrpSpPr>
          <p:cNvPr id="94" name="Groupe 93"/>
          <p:cNvGrpSpPr/>
          <p:nvPr/>
        </p:nvGrpSpPr>
        <p:grpSpPr>
          <a:xfrm>
            <a:off x="3381772" y="1619508"/>
            <a:ext cx="2376264" cy="369332"/>
            <a:chOff x="3131840" y="1536638"/>
            <a:chExt cx="2376264" cy="369332"/>
          </a:xfrm>
        </p:grpSpPr>
        <p:sp>
          <p:nvSpPr>
            <p:cNvPr id="79" name="AutoShape 126"/>
            <p:cNvSpPr>
              <a:spLocks noChangeArrowheads="1"/>
            </p:cNvSpPr>
            <p:nvPr/>
          </p:nvSpPr>
          <p:spPr bwMode="auto">
            <a:xfrm>
              <a:off x="3131840" y="1573393"/>
              <a:ext cx="2304256" cy="32166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sz="2800"/>
            </a:p>
          </p:txBody>
        </p:sp>
        <p:sp>
          <p:nvSpPr>
            <p:cNvPr id="81" name="Rectangle 3"/>
            <p:cNvSpPr>
              <a:spLocks noChangeArrowheads="1"/>
            </p:cNvSpPr>
            <p:nvPr/>
          </p:nvSpPr>
          <p:spPr bwMode="auto">
            <a:xfrm>
              <a:off x="3240704" y="1649073"/>
              <a:ext cx="177800" cy="144462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2" name="ZoneTexte 84"/>
            <p:cNvSpPr txBox="1">
              <a:spLocks noChangeArrowheads="1"/>
            </p:cNvSpPr>
            <p:nvPr/>
          </p:nvSpPr>
          <p:spPr bwMode="auto">
            <a:xfrm>
              <a:off x="3491880" y="1536638"/>
              <a:ext cx="63350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SMV</a:t>
              </a:r>
              <a:endParaRPr lang="fr-FR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3" name="Rectangle 3"/>
            <p:cNvSpPr>
              <a:spLocks noChangeArrowheads="1"/>
            </p:cNvSpPr>
            <p:nvPr/>
          </p:nvSpPr>
          <p:spPr bwMode="auto">
            <a:xfrm>
              <a:off x="4427984" y="1649073"/>
              <a:ext cx="177800" cy="14446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5" name="ZoneTexte 84"/>
            <p:cNvSpPr txBox="1">
              <a:spLocks noChangeArrowheads="1"/>
            </p:cNvSpPr>
            <p:nvPr/>
          </p:nvSpPr>
          <p:spPr bwMode="auto">
            <a:xfrm>
              <a:off x="4569175" y="1536638"/>
              <a:ext cx="93892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Placebo</a:t>
              </a:r>
              <a:endParaRPr lang="fr-FR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pSp>
        <p:nvGrpSpPr>
          <p:cNvPr id="74" name="Groupe 73"/>
          <p:cNvGrpSpPr/>
          <p:nvPr/>
        </p:nvGrpSpPr>
        <p:grpSpPr>
          <a:xfrm>
            <a:off x="805972" y="1844824"/>
            <a:ext cx="7286468" cy="3482968"/>
            <a:chOff x="805972" y="1885109"/>
            <a:chExt cx="7286468" cy="3482968"/>
          </a:xfrm>
        </p:grpSpPr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1058411" y="1885109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1947345" y="5060300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/>
                <a:t>All</a:t>
              </a:r>
              <a:endParaRPr lang="fr-FR" sz="14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3184636" y="5060300"/>
              <a:ext cx="6556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smtClean="0"/>
                <a:t>1a All</a:t>
              </a:r>
              <a:endParaRPr lang="fr-FR" sz="14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355976" y="5060300"/>
              <a:ext cx="9981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smtClean="0"/>
                <a:t>1a Q80K+</a:t>
              </a:r>
              <a:endParaRPr lang="fr-FR" sz="1400" b="1" dirty="0"/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7228858" y="5060300"/>
              <a:ext cx="3930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smtClean="0"/>
                <a:t>1b</a:t>
              </a:r>
            </a:p>
          </p:txBody>
        </p:sp>
        <p:cxnSp>
          <p:nvCxnSpPr>
            <p:cNvPr id="73" name="Connecteur droit 72"/>
            <p:cNvCxnSpPr/>
            <p:nvPr/>
          </p:nvCxnSpPr>
          <p:spPr>
            <a:xfrm>
              <a:off x="1642741" y="2419300"/>
              <a:ext cx="990600" cy="0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ZoneTexte 77"/>
            <p:cNvSpPr txBox="1"/>
            <p:nvPr/>
          </p:nvSpPr>
          <p:spPr>
            <a:xfrm>
              <a:off x="1668840" y="2111523"/>
              <a:ext cx="938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rgbClr val="333399"/>
                  </a:solidFill>
                </a:rPr>
                <a:t>p &lt; 0.001</a:t>
              </a:r>
              <a:endParaRPr lang="fr-FR" sz="1400" dirty="0">
                <a:solidFill>
                  <a:srgbClr val="333399"/>
                </a:solidFill>
              </a:endParaRP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5618212" y="5060300"/>
              <a:ext cx="9531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smtClean="0"/>
                <a:t>1a Q80K-</a:t>
              </a:r>
              <a:endParaRPr lang="fr-FR" sz="1400" b="1" dirty="0"/>
            </a:p>
          </p:txBody>
        </p:sp>
        <p:cxnSp>
          <p:nvCxnSpPr>
            <p:cNvPr id="66" name="Connecteur droit 65"/>
            <p:cNvCxnSpPr/>
            <p:nvPr/>
          </p:nvCxnSpPr>
          <p:spPr>
            <a:xfrm>
              <a:off x="6948264" y="2296617"/>
              <a:ext cx="990600" cy="0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ZoneTexte 70"/>
            <p:cNvSpPr txBox="1"/>
            <p:nvPr/>
          </p:nvSpPr>
          <p:spPr>
            <a:xfrm>
              <a:off x="6974363" y="1988840"/>
              <a:ext cx="938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rgbClr val="333399"/>
                  </a:solidFill>
                </a:rPr>
                <a:t>p &lt; 0.001</a:t>
              </a:r>
              <a:endParaRPr lang="fr-FR" sz="1400" dirty="0">
                <a:solidFill>
                  <a:srgbClr val="333399"/>
                </a:solidFill>
              </a:endParaRPr>
            </a:p>
          </p:txBody>
        </p:sp>
        <p:cxnSp>
          <p:nvCxnSpPr>
            <p:cNvPr id="75" name="Connecteur droit 74"/>
            <p:cNvCxnSpPr/>
            <p:nvPr/>
          </p:nvCxnSpPr>
          <p:spPr>
            <a:xfrm>
              <a:off x="3050161" y="2419300"/>
              <a:ext cx="990600" cy="0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ZoneTexte 88"/>
            <p:cNvSpPr txBox="1"/>
            <p:nvPr/>
          </p:nvSpPr>
          <p:spPr>
            <a:xfrm>
              <a:off x="3076260" y="2111523"/>
              <a:ext cx="938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rgbClr val="333399"/>
                  </a:solidFill>
                </a:rPr>
                <a:t>p &lt; 0.001</a:t>
              </a:r>
              <a:endParaRPr lang="fr-FR" sz="1400" dirty="0">
                <a:solidFill>
                  <a:srgbClr val="333399"/>
                </a:solidFill>
              </a:endParaRPr>
            </a:p>
          </p:txBody>
        </p:sp>
        <p:sp>
          <p:nvSpPr>
            <p:cNvPr id="90" name="Rectangle 133"/>
            <p:cNvSpPr>
              <a:spLocks noChangeArrowheads="1"/>
            </p:cNvSpPr>
            <p:nvPr/>
          </p:nvSpPr>
          <p:spPr bwMode="auto">
            <a:xfrm>
              <a:off x="1642041" y="2827019"/>
              <a:ext cx="428400" cy="2214487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3" name="Rectangle 133"/>
            <p:cNvSpPr>
              <a:spLocks noChangeArrowheads="1"/>
            </p:cNvSpPr>
            <p:nvPr/>
          </p:nvSpPr>
          <p:spPr bwMode="auto">
            <a:xfrm>
              <a:off x="3567536" y="4262120"/>
              <a:ext cx="428400" cy="77938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5" name="Rectangle 133"/>
            <p:cNvSpPr>
              <a:spLocks noChangeArrowheads="1"/>
            </p:cNvSpPr>
            <p:nvPr/>
          </p:nvSpPr>
          <p:spPr bwMode="auto">
            <a:xfrm>
              <a:off x="2169406" y="4033520"/>
              <a:ext cx="428400" cy="100798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6" name="Rectangle 133"/>
            <p:cNvSpPr>
              <a:spLocks noChangeArrowheads="1"/>
            </p:cNvSpPr>
            <p:nvPr/>
          </p:nvSpPr>
          <p:spPr bwMode="auto">
            <a:xfrm>
              <a:off x="3047435" y="3086100"/>
              <a:ext cx="428400" cy="1955407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7" name="Rectangle 133"/>
            <p:cNvSpPr>
              <a:spLocks noChangeArrowheads="1"/>
            </p:cNvSpPr>
            <p:nvPr/>
          </p:nvSpPr>
          <p:spPr bwMode="auto">
            <a:xfrm>
              <a:off x="6943791" y="2636520"/>
              <a:ext cx="428400" cy="2404988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8" name="Rectangle 133"/>
            <p:cNvSpPr>
              <a:spLocks noChangeArrowheads="1"/>
            </p:cNvSpPr>
            <p:nvPr/>
          </p:nvSpPr>
          <p:spPr bwMode="auto">
            <a:xfrm>
              <a:off x="7467560" y="3840480"/>
              <a:ext cx="428400" cy="120102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9" name="Rectangle 133"/>
            <p:cNvSpPr>
              <a:spLocks noChangeArrowheads="1"/>
            </p:cNvSpPr>
            <p:nvPr/>
          </p:nvSpPr>
          <p:spPr bwMode="auto">
            <a:xfrm>
              <a:off x="5650069" y="2834640"/>
              <a:ext cx="428400" cy="2206868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0" name="Rectangle 133"/>
            <p:cNvSpPr>
              <a:spLocks noChangeArrowheads="1"/>
            </p:cNvSpPr>
            <p:nvPr/>
          </p:nvSpPr>
          <p:spPr bwMode="auto">
            <a:xfrm>
              <a:off x="4397724" y="3729990"/>
              <a:ext cx="428400" cy="1311518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grpSp>
          <p:nvGrpSpPr>
            <p:cNvPr id="8" name="Groupe 7"/>
            <p:cNvGrpSpPr/>
            <p:nvPr/>
          </p:nvGrpSpPr>
          <p:grpSpPr>
            <a:xfrm>
              <a:off x="905359" y="4229964"/>
              <a:ext cx="359109" cy="215444"/>
              <a:chOff x="905359" y="4123388"/>
              <a:chExt cx="359109" cy="215444"/>
            </a:xfrm>
          </p:grpSpPr>
          <p:sp>
            <p:nvSpPr>
              <p:cNvPr id="112" name="Rectangle 135"/>
              <p:cNvSpPr>
                <a:spLocks noChangeArrowheads="1"/>
              </p:cNvSpPr>
              <p:nvPr/>
            </p:nvSpPr>
            <p:spPr bwMode="auto">
              <a:xfrm>
                <a:off x="905359" y="4123388"/>
                <a:ext cx="198772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400" dirty="0">
                    <a:solidFill>
                      <a:srgbClr val="000066"/>
                    </a:solidFill>
                    <a:ea typeface="Arial" pitchFamily="-1" charset="0"/>
                    <a:cs typeface="Arial" pitchFamily="-1" charset="0"/>
                  </a:rPr>
                  <a:t>25</a:t>
                </a:r>
              </a:p>
            </p:txBody>
          </p:sp>
          <p:sp>
            <p:nvSpPr>
              <p:cNvPr id="116" name="Line 139"/>
              <p:cNvSpPr>
                <a:spLocks noChangeShapeType="1"/>
              </p:cNvSpPr>
              <p:nvPr/>
            </p:nvSpPr>
            <p:spPr bwMode="auto">
              <a:xfrm>
                <a:off x="1172393" y="4231110"/>
                <a:ext cx="92075" cy="0"/>
              </a:xfrm>
              <a:prstGeom prst="line">
                <a:avLst/>
              </a:prstGeom>
              <a:noFill/>
              <a:ln w="1270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 i="1">
                  <a:solidFill>
                    <a:srgbClr val="FFFFFF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grpSp>
          <p:nvGrpSpPr>
            <p:cNvPr id="7" name="Groupe 6"/>
            <p:cNvGrpSpPr/>
            <p:nvPr/>
          </p:nvGrpSpPr>
          <p:grpSpPr>
            <a:xfrm>
              <a:off x="905359" y="3532321"/>
              <a:ext cx="359109" cy="215444"/>
              <a:chOff x="905359" y="3548081"/>
              <a:chExt cx="359109" cy="215444"/>
            </a:xfrm>
          </p:grpSpPr>
          <p:sp>
            <p:nvSpPr>
              <p:cNvPr id="113" name="Rectangle 136"/>
              <p:cNvSpPr>
                <a:spLocks noChangeArrowheads="1"/>
              </p:cNvSpPr>
              <p:nvPr/>
            </p:nvSpPr>
            <p:spPr bwMode="auto">
              <a:xfrm>
                <a:off x="905359" y="3548081"/>
                <a:ext cx="198772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400">
                    <a:solidFill>
                      <a:srgbClr val="000066"/>
                    </a:solidFill>
                    <a:ea typeface="Arial" pitchFamily="-1" charset="0"/>
                    <a:cs typeface="Arial" pitchFamily="-1" charset="0"/>
                  </a:rPr>
                  <a:t>50</a:t>
                </a:r>
              </a:p>
            </p:txBody>
          </p:sp>
          <p:sp>
            <p:nvSpPr>
              <p:cNvPr id="117" name="Line 140"/>
              <p:cNvSpPr>
                <a:spLocks noChangeShapeType="1"/>
              </p:cNvSpPr>
              <p:nvPr/>
            </p:nvSpPr>
            <p:spPr bwMode="auto">
              <a:xfrm>
                <a:off x="1172393" y="3655803"/>
                <a:ext cx="92075" cy="0"/>
              </a:xfrm>
              <a:prstGeom prst="line">
                <a:avLst/>
              </a:prstGeom>
              <a:noFill/>
              <a:ln w="1270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 i="1">
                  <a:solidFill>
                    <a:srgbClr val="FFFFFF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grpSp>
          <p:nvGrpSpPr>
            <p:cNvPr id="5" name="Groupe 4"/>
            <p:cNvGrpSpPr/>
            <p:nvPr/>
          </p:nvGrpSpPr>
          <p:grpSpPr>
            <a:xfrm>
              <a:off x="805972" y="2137035"/>
              <a:ext cx="458496" cy="215444"/>
              <a:chOff x="805972" y="2137035"/>
              <a:chExt cx="458496" cy="215444"/>
            </a:xfrm>
          </p:grpSpPr>
          <p:sp>
            <p:nvSpPr>
              <p:cNvPr id="114" name="Rectangle 137"/>
              <p:cNvSpPr>
                <a:spLocks noChangeArrowheads="1"/>
              </p:cNvSpPr>
              <p:nvPr/>
            </p:nvSpPr>
            <p:spPr bwMode="auto">
              <a:xfrm>
                <a:off x="805972" y="2137035"/>
                <a:ext cx="298159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400" dirty="0">
                    <a:solidFill>
                      <a:srgbClr val="000066"/>
                    </a:solidFill>
                    <a:ea typeface="Arial" pitchFamily="-1" charset="0"/>
                    <a:cs typeface="Arial" pitchFamily="-1" charset="0"/>
                  </a:rPr>
                  <a:t>100</a:t>
                </a:r>
              </a:p>
            </p:txBody>
          </p:sp>
          <p:sp>
            <p:nvSpPr>
              <p:cNvPr id="118" name="Line 141"/>
              <p:cNvSpPr>
                <a:spLocks noChangeShapeType="1"/>
              </p:cNvSpPr>
              <p:nvPr/>
            </p:nvSpPr>
            <p:spPr bwMode="auto">
              <a:xfrm>
                <a:off x="1172393" y="2244757"/>
                <a:ext cx="92075" cy="0"/>
              </a:xfrm>
              <a:prstGeom prst="line">
                <a:avLst/>
              </a:prstGeom>
              <a:noFill/>
              <a:ln w="1270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 i="1">
                  <a:solidFill>
                    <a:srgbClr val="FFFFFF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grpSp>
          <p:nvGrpSpPr>
            <p:cNvPr id="6" name="Groupe 5"/>
            <p:cNvGrpSpPr/>
            <p:nvPr/>
          </p:nvGrpSpPr>
          <p:grpSpPr>
            <a:xfrm>
              <a:off x="905359" y="2834678"/>
              <a:ext cx="359109" cy="215444"/>
              <a:chOff x="905359" y="2846368"/>
              <a:chExt cx="359109" cy="215444"/>
            </a:xfrm>
          </p:grpSpPr>
          <p:sp>
            <p:nvSpPr>
              <p:cNvPr id="115" name="Rectangle 138"/>
              <p:cNvSpPr>
                <a:spLocks noChangeArrowheads="1"/>
              </p:cNvSpPr>
              <p:nvPr/>
            </p:nvSpPr>
            <p:spPr bwMode="auto">
              <a:xfrm>
                <a:off x="905359" y="2846368"/>
                <a:ext cx="198772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400">
                    <a:solidFill>
                      <a:srgbClr val="000066"/>
                    </a:solidFill>
                    <a:ea typeface="Arial" pitchFamily="-1" charset="0"/>
                    <a:cs typeface="Arial" pitchFamily="-1" charset="0"/>
                  </a:rPr>
                  <a:t>75</a:t>
                </a:r>
              </a:p>
            </p:txBody>
          </p:sp>
          <p:sp>
            <p:nvSpPr>
              <p:cNvPr id="119" name="Line 142"/>
              <p:cNvSpPr>
                <a:spLocks noChangeShapeType="1"/>
              </p:cNvSpPr>
              <p:nvPr/>
            </p:nvSpPr>
            <p:spPr bwMode="auto">
              <a:xfrm>
                <a:off x="1172393" y="2954090"/>
                <a:ext cx="92075" cy="0"/>
              </a:xfrm>
              <a:prstGeom prst="line">
                <a:avLst/>
              </a:prstGeom>
              <a:noFill/>
              <a:ln w="1270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 i="1">
                  <a:solidFill>
                    <a:srgbClr val="FFFFFF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120" name="Line 143"/>
            <p:cNvSpPr>
              <a:spLocks noChangeShapeType="1"/>
            </p:cNvSpPr>
            <p:nvPr/>
          </p:nvSpPr>
          <p:spPr bwMode="auto">
            <a:xfrm>
              <a:off x="1262882" y="2237632"/>
              <a:ext cx="0" cy="2801531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1" name="Rectangle 144"/>
            <p:cNvSpPr>
              <a:spLocks noChangeArrowheads="1"/>
            </p:cNvSpPr>
            <p:nvPr/>
          </p:nvSpPr>
          <p:spPr bwMode="auto">
            <a:xfrm>
              <a:off x="1603439" y="2431960"/>
              <a:ext cx="5056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79.2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2" name="Rectangle 144"/>
            <p:cNvSpPr>
              <a:spLocks noChangeArrowheads="1"/>
            </p:cNvSpPr>
            <p:nvPr/>
          </p:nvSpPr>
          <p:spPr bwMode="auto">
            <a:xfrm>
              <a:off x="3598408" y="3854952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28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5" name="ZoneTexte 124"/>
            <p:cNvSpPr txBox="1"/>
            <p:nvPr/>
          </p:nvSpPr>
          <p:spPr>
            <a:xfrm>
              <a:off x="1226251" y="4757677"/>
              <a:ext cx="29527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 dirty="0" smtClean="0"/>
                <a:t>N</a:t>
              </a:r>
              <a:endParaRPr lang="fr-FR" sz="1200" dirty="0"/>
            </a:p>
          </p:txBody>
        </p:sp>
        <p:sp>
          <p:nvSpPr>
            <p:cNvPr id="126" name="ZoneTexte 125"/>
            <p:cNvSpPr txBox="1"/>
            <p:nvPr/>
          </p:nvSpPr>
          <p:spPr>
            <a:xfrm>
              <a:off x="1636469" y="4757677"/>
              <a:ext cx="43954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FFFFFF"/>
                  </a:solidFill>
                </a:rPr>
                <a:t>260</a:t>
              </a:r>
              <a:endParaRPr lang="fr-FR" sz="1200" dirty="0">
                <a:solidFill>
                  <a:srgbClr val="FFFFFF"/>
                </a:solidFill>
              </a:endParaRPr>
            </a:p>
          </p:txBody>
        </p:sp>
        <p:sp>
          <p:nvSpPr>
            <p:cNvPr id="127" name="ZoneTexte 126"/>
            <p:cNvSpPr txBox="1"/>
            <p:nvPr/>
          </p:nvSpPr>
          <p:spPr>
            <a:xfrm>
              <a:off x="3604444" y="4757677"/>
              <a:ext cx="35458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FFFFFF"/>
                  </a:solidFill>
                </a:rPr>
                <a:t>54</a:t>
              </a:r>
              <a:endParaRPr lang="fr-FR" sz="1200" dirty="0">
                <a:solidFill>
                  <a:srgbClr val="FFFFFF"/>
                </a:solidFill>
              </a:endParaRPr>
            </a:p>
          </p:txBody>
        </p:sp>
        <p:sp>
          <p:nvSpPr>
            <p:cNvPr id="128" name="Rectangle 144"/>
            <p:cNvSpPr>
              <a:spLocks noChangeArrowheads="1"/>
            </p:cNvSpPr>
            <p:nvPr/>
          </p:nvSpPr>
          <p:spPr bwMode="auto">
            <a:xfrm>
              <a:off x="5680941" y="2428721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79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9" name="Rectangle 144"/>
            <p:cNvSpPr>
              <a:spLocks noChangeArrowheads="1"/>
            </p:cNvSpPr>
            <p:nvPr/>
          </p:nvSpPr>
          <p:spPr bwMode="auto">
            <a:xfrm>
              <a:off x="4428596" y="3329114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47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0" name="ZoneTexte 129"/>
            <p:cNvSpPr txBox="1"/>
            <p:nvPr/>
          </p:nvSpPr>
          <p:spPr>
            <a:xfrm>
              <a:off x="4434632" y="4757677"/>
              <a:ext cx="35458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FFFFFF"/>
                  </a:solidFill>
                </a:rPr>
                <a:t>30</a:t>
              </a:r>
              <a:endParaRPr lang="fr-FR" sz="1200" dirty="0">
                <a:solidFill>
                  <a:srgbClr val="FFFFFF"/>
                </a:solidFill>
              </a:endParaRPr>
            </a:p>
          </p:txBody>
        </p:sp>
        <p:sp>
          <p:nvSpPr>
            <p:cNvPr id="131" name="Rectangle 144"/>
            <p:cNvSpPr>
              <a:spLocks noChangeArrowheads="1"/>
            </p:cNvSpPr>
            <p:nvPr/>
          </p:nvSpPr>
          <p:spPr bwMode="auto">
            <a:xfrm>
              <a:off x="2130804" y="3626736"/>
              <a:ext cx="5056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36.1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2" name="Rectangle 144"/>
            <p:cNvSpPr>
              <a:spLocks noChangeArrowheads="1"/>
            </p:cNvSpPr>
            <p:nvPr/>
          </p:nvSpPr>
          <p:spPr bwMode="auto">
            <a:xfrm>
              <a:off x="3078307" y="2687138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</a:t>
              </a: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0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3" name="Rectangle 144"/>
            <p:cNvSpPr>
              <a:spLocks noChangeArrowheads="1"/>
            </p:cNvSpPr>
            <p:nvPr/>
          </p:nvSpPr>
          <p:spPr bwMode="auto">
            <a:xfrm>
              <a:off x="6974663" y="2252042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86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4" name="ZoneTexte 133"/>
            <p:cNvSpPr txBox="1"/>
            <p:nvPr/>
          </p:nvSpPr>
          <p:spPr>
            <a:xfrm>
              <a:off x="2163834" y="4757677"/>
              <a:ext cx="43954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FFFFFF"/>
                  </a:solidFill>
                </a:rPr>
                <a:t>133</a:t>
              </a:r>
              <a:endParaRPr lang="fr-FR" sz="1200" dirty="0">
                <a:solidFill>
                  <a:srgbClr val="FFFFFF"/>
                </a:solidFill>
              </a:endParaRPr>
            </a:p>
          </p:txBody>
        </p:sp>
        <p:sp>
          <p:nvSpPr>
            <p:cNvPr id="135" name="ZoneTexte 134"/>
            <p:cNvSpPr txBox="1"/>
            <p:nvPr/>
          </p:nvSpPr>
          <p:spPr>
            <a:xfrm>
              <a:off x="3053277" y="4757677"/>
              <a:ext cx="416717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FFFFFF"/>
                  </a:solidFill>
                </a:rPr>
                <a:t>111</a:t>
              </a:r>
              <a:endParaRPr lang="fr-FR" sz="1200" dirty="0">
                <a:solidFill>
                  <a:srgbClr val="FFFFFF"/>
                </a:solidFill>
              </a:endParaRPr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6938219" y="4757677"/>
              <a:ext cx="43954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FFFFFF"/>
                  </a:solidFill>
                </a:rPr>
                <a:t>149</a:t>
              </a:r>
              <a:endParaRPr lang="fr-FR" sz="1200" dirty="0">
                <a:solidFill>
                  <a:srgbClr val="FFFFFF"/>
                </a:solidFill>
              </a:endParaRPr>
            </a:p>
          </p:txBody>
        </p:sp>
        <p:sp>
          <p:nvSpPr>
            <p:cNvPr id="137" name="ZoneTexte 136"/>
            <p:cNvSpPr txBox="1"/>
            <p:nvPr/>
          </p:nvSpPr>
          <p:spPr>
            <a:xfrm>
              <a:off x="7504468" y="4757677"/>
              <a:ext cx="35458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FFFFFF"/>
                  </a:solidFill>
                </a:rPr>
                <a:t>79</a:t>
              </a:r>
              <a:endParaRPr lang="fr-FR" sz="1200" dirty="0">
                <a:solidFill>
                  <a:srgbClr val="FFFFFF"/>
                </a:solidFill>
              </a:endParaRPr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4940289" y="4825179"/>
              <a:ext cx="384365" cy="2395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14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39" name="ZoneTexte 138"/>
            <p:cNvSpPr txBox="1"/>
            <p:nvPr/>
          </p:nvSpPr>
          <p:spPr>
            <a:xfrm>
              <a:off x="5686977" y="4757677"/>
              <a:ext cx="35458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FFFFFF"/>
                  </a:solidFill>
                </a:rPr>
                <a:t>79</a:t>
              </a:r>
              <a:endParaRPr lang="fr-FR" sz="1200" dirty="0">
                <a:solidFill>
                  <a:srgbClr val="FFFFFF"/>
                </a:solidFill>
              </a:endParaRPr>
            </a:p>
          </p:txBody>
        </p:sp>
        <p:sp>
          <p:nvSpPr>
            <p:cNvPr id="142" name="Rectangle 144"/>
            <p:cNvSpPr>
              <a:spLocks noChangeArrowheads="1"/>
            </p:cNvSpPr>
            <p:nvPr/>
          </p:nvSpPr>
          <p:spPr bwMode="auto">
            <a:xfrm>
              <a:off x="7498432" y="3440746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4</a:t>
              </a: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3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3" name="Line 146"/>
            <p:cNvSpPr>
              <a:spLocks noChangeShapeType="1"/>
            </p:cNvSpPr>
            <p:nvPr/>
          </p:nvSpPr>
          <p:spPr bwMode="auto">
            <a:xfrm>
              <a:off x="1172392" y="5035328"/>
              <a:ext cx="692004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chemeClr val="bg1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43" name="Rectangle 138"/>
            <p:cNvSpPr>
              <a:spLocks noChangeArrowheads="1"/>
            </p:cNvSpPr>
            <p:nvPr/>
          </p:nvSpPr>
          <p:spPr bwMode="auto">
            <a:xfrm>
              <a:off x="1004745" y="4927606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5" name="Rectangle 133"/>
            <p:cNvSpPr>
              <a:spLocks noChangeArrowheads="1"/>
            </p:cNvSpPr>
            <p:nvPr/>
          </p:nvSpPr>
          <p:spPr bwMode="auto">
            <a:xfrm>
              <a:off x="6169231" y="4290060"/>
              <a:ext cx="428400" cy="75144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6" name="Rectangle 133"/>
            <p:cNvSpPr>
              <a:spLocks noChangeArrowheads="1"/>
            </p:cNvSpPr>
            <p:nvPr/>
          </p:nvSpPr>
          <p:spPr bwMode="auto">
            <a:xfrm>
              <a:off x="4918271" y="4203700"/>
              <a:ext cx="428400" cy="83780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4955179" y="4757677"/>
              <a:ext cx="35458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 dirty="0">
                  <a:solidFill>
                    <a:srgbClr val="FFFFFF"/>
                  </a:solidFill>
                </a:rPr>
                <a:t>2</a:t>
              </a:r>
              <a:r>
                <a:rPr lang="fr-FR" sz="1200" dirty="0" smtClean="0">
                  <a:solidFill>
                    <a:srgbClr val="FFFFFF"/>
                  </a:solidFill>
                </a:rPr>
                <a:t>0</a:t>
              </a:r>
              <a:endParaRPr lang="fr-FR" sz="1200" dirty="0">
                <a:solidFill>
                  <a:srgbClr val="FFFFFF"/>
                </a:solidFill>
              </a:endParaRPr>
            </a:p>
          </p:txBody>
        </p:sp>
        <p:sp>
          <p:nvSpPr>
            <p:cNvPr id="98" name="ZoneTexte 97"/>
            <p:cNvSpPr txBox="1"/>
            <p:nvPr/>
          </p:nvSpPr>
          <p:spPr>
            <a:xfrm>
              <a:off x="6206139" y="4757677"/>
              <a:ext cx="35458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FFFFFF"/>
                  </a:solidFill>
                </a:rPr>
                <a:t>34</a:t>
              </a:r>
              <a:endParaRPr lang="fr-FR" sz="1200" dirty="0">
                <a:solidFill>
                  <a:srgbClr val="FFFFFF"/>
                </a:solidFill>
              </a:endParaRPr>
            </a:p>
          </p:txBody>
        </p:sp>
        <p:sp>
          <p:nvSpPr>
            <p:cNvPr id="99" name="Rectangle 144"/>
            <p:cNvSpPr>
              <a:spLocks noChangeArrowheads="1"/>
            </p:cNvSpPr>
            <p:nvPr/>
          </p:nvSpPr>
          <p:spPr bwMode="auto">
            <a:xfrm>
              <a:off x="6200103" y="3880794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27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0" name="Rectangle 144"/>
            <p:cNvSpPr>
              <a:spLocks noChangeArrowheads="1"/>
            </p:cNvSpPr>
            <p:nvPr/>
          </p:nvSpPr>
          <p:spPr bwMode="auto">
            <a:xfrm>
              <a:off x="4949143" y="3802690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30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</p:grpSp>
      <p:sp>
        <p:nvSpPr>
          <p:cNvPr id="68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PROMISE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9" name="ZoneTexte 69"/>
          <p:cNvSpPr txBox="1">
            <a:spLocks noChangeArrowheads="1"/>
          </p:cNvSpPr>
          <p:nvPr/>
        </p:nvSpPr>
        <p:spPr bwMode="auto">
          <a:xfrm>
            <a:off x="5820733" y="6565900"/>
            <a:ext cx="3315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sv-SE" sz="1200" i="1" dirty="0">
                <a:solidFill>
                  <a:srgbClr val="0070C0"/>
                </a:solidFill>
                <a:ea typeface="ＭＳ Ｐゴシック" pitchFamily="34" charset="-128"/>
              </a:rPr>
              <a:t>Forns X. Gastroenterology </a:t>
            </a:r>
            <a:r>
              <a:rPr lang="sv-SE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2014;146:1669-79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3000" dirty="0">
                <a:ea typeface="ＭＳ Ｐゴシック" pitchFamily="-84" charset="-128"/>
              </a:rPr>
              <a:t>PROMISE </a:t>
            </a:r>
            <a:r>
              <a:rPr lang="fr-FR" sz="3000" dirty="0" err="1">
                <a:ea typeface="ＭＳ Ｐゴシック" pitchFamily="-84" charset="-128"/>
              </a:rPr>
              <a:t>Study</a:t>
            </a:r>
            <a:r>
              <a:rPr lang="en-GB" sz="3000" dirty="0">
                <a:ea typeface="ＭＳ Ｐゴシック" pitchFamily="-84" charset="-128"/>
              </a:rPr>
              <a:t>: SMV + PEG-IFN + RBV </a:t>
            </a:r>
            <a:r>
              <a:rPr lang="en-GB" sz="3000" dirty="0" smtClean="0">
                <a:ea typeface="ＭＳ Ｐゴシック" pitchFamily="-84" charset="-128"/>
              </a:rPr>
              <a:t/>
            </a:r>
            <a:br>
              <a:rPr lang="en-GB" sz="3000" dirty="0" smtClean="0">
                <a:ea typeface="ＭＳ Ｐゴシック" pitchFamily="-84" charset="-128"/>
              </a:rPr>
            </a:br>
            <a:r>
              <a:rPr lang="en-GB" sz="3000" dirty="0" smtClean="0">
                <a:ea typeface="ＭＳ Ｐゴシック" pitchFamily="-84" charset="-128"/>
              </a:rPr>
              <a:t>for </a:t>
            </a:r>
            <a:r>
              <a:rPr lang="en-GB" sz="3000" dirty="0">
                <a:ea typeface="ＭＳ Ｐゴシック" pitchFamily="-84" charset="-128"/>
              </a:rPr>
              <a:t>genotype 1 and relapse to prior IFN therapy </a:t>
            </a:r>
            <a:endParaRPr lang="fr-FR" sz="3000" dirty="0"/>
          </a:p>
        </p:txBody>
      </p:sp>
      <p:sp>
        <p:nvSpPr>
          <p:cNvPr id="72" name="Text Box 2"/>
          <p:cNvSpPr txBox="1">
            <a:spLocks noChangeArrowheads="1"/>
          </p:cNvSpPr>
          <p:nvPr/>
        </p:nvSpPr>
        <p:spPr bwMode="auto">
          <a:xfrm>
            <a:off x="2646681" y="1205717"/>
            <a:ext cx="3837975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34" charset="0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34" charset="0"/>
              </a:rPr>
              <a:t> (HCV RNA &lt; 25 IU/ml)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PROMISE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5" name="ZoneTexte 69"/>
          <p:cNvSpPr txBox="1">
            <a:spLocks noChangeArrowheads="1"/>
          </p:cNvSpPr>
          <p:nvPr/>
        </p:nvSpPr>
        <p:spPr bwMode="auto">
          <a:xfrm>
            <a:off x="5820733" y="6565900"/>
            <a:ext cx="3315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sv-SE" sz="1200" i="1" dirty="0">
                <a:solidFill>
                  <a:srgbClr val="0070C0"/>
                </a:solidFill>
                <a:ea typeface="ＭＳ Ｐゴシック" pitchFamily="34" charset="-128"/>
              </a:rPr>
              <a:t>Forns X. Gastroenterology </a:t>
            </a:r>
            <a:r>
              <a:rPr lang="sv-SE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2014;146:1669-79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3000" dirty="0">
                <a:ea typeface="ＭＳ Ｐゴシック" pitchFamily="-84" charset="-128"/>
              </a:rPr>
              <a:t>PROMISE </a:t>
            </a:r>
            <a:r>
              <a:rPr lang="fr-FR" sz="3000" dirty="0" err="1">
                <a:ea typeface="ＭＳ Ｐゴシック" pitchFamily="-84" charset="-128"/>
              </a:rPr>
              <a:t>Study</a:t>
            </a:r>
            <a:r>
              <a:rPr lang="en-GB" sz="3000" dirty="0">
                <a:ea typeface="ＭＳ Ｐゴシック" pitchFamily="-84" charset="-128"/>
              </a:rPr>
              <a:t>: SMV + PEG-IFN + RBV </a:t>
            </a:r>
            <a:r>
              <a:rPr lang="en-GB" sz="3000" dirty="0" smtClean="0">
                <a:ea typeface="ＭＳ Ｐゴシック" pitchFamily="-84" charset="-128"/>
              </a:rPr>
              <a:t/>
            </a:r>
            <a:br>
              <a:rPr lang="en-GB" sz="3000" dirty="0" smtClean="0">
                <a:ea typeface="ＭＳ Ｐゴシック" pitchFamily="-84" charset="-128"/>
              </a:rPr>
            </a:br>
            <a:r>
              <a:rPr lang="en-GB" sz="3000" dirty="0" smtClean="0">
                <a:ea typeface="ＭＳ Ｐゴシック" pitchFamily="-84" charset="-128"/>
              </a:rPr>
              <a:t>for </a:t>
            </a:r>
            <a:r>
              <a:rPr lang="en-GB" sz="3000" dirty="0">
                <a:ea typeface="ＭＳ Ｐゴシック" pitchFamily="-84" charset="-128"/>
              </a:rPr>
              <a:t>genotype 1 and relapse to prior IFN therapy </a:t>
            </a:r>
            <a:endParaRPr lang="fr-FR" sz="3000" dirty="0"/>
          </a:p>
        </p:txBody>
      </p:sp>
      <p:sp>
        <p:nvSpPr>
          <p:cNvPr id="77" name="Text Box 2"/>
          <p:cNvSpPr txBox="1">
            <a:spLocks noChangeArrowheads="1"/>
          </p:cNvSpPr>
          <p:nvPr/>
        </p:nvSpPr>
        <p:spPr bwMode="auto">
          <a:xfrm>
            <a:off x="2646681" y="1205717"/>
            <a:ext cx="3837975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34" charset="0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34" charset="0"/>
              </a:rPr>
              <a:t> (HCV RNA &lt; 25 IU/ml)</a:t>
            </a:r>
          </a:p>
        </p:txBody>
      </p:sp>
      <p:grpSp>
        <p:nvGrpSpPr>
          <p:cNvPr id="90" name="Groupe 89"/>
          <p:cNvGrpSpPr/>
          <p:nvPr/>
        </p:nvGrpSpPr>
        <p:grpSpPr>
          <a:xfrm>
            <a:off x="3381772" y="1619508"/>
            <a:ext cx="2376264" cy="369332"/>
            <a:chOff x="3131840" y="1536638"/>
            <a:chExt cx="2376264" cy="369332"/>
          </a:xfrm>
        </p:grpSpPr>
        <p:sp>
          <p:nvSpPr>
            <p:cNvPr id="95" name="AutoShape 126"/>
            <p:cNvSpPr>
              <a:spLocks noChangeArrowheads="1"/>
            </p:cNvSpPr>
            <p:nvPr/>
          </p:nvSpPr>
          <p:spPr bwMode="auto">
            <a:xfrm>
              <a:off x="3131840" y="1573393"/>
              <a:ext cx="2304256" cy="32166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sz="2800"/>
            </a:p>
          </p:txBody>
        </p:sp>
        <p:sp>
          <p:nvSpPr>
            <p:cNvPr id="96" name="Rectangle 3"/>
            <p:cNvSpPr>
              <a:spLocks noChangeArrowheads="1"/>
            </p:cNvSpPr>
            <p:nvPr/>
          </p:nvSpPr>
          <p:spPr bwMode="auto">
            <a:xfrm>
              <a:off x="3240704" y="1649073"/>
              <a:ext cx="177800" cy="144462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7" name="ZoneTexte 84"/>
            <p:cNvSpPr txBox="1">
              <a:spLocks noChangeArrowheads="1"/>
            </p:cNvSpPr>
            <p:nvPr/>
          </p:nvSpPr>
          <p:spPr bwMode="auto">
            <a:xfrm>
              <a:off x="3491880" y="1536638"/>
              <a:ext cx="63350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SMV</a:t>
              </a:r>
              <a:endParaRPr lang="fr-FR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8" name="Rectangle 3"/>
            <p:cNvSpPr>
              <a:spLocks noChangeArrowheads="1"/>
            </p:cNvSpPr>
            <p:nvPr/>
          </p:nvSpPr>
          <p:spPr bwMode="auto">
            <a:xfrm>
              <a:off x="4427984" y="1649073"/>
              <a:ext cx="177800" cy="14446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9" name="ZoneTexte 98"/>
            <p:cNvSpPr txBox="1">
              <a:spLocks noChangeArrowheads="1"/>
            </p:cNvSpPr>
            <p:nvPr/>
          </p:nvSpPr>
          <p:spPr bwMode="auto">
            <a:xfrm>
              <a:off x="4569175" y="1536638"/>
              <a:ext cx="93892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Placebo</a:t>
              </a:r>
              <a:endParaRPr lang="fr-FR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pSp>
        <p:nvGrpSpPr>
          <p:cNvPr id="73" name="Groupe 72"/>
          <p:cNvGrpSpPr/>
          <p:nvPr/>
        </p:nvGrpSpPr>
        <p:grpSpPr>
          <a:xfrm>
            <a:off x="395536" y="2116353"/>
            <a:ext cx="8322752" cy="3832927"/>
            <a:chOff x="395536" y="2116353"/>
            <a:chExt cx="8322752" cy="3832927"/>
          </a:xfrm>
        </p:grpSpPr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617495" y="2116353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1357340" y="5261718"/>
              <a:ext cx="4439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/>
                <a:t>CC</a:t>
              </a:r>
              <a:endParaRPr lang="fr-FR" sz="1400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2571102" y="5261718"/>
              <a:ext cx="420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/>
                <a:t>CT</a:t>
              </a:r>
              <a:endParaRPr lang="fr-FR" sz="1400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3800190" y="5261718"/>
              <a:ext cx="4026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smtClean="0"/>
                <a:t>TT</a:t>
              </a:r>
              <a:endParaRPr lang="fr-FR" sz="1400"/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7611886" y="5261718"/>
              <a:ext cx="3941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/>
                <a:t>F4</a:t>
              </a: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5168342" y="5261718"/>
              <a:ext cx="6634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/>
                <a:t>F0-F2</a:t>
              </a:r>
              <a:endParaRPr lang="fr-FR" sz="1400" dirty="0"/>
            </a:p>
          </p:txBody>
        </p:sp>
        <p:cxnSp>
          <p:nvCxnSpPr>
            <p:cNvPr id="102" name="Connecteur droit 101"/>
            <p:cNvCxnSpPr/>
            <p:nvPr/>
          </p:nvCxnSpPr>
          <p:spPr>
            <a:xfrm>
              <a:off x="5160618" y="5589240"/>
              <a:ext cx="3167990" cy="1588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ZoneTexte 85"/>
            <p:cNvSpPr txBox="1"/>
            <p:nvPr/>
          </p:nvSpPr>
          <p:spPr>
            <a:xfrm>
              <a:off x="6462496" y="5261718"/>
              <a:ext cx="3941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smtClean="0"/>
                <a:t>F3</a:t>
              </a:r>
              <a:endParaRPr lang="fr-FR" sz="1400"/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5727348" y="5641503"/>
              <a:ext cx="20345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err="1" smtClean="0">
                  <a:solidFill>
                    <a:srgbClr val="002060"/>
                  </a:solidFill>
                </a:rPr>
                <a:t>Metavir</a:t>
              </a:r>
              <a:r>
                <a:rPr lang="fr-FR" sz="1400" b="1" dirty="0" smtClean="0">
                  <a:solidFill>
                    <a:srgbClr val="002060"/>
                  </a:solidFill>
                </a:rPr>
                <a:t> </a:t>
              </a:r>
              <a:r>
                <a:rPr lang="fr-FR" sz="1400" b="1" dirty="0" err="1" smtClean="0">
                  <a:solidFill>
                    <a:srgbClr val="002060"/>
                  </a:solidFill>
                </a:rPr>
                <a:t>fibrosis</a:t>
              </a:r>
              <a:r>
                <a:rPr lang="fr-FR" sz="1400" b="1" dirty="0" smtClean="0">
                  <a:solidFill>
                    <a:srgbClr val="002060"/>
                  </a:solidFill>
                </a:rPr>
                <a:t> score</a:t>
              </a:r>
              <a:endParaRPr lang="fr-FR" sz="14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107" name="Connecteur droit 106"/>
            <p:cNvCxnSpPr/>
            <p:nvPr/>
          </p:nvCxnSpPr>
          <p:spPr>
            <a:xfrm>
              <a:off x="1482425" y="5589240"/>
              <a:ext cx="3167990" cy="1588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8" name="ZoneTexte 107"/>
            <p:cNvSpPr txBox="1"/>
            <p:nvPr/>
          </p:nvSpPr>
          <p:spPr>
            <a:xfrm>
              <a:off x="2305691" y="5641503"/>
              <a:ext cx="15214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smtClean="0">
                  <a:solidFill>
                    <a:srgbClr val="002060"/>
                  </a:solidFill>
                </a:rPr>
                <a:t>IL28B </a:t>
              </a:r>
              <a:r>
                <a:rPr lang="fr-FR" sz="1400" b="1" dirty="0" err="1" smtClean="0">
                  <a:solidFill>
                    <a:srgbClr val="002060"/>
                  </a:solidFill>
                </a:rPr>
                <a:t>genotype</a:t>
              </a:r>
              <a:endParaRPr lang="fr-FR" sz="14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88" name="Connecteur droit 87"/>
            <p:cNvCxnSpPr/>
            <p:nvPr/>
          </p:nvCxnSpPr>
          <p:spPr>
            <a:xfrm flipV="1">
              <a:off x="1128170" y="2420888"/>
              <a:ext cx="7200000" cy="0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0" name="Rectangle 133"/>
            <p:cNvSpPr>
              <a:spLocks noChangeArrowheads="1"/>
            </p:cNvSpPr>
            <p:nvPr/>
          </p:nvSpPr>
          <p:spPr bwMode="auto">
            <a:xfrm>
              <a:off x="1106845" y="2815208"/>
              <a:ext cx="428400" cy="2405097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1" name="Rectangle 133"/>
            <p:cNvSpPr>
              <a:spLocks noChangeArrowheads="1"/>
            </p:cNvSpPr>
            <p:nvPr/>
          </p:nvSpPr>
          <p:spPr bwMode="auto">
            <a:xfrm>
              <a:off x="4050342" y="4717669"/>
              <a:ext cx="428400" cy="50263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3" name="Rectangle 133"/>
            <p:cNvSpPr>
              <a:spLocks noChangeArrowheads="1"/>
            </p:cNvSpPr>
            <p:nvPr/>
          </p:nvSpPr>
          <p:spPr bwMode="auto">
            <a:xfrm>
              <a:off x="2834750" y="4308728"/>
              <a:ext cx="428400" cy="91157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5" name="Rectangle 133"/>
            <p:cNvSpPr>
              <a:spLocks noChangeArrowheads="1"/>
            </p:cNvSpPr>
            <p:nvPr/>
          </p:nvSpPr>
          <p:spPr bwMode="auto">
            <a:xfrm>
              <a:off x="1629836" y="3790567"/>
              <a:ext cx="428400" cy="142973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6" name="Rectangle 133"/>
            <p:cNvSpPr>
              <a:spLocks noChangeArrowheads="1"/>
            </p:cNvSpPr>
            <p:nvPr/>
          </p:nvSpPr>
          <p:spPr bwMode="auto">
            <a:xfrm>
              <a:off x="2308204" y="3116198"/>
              <a:ext cx="428400" cy="2104106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9" name="Rectangle 133"/>
            <p:cNvSpPr>
              <a:spLocks noChangeArrowheads="1"/>
            </p:cNvSpPr>
            <p:nvPr/>
          </p:nvSpPr>
          <p:spPr bwMode="auto">
            <a:xfrm>
              <a:off x="7349015" y="3226688"/>
              <a:ext cx="428400" cy="1993617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0" name="Rectangle 133"/>
            <p:cNvSpPr>
              <a:spLocks noChangeArrowheads="1"/>
            </p:cNvSpPr>
            <p:nvPr/>
          </p:nvSpPr>
          <p:spPr bwMode="auto">
            <a:xfrm>
              <a:off x="7848042" y="4529708"/>
              <a:ext cx="428400" cy="69059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1" name="Rectangle 133"/>
            <p:cNvSpPr>
              <a:spLocks noChangeArrowheads="1"/>
            </p:cNvSpPr>
            <p:nvPr/>
          </p:nvSpPr>
          <p:spPr bwMode="auto">
            <a:xfrm>
              <a:off x="5031148" y="3005708"/>
              <a:ext cx="428400" cy="2214598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2" name="Rectangle 133"/>
            <p:cNvSpPr>
              <a:spLocks noChangeArrowheads="1"/>
            </p:cNvSpPr>
            <p:nvPr/>
          </p:nvSpPr>
          <p:spPr bwMode="auto">
            <a:xfrm>
              <a:off x="3522881" y="3474338"/>
              <a:ext cx="428400" cy="1745967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3" name="Rectangle 133"/>
            <p:cNvSpPr>
              <a:spLocks noChangeArrowheads="1"/>
            </p:cNvSpPr>
            <p:nvPr/>
          </p:nvSpPr>
          <p:spPr bwMode="auto">
            <a:xfrm>
              <a:off x="5543577" y="4120768"/>
              <a:ext cx="428400" cy="109953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4" name="Rectangle 133"/>
            <p:cNvSpPr>
              <a:spLocks noChangeArrowheads="1"/>
            </p:cNvSpPr>
            <p:nvPr/>
          </p:nvSpPr>
          <p:spPr bwMode="auto">
            <a:xfrm>
              <a:off x="6192602" y="3252088"/>
              <a:ext cx="428400" cy="1968218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5" name="Rectangle 133"/>
            <p:cNvSpPr>
              <a:spLocks noChangeArrowheads="1"/>
            </p:cNvSpPr>
            <p:nvPr/>
          </p:nvSpPr>
          <p:spPr bwMode="auto">
            <a:xfrm>
              <a:off x="6696658" y="4692268"/>
              <a:ext cx="428400" cy="52803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6" name="Rectangle 135"/>
            <p:cNvSpPr>
              <a:spLocks noChangeArrowheads="1"/>
            </p:cNvSpPr>
            <p:nvPr/>
          </p:nvSpPr>
          <p:spPr bwMode="auto">
            <a:xfrm>
              <a:off x="494923" y="4443220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fr-FR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7" name="Rectangle 136"/>
            <p:cNvSpPr>
              <a:spLocks noChangeArrowheads="1"/>
            </p:cNvSpPr>
            <p:nvPr/>
          </p:nvSpPr>
          <p:spPr bwMode="auto">
            <a:xfrm>
              <a:off x="494923" y="3774408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fr-FR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8" name="Rectangle 138"/>
            <p:cNvSpPr>
              <a:spLocks noChangeArrowheads="1"/>
            </p:cNvSpPr>
            <p:nvPr/>
          </p:nvSpPr>
          <p:spPr bwMode="auto">
            <a:xfrm>
              <a:off x="494923" y="309436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fr-FR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9" name="Line 139"/>
            <p:cNvSpPr>
              <a:spLocks noChangeShapeType="1"/>
            </p:cNvSpPr>
            <p:nvPr/>
          </p:nvSpPr>
          <p:spPr bwMode="auto">
            <a:xfrm>
              <a:off x="761957" y="4550942"/>
              <a:ext cx="92075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0" name="Line 140"/>
            <p:cNvSpPr>
              <a:spLocks noChangeShapeType="1"/>
            </p:cNvSpPr>
            <p:nvPr/>
          </p:nvSpPr>
          <p:spPr bwMode="auto">
            <a:xfrm>
              <a:off x="761957" y="3874379"/>
              <a:ext cx="92075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1" name="Line 141"/>
            <p:cNvSpPr>
              <a:spLocks noChangeShapeType="1"/>
            </p:cNvSpPr>
            <p:nvPr/>
          </p:nvSpPr>
          <p:spPr bwMode="auto">
            <a:xfrm>
              <a:off x="761957" y="2521252"/>
              <a:ext cx="92075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2" name="Line 142"/>
            <p:cNvSpPr>
              <a:spLocks noChangeShapeType="1"/>
            </p:cNvSpPr>
            <p:nvPr/>
          </p:nvSpPr>
          <p:spPr bwMode="auto">
            <a:xfrm>
              <a:off x="761957" y="3197815"/>
              <a:ext cx="92075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3" name="Line 143"/>
            <p:cNvSpPr>
              <a:spLocks noChangeShapeType="1"/>
            </p:cNvSpPr>
            <p:nvPr/>
          </p:nvSpPr>
          <p:spPr bwMode="auto">
            <a:xfrm>
              <a:off x="852446" y="2514072"/>
              <a:ext cx="0" cy="2713432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4" name="Rectangle 144"/>
            <p:cNvSpPr>
              <a:spLocks noChangeArrowheads="1"/>
            </p:cNvSpPr>
            <p:nvPr/>
          </p:nvSpPr>
          <p:spPr bwMode="auto">
            <a:xfrm>
              <a:off x="1137717" y="2408696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89</a:t>
              </a:r>
              <a:endParaRPr lang="fr-FR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5" name="Rectangle 144"/>
            <p:cNvSpPr>
              <a:spLocks noChangeArrowheads="1"/>
            </p:cNvSpPr>
            <p:nvPr/>
          </p:nvSpPr>
          <p:spPr bwMode="auto">
            <a:xfrm>
              <a:off x="2865622" y="3911274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34</a:t>
              </a:r>
              <a:endParaRPr lang="fr-FR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6" name="Rectangle 144"/>
            <p:cNvSpPr>
              <a:spLocks noChangeArrowheads="1"/>
            </p:cNvSpPr>
            <p:nvPr/>
          </p:nvSpPr>
          <p:spPr bwMode="auto">
            <a:xfrm>
              <a:off x="4081214" y="4311384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19</a:t>
              </a:r>
              <a:endParaRPr lang="fr-FR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7" name="ZoneTexte 126"/>
            <p:cNvSpPr txBox="1"/>
            <p:nvPr/>
          </p:nvSpPr>
          <p:spPr>
            <a:xfrm>
              <a:off x="815815" y="4964432"/>
              <a:ext cx="29527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 smtClean="0"/>
                <a:t>N</a:t>
              </a:r>
              <a:endParaRPr lang="fr-FR" sz="1200"/>
            </a:p>
          </p:txBody>
        </p:sp>
        <p:sp>
          <p:nvSpPr>
            <p:cNvPr id="128" name="ZoneTexte 127"/>
            <p:cNvSpPr txBox="1"/>
            <p:nvPr/>
          </p:nvSpPr>
          <p:spPr>
            <a:xfrm>
              <a:off x="1143753" y="4964433"/>
              <a:ext cx="35458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FFFFFF"/>
                  </a:solidFill>
                </a:rPr>
                <a:t>62</a:t>
              </a:r>
              <a:endParaRPr lang="fr-FR" sz="1200" dirty="0">
                <a:solidFill>
                  <a:srgbClr val="FFFFFF"/>
                </a:solidFill>
              </a:endParaRPr>
            </a:p>
          </p:txBody>
        </p:sp>
        <p:sp>
          <p:nvSpPr>
            <p:cNvPr id="129" name="ZoneTexte 128"/>
            <p:cNvSpPr txBox="1"/>
            <p:nvPr/>
          </p:nvSpPr>
          <p:spPr>
            <a:xfrm>
              <a:off x="2871658" y="4964433"/>
              <a:ext cx="35458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FFFFFF"/>
                  </a:solidFill>
                </a:rPr>
                <a:t>83</a:t>
              </a:r>
              <a:endParaRPr lang="fr-FR" sz="1200" dirty="0">
                <a:solidFill>
                  <a:srgbClr val="FFFFFF"/>
                </a:solidFill>
              </a:endParaRPr>
            </a:p>
          </p:txBody>
        </p:sp>
        <p:sp>
          <p:nvSpPr>
            <p:cNvPr id="130" name="Rectangle 144"/>
            <p:cNvSpPr>
              <a:spLocks noChangeArrowheads="1"/>
            </p:cNvSpPr>
            <p:nvPr/>
          </p:nvSpPr>
          <p:spPr bwMode="auto">
            <a:xfrm>
              <a:off x="5062020" y="2605621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82</a:t>
              </a:r>
              <a:endParaRPr lang="fr-FR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1" name="Rectangle 144"/>
            <p:cNvSpPr>
              <a:spLocks noChangeArrowheads="1"/>
            </p:cNvSpPr>
            <p:nvPr/>
          </p:nvSpPr>
          <p:spPr bwMode="auto">
            <a:xfrm>
              <a:off x="3553753" y="3068514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65</a:t>
              </a:r>
              <a:endParaRPr lang="fr-FR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2" name="Rectangle 144"/>
            <p:cNvSpPr>
              <a:spLocks noChangeArrowheads="1"/>
            </p:cNvSpPr>
            <p:nvPr/>
          </p:nvSpPr>
          <p:spPr bwMode="auto">
            <a:xfrm>
              <a:off x="2339076" y="2708920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78</a:t>
              </a:r>
              <a:endParaRPr lang="fr-FR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3" name="ZoneTexte 132"/>
            <p:cNvSpPr txBox="1"/>
            <p:nvPr/>
          </p:nvSpPr>
          <p:spPr>
            <a:xfrm>
              <a:off x="1666744" y="4964433"/>
              <a:ext cx="35458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FFFFFF"/>
                  </a:solidFill>
                </a:rPr>
                <a:t>34</a:t>
              </a:r>
              <a:endParaRPr lang="fr-FR" sz="1200" dirty="0">
                <a:solidFill>
                  <a:srgbClr val="FFFFFF"/>
                </a:solidFill>
              </a:endParaRPr>
            </a:p>
          </p:txBody>
        </p:sp>
        <p:sp>
          <p:nvSpPr>
            <p:cNvPr id="134" name="ZoneTexte 133"/>
            <p:cNvSpPr txBox="1"/>
            <p:nvPr/>
          </p:nvSpPr>
          <p:spPr>
            <a:xfrm>
              <a:off x="2302633" y="4964433"/>
              <a:ext cx="439543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FFFFFF"/>
                  </a:solidFill>
                </a:rPr>
                <a:t>167</a:t>
              </a:r>
              <a:endParaRPr lang="fr-FR" sz="1200" dirty="0">
                <a:solidFill>
                  <a:srgbClr val="FFFFFF"/>
                </a:solidFill>
              </a:endParaRPr>
            </a:p>
          </p:txBody>
        </p:sp>
        <p:sp>
          <p:nvSpPr>
            <p:cNvPr id="135" name="ZoneTexte 134"/>
            <p:cNvSpPr txBox="1"/>
            <p:nvPr/>
          </p:nvSpPr>
          <p:spPr>
            <a:xfrm>
              <a:off x="7385923" y="4964433"/>
              <a:ext cx="35458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FFFFFF"/>
                  </a:solidFill>
                </a:rPr>
                <a:t>39</a:t>
              </a:r>
              <a:endParaRPr lang="fr-FR" sz="1200" dirty="0">
                <a:solidFill>
                  <a:srgbClr val="FFFFFF"/>
                </a:solidFill>
              </a:endParaRPr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7884950" y="4964433"/>
              <a:ext cx="35458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FFFFFF"/>
                  </a:solidFill>
                </a:rPr>
                <a:t>19</a:t>
              </a:r>
              <a:endParaRPr lang="fr-FR" sz="1200" dirty="0">
                <a:solidFill>
                  <a:srgbClr val="FFFFFF"/>
                </a:solidFill>
              </a:endParaRPr>
            </a:p>
          </p:txBody>
        </p:sp>
        <p:sp>
          <p:nvSpPr>
            <p:cNvPr id="137" name="ZoneTexte 136"/>
            <p:cNvSpPr txBox="1"/>
            <p:nvPr/>
          </p:nvSpPr>
          <p:spPr>
            <a:xfrm>
              <a:off x="4087250" y="4964433"/>
              <a:ext cx="35458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FFFFFF"/>
                  </a:solidFill>
                </a:rPr>
                <a:t>16</a:t>
              </a:r>
              <a:endParaRPr lang="fr-FR" sz="1200" dirty="0">
                <a:solidFill>
                  <a:srgbClr val="FFFFFF"/>
                </a:solidFill>
              </a:endParaRPr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5025577" y="4964433"/>
              <a:ext cx="439543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FFFFFF"/>
                  </a:solidFill>
                </a:rPr>
                <a:t>167</a:t>
              </a:r>
              <a:endParaRPr lang="fr-FR" sz="1200" dirty="0">
                <a:solidFill>
                  <a:srgbClr val="FFFFFF"/>
                </a:solidFill>
              </a:endParaRPr>
            </a:p>
          </p:txBody>
        </p:sp>
        <p:sp>
          <p:nvSpPr>
            <p:cNvPr id="139" name="Rectangle 144"/>
            <p:cNvSpPr>
              <a:spLocks noChangeArrowheads="1"/>
            </p:cNvSpPr>
            <p:nvPr/>
          </p:nvSpPr>
          <p:spPr bwMode="auto">
            <a:xfrm>
              <a:off x="5574449" y="3723128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41</a:t>
              </a:r>
              <a:endParaRPr lang="fr-FR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0" name="ZoneTexte 139"/>
            <p:cNvSpPr txBox="1"/>
            <p:nvPr/>
          </p:nvSpPr>
          <p:spPr>
            <a:xfrm>
              <a:off x="5538006" y="4964433"/>
              <a:ext cx="439543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FFFFFF"/>
                  </a:solidFill>
                </a:rPr>
                <a:t>198</a:t>
              </a:r>
              <a:endParaRPr lang="fr-FR" sz="1200" dirty="0">
                <a:solidFill>
                  <a:srgbClr val="FFFFFF"/>
                </a:solidFill>
              </a:endParaRPr>
            </a:p>
          </p:txBody>
        </p:sp>
        <p:sp>
          <p:nvSpPr>
            <p:cNvPr id="141" name="Rectangle 144"/>
            <p:cNvSpPr>
              <a:spLocks noChangeArrowheads="1"/>
            </p:cNvSpPr>
            <p:nvPr/>
          </p:nvSpPr>
          <p:spPr bwMode="auto">
            <a:xfrm>
              <a:off x="7878914" y="4127298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26</a:t>
              </a:r>
              <a:endParaRPr lang="fr-FR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2" name="ZoneTexte 141"/>
            <p:cNvSpPr txBox="1"/>
            <p:nvPr/>
          </p:nvSpPr>
          <p:spPr>
            <a:xfrm>
              <a:off x="3559789" y="4964433"/>
              <a:ext cx="35458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FFFFFF"/>
                  </a:solidFill>
                </a:rPr>
                <a:t>31</a:t>
              </a:r>
              <a:endParaRPr lang="fr-FR" sz="1200" dirty="0">
                <a:solidFill>
                  <a:srgbClr val="FFFFFF"/>
                </a:solidFill>
              </a:endParaRPr>
            </a:p>
          </p:txBody>
        </p:sp>
        <p:sp>
          <p:nvSpPr>
            <p:cNvPr id="143" name="Rectangle 144"/>
            <p:cNvSpPr>
              <a:spLocks noChangeArrowheads="1"/>
            </p:cNvSpPr>
            <p:nvPr/>
          </p:nvSpPr>
          <p:spPr bwMode="auto">
            <a:xfrm>
              <a:off x="6223474" y="2855538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73</a:t>
              </a:r>
              <a:endParaRPr lang="fr-FR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4" name="ZoneTexte 143"/>
            <p:cNvSpPr txBox="1"/>
            <p:nvPr/>
          </p:nvSpPr>
          <p:spPr>
            <a:xfrm>
              <a:off x="6229510" y="4964433"/>
              <a:ext cx="35458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FFFFFF"/>
                  </a:solidFill>
                </a:rPr>
                <a:t>44</a:t>
              </a:r>
              <a:endParaRPr lang="fr-FR" sz="1200" dirty="0">
                <a:solidFill>
                  <a:srgbClr val="FFFFFF"/>
                </a:solidFill>
              </a:endParaRPr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6727530" y="4293096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20</a:t>
              </a:r>
              <a:endParaRPr lang="fr-FR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6" name="ZoneTexte 145"/>
            <p:cNvSpPr txBox="1"/>
            <p:nvPr/>
          </p:nvSpPr>
          <p:spPr>
            <a:xfrm>
              <a:off x="6733566" y="4964433"/>
              <a:ext cx="35458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FFFFFF"/>
                  </a:solidFill>
                </a:rPr>
                <a:t>15</a:t>
              </a:r>
              <a:endParaRPr lang="fr-FR" sz="1200" dirty="0">
                <a:solidFill>
                  <a:srgbClr val="FFFFFF"/>
                </a:solidFill>
              </a:endParaRPr>
            </a:p>
          </p:txBody>
        </p:sp>
        <p:sp>
          <p:nvSpPr>
            <p:cNvPr id="147" name="Rectangle 144"/>
            <p:cNvSpPr>
              <a:spLocks noChangeArrowheads="1"/>
            </p:cNvSpPr>
            <p:nvPr/>
          </p:nvSpPr>
          <p:spPr bwMode="auto">
            <a:xfrm>
              <a:off x="7379887" y="2828552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74</a:t>
              </a:r>
              <a:endParaRPr lang="fr-FR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8" name="Line 146"/>
            <p:cNvSpPr>
              <a:spLocks noChangeShapeType="1"/>
            </p:cNvSpPr>
            <p:nvPr/>
          </p:nvSpPr>
          <p:spPr bwMode="auto">
            <a:xfrm>
              <a:off x="761956" y="5221408"/>
              <a:ext cx="7956332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chemeClr val="bg1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49" name="Rectangle 144"/>
            <p:cNvSpPr>
              <a:spLocks noChangeArrowheads="1"/>
            </p:cNvSpPr>
            <p:nvPr/>
          </p:nvSpPr>
          <p:spPr bwMode="auto">
            <a:xfrm>
              <a:off x="1660708" y="3388930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53</a:t>
              </a:r>
              <a:endParaRPr lang="fr-FR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50" name="Rectangle 138"/>
            <p:cNvSpPr>
              <a:spLocks noChangeArrowheads="1"/>
            </p:cNvSpPr>
            <p:nvPr/>
          </p:nvSpPr>
          <p:spPr bwMode="auto">
            <a:xfrm>
              <a:off x="395536" y="2415954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fr-FR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51" name="Rectangle 135"/>
            <p:cNvSpPr>
              <a:spLocks noChangeArrowheads="1"/>
            </p:cNvSpPr>
            <p:nvPr/>
          </p:nvSpPr>
          <p:spPr bwMode="auto">
            <a:xfrm>
              <a:off x="594309" y="5098554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fr-FR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126503" y="2251031"/>
              <a:ext cx="109356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</a:rPr>
                <a:t>a</a:t>
              </a:r>
              <a:r>
                <a:rPr lang="fr-FR" sz="1400" b="1" dirty="0" smtClean="0">
                  <a:solidFill>
                    <a:srgbClr val="333399"/>
                  </a:solidFill>
                </a:rPr>
                <a:t>ll p &lt; 0.01</a:t>
              </a:r>
              <a:endParaRPr lang="fr-FR" sz="1400" b="1" dirty="0">
                <a:solidFill>
                  <a:srgbClr val="333399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699792" y="3465213"/>
            <a:ext cx="3364412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defPPr>
              <a:defRPr lang="fr-FR"/>
            </a:defPPr>
            <a:lvl1pPr algn="ctr">
              <a:lnSpc>
                <a:spcPts val="1525"/>
              </a:lnSpc>
              <a:spcBef>
                <a:spcPct val="20000"/>
              </a:spcBef>
              <a:defRPr sz="2400" b="1">
                <a:solidFill>
                  <a:srgbClr val="0070C0"/>
                </a:solidFill>
                <a:latin typeface="Calibri" pitchFamily="34" charset="0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251519" y="4108137"/>
            <a:ext cx="8640961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>
              <a:spcAft>
                <a:spcPts val="60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70C0"/>
                </a:solidFill>
                <a:latin typeface="Calibri" pitchFamily="34" charset="0"/>
              </a:rPr>
              <a:t>Emergence </a:t>
            </a:r>
            <a:r>
              <a:rPr lang="en-US" sz="2000" b="1" dirty="0">
                <a:solidFill>
                  <a:srgbClr val="0070C0"/>
                </a:solidFill>
                <a:latin typeface="Calibri" pitchFamily="34" charset="0"/>
              </a:rPr>
              <a:t>of </a:t>
            </a:r>
            <a:r>
              <a:rPr lang="en-US" sz="2000" b="1" dirty="0" smtClean="0">
                <a:solidFill>
                  <a:srgbClr val="0070C0"/>
                </a:solidFill>
                <a:latin typeface="Calibri" pitchFamily="34" charset="0"/>
              </a:rPr>
              <a:t>resistance among SMV-treated patients who failed to achieve SVR</a:t>
            </a:r>
            <a:r>
              <a:rPr lang="en-US" sz="2000" b="1" baseline="-25000" dirty="0" smtClean="0">
                <a:solidFill>
                  <a:srgbClr val="0070C0"/>
                </a:solidFill>
                <a:latin typeface="Calibri" pitchFamily="34" charset="0"/>
              </a:rPr>
              <a:t>12 </a:t>
            </a:r>
            <a:r>
              <a:rPr lang="en-US" sz="2000" b="1" dirty="0" smtClean="0">
                <a:solidFill>
                  <a:srgbClr val="0070C0"/>
                </a:solidFill>
                <a:latin typeface="Calibri" pitchFamily="34" charset="0"/>
              </a:rPr>
              <a:t>(sequencing data available in 52/59)</a:t>
            </a:r>
            <a:endParaRPr lang="en-US" sz="2000" b="1" baseline="-25000" dirty="0" smtClean="0">
              <a:solidFill>
                <a:srgbClr val="0070C0"/>
              </a:solidFill>
              <a:latin typeface="Calibri" pitchFamily="34" charset="0"/>
            </a:endParaRPr>
          </a:p>
          <a:p>
            <a:pPr marL="719138" lvl="1" indent="-360363"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z="2000" b="1" baseline="-25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+mn-lt"/>
              </a:rPr>
              <a:t>Emergence of NS3 mutations in 47/52 (90%)</a:t>
            </a:r>
            <a:endParaRPr lang="en-US" sz="2000" dirty="0" smtClean="0">
              <a:solidFill>
                <a:srgbClr val="002060"/>
              </a:solidFill>
              <a:latin typeface="+mn-lt"/>
            </a:endParaRPr>
          </a:p>
          <a:p>
            <a:pPr marL="1176338" lvl="2" indent="-360363"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en-US" sz="1600" dirty="0" smtClean="0"/>
              <a:t>Genotype 1a (N = 30/32) : most common = R155K alone (N =15) or in combination (N = 4), or D168V/A/E/H (N = 10) ; 14/32 with Q80K at baseline</a:t>
            </a:r>
          </a:p>
          <a:p>
            <a:pPr marL="1176338" lvl="2" indent="-360363"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en-US" sz="1600" dirty="0" smtClean="0"/>
              <a:t>Genotype 1b (N = 17/20) : most common = D168V or D168A/E/T</a:t>
            </a:r>
            <a:endParaRPr lang="en-US" sz="2400" b="1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graphicFrame>
        <p:nvGraphicFramePr>
          <p:cNvPr id="9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68115552"/>
              </p:ext>
            </p:extLst>
          </p:nvPr>
        </p:nvGraphicFramePr>
        <p:xfrm>
          <a:off x="303341" y="1700809"/>
          <a:ext cx="8526096" cy="2160238"/>
        </p:xfrm>
        <a:graphic>
          <a:graphicData uri="http://schemas.openxmlformats.org/drawingml/2006/table">
            <a:tbl>
              <a:tblPr/>
              <a:tblGrid>
                <a:gridCol w="4515753"/>
                <a:gridCol w="2489210"/>
                <a:gridCol w="1521133"/>
              </a:tblGrid>
              <a:tr h="362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2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SMV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Placebo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82540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Met W4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400" b="1" baseline="0" noProof="0" dirty="0" err="1" smtClean="0">
                          <a:solidFill>
                            <a:srgbClr val="000066"/>
                          </a:solidFill>
                        </a:rPr>
                        <a:t>virologic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stopping rule (continuation of PR)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5 (1.9%)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93 (69.9%)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2540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On-treatment failure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8/260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(3.1%)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36/133 (27.1%)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82540">
                <a:tc>
                  <a:txBody>
                    <a:bodyPr/>
                    <a:lstStyle/>
                    <a:p>
                      <a:pPr lvl="1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Met stopping rule (W12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or W24 or W36)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5 (1.9%)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15 (11.3%)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50319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Relapse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46/249 (18.5%)</a:t>
                      </a:r>
                    </a:p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GT 1a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: 28% ; GT 1b : 12%</a:t>
                      </a:r>
                      <a:endParaRPr lang="en-US" sz="1400" b="1" noProof="0" dirty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45/93(48.4%)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PROMISE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5820733" y="6565900"/>
            <a:ext cx="3315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sv-SE" sz="1200" i="1" dirty="0">
                <a:solidFill>
                  <a:srgbClr val="0070C0"/>
                </a:solidFill>
                <a:ea typeface="ＭＳ Ｐゴシック" pitchFamily="34" charset="-128"/>
              </a:rPr>
              <a:t>Forns X. Gastroenterology </a:t>
            </a:r>
            <a:r>
              <a:rPr lang="sv-SE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2014;146:1669-79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3000" dirty="0">
                <a:ea typeface="ＭＳ Ｐゴシック" pitchFamily="-84" charset="-128"/>
              </a:rPr>
              <a:t>PROMISE </a:t>
            </a:r>
            <a:r>
              <a:rPr lang="fr-FR" sz="3000" dirty="0" err="1">
                <a:ea typeface="ＭＳ Ｐゴシック" pitchFamily="-84" charset="-128"/>
              </a:rPr>
              <a:t>Study</a:t>
            </a:r>
            <a:r>
              <a:rPr lang="en-GB" sz="3000" dirty="0">
                <a:ea typeface="ＭＳ Ｐゴシック" pitchFamily="-84" charset="-128"/>
              </a:rPr>
              <a:t>: SMV + PEG-IFN + RBV </a:t>
            </a:r>
            <a:r>
              <a:rPr lang="en-GB" sz="3000" dirty="0" smtClean="0">
                <a:ea typeface="ＭＳ Ｐゴシック" pitchFamily="-84" charset="-128"/>
              </a:rPr>
              <a:t/>
            </a:r>
            <a:br>
              <a:rPr lang="en-GB" sz="3000" dirty="0" smtClean="0">
                <a:ea typeface="ＭＳ Ｐゴシック" pitchFamily="-84" charset="-128"/>
              </a:rPr>
            </a:br>
            <a:r>
              <a:rPr lang="en-GB" sz="3000" dirty="0" smtClean="0">
                <a:ea typeface="ＭＳ Ｐゴシック" pitchFamily="-84" charset="-128"/>
              </a:rPr>
              <a:t>for </a:t>
            </a:r>
            <a:r>
              <a:rPr lang="en-GB" sz="3000" dirty="0">
                <a:ea typeface="ＭＳ Ｐゴシック" pitchFamily="-84" charset="-128"/>
              </a:rPr>
              <a:t>genotype 1 and relapse to prior IFN therapy </a:t>
            </a:r>
            <a:endParaRPr lang="fr-FR" sz="3000" dirty="0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3468733" y="1205717"/>
            <a:ext cx="2193870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400" b="1" dirty="0" err="1">
                <a:solidFill>
                  <a:srgbClr val="0070C0"/>
                </a:solidFill>
                <a:latin typeface="Calibri" pitchFamily="34" charset="0"/>
              </a:rPr>
              <a:t>Virologic</a:t>
            </a:r>
            <a:r>
              <a:rPr lang="en-GB" sz="2400" b="1" dirty="0">
                <a:solidFill>
                  <a:srgbClr val="0070C0"/>
                </a:solidFill>
                <a:latin typeface="Calibri" pitchFamily="34" charset="0"/>
              </a:rPr>
              <a:t> failure</a:t>
            </a:r>
          </a:p>
        </p:txBody>
      </p:sp>
    </p:spTree>
    <p:extLst>
      <p:ext uri="{BB962C8B-B14F-4D97-AF65-F5344CB8AC3E}">
        <p14:creationId xmlns:p14="http://schemas.microsoft.com/office/powerpoint/2010/main" xmlns="" val="246225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3000" dirty="0">
                <a:ea typeface="ＭＳ Ｐゴシック" pitchFamily="-84" charset="-128"/>
              </a:rPr>
              <a:t>PROMISE </a:t>
            </a:r>
            <a:r>
              <a:rPr lang="fr-FR" sz="3000" dirty="0" err="1">
                <a:ea typeface="ＭＳ Ｐゴシック" pitchFamily="-84" charset="-128"/>
              </a:rPr>
              <a:t>Study</a:t>
            </a:r>
            <a:r>
              <a:rPr lang="en-GB" sz="3000" dirty="0">
                <a:ea typeface="ＭＳ Ｐゴシック" pitchFamily="-84" charset="-128"/>
              </a:rPr>
              <a:t>: SMV + PEG-IFN + RBV </a:t>
            </a:r>
            <a:r>
              <a:rPr lang="en-GB" sz="3000" dirty="0" smtClean="0">
                <a:ea typeface="ＭＳ Ｐゴシック" pitchFamily="-84" charset="-128"/>
              </a:rPr>
              <a:t/>
            </a:r>
            <a:br>
              <a:rPr lang="en-GB" sz="3000" dirty="0" smtClean="0">
                <a:ea typeface="ＭＳ Ｐゴシック" pitchFamily="-84" charset="-128"/>
              </a:rPr>
            </a:br>
            <a:r>
              <a:rPr lang="en-GB" sz="3000" dirty="0" smtClean="0">
                <a:ea typeface="ＭＳ Ｐゴシック" pitchFamily="-84" charset="-128"/>
              </a:rPr>
              <a:t>for </a:t>
            </a:r>
            <a:r>
              <a:rPr lang="en-GB" sz="3000" dirty="0">
                <a:ea typeface="ＭＳ Ｐゴシック" pitchFamily="-84" charset="-128"/>
              </a:rPr>
              <a:t>genotype 1 and relapse to prior IFN therapy </a:t>
            </a:r>
            <a:endParaRPr lang="fr-FR" sz="3000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153621139"/>
              </p:ext>
            </p:extLst>
          </p:nvPr>
        </p:nvGraphicFramePr>
        <p:xfrm>
          <a:off x="179627" y="1657350"/>
          <a:ext cx="8748713" cy="4723202"/>
        </p:xfrm>
        <a:graphic>
          <a:graphicData uri="http://schemas.openxmlformats.org/drawingml/2006/table">
            <a:tbl>
              <a:tblPr/>
              <a:tblGrid>
                <a:gridCol w="3373388"/>
                <a:gridCol w="1368152"/>
                <a:gridCol w="1440160"/>
                <a:gridCol w="1152128"/>
                <a:gridCol w="1414885"/>
              </a:tblGrid>
              <a:tr h="3622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SMV, N = 260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Placebo, N = 133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622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First 12W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Entire phase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First 12W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Entire phase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12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Discontinuation due to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1.2%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2.3%%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1.5%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5.3%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2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Grade 3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18.1%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24.2%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25.6%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2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Grade 4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1.9%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3.5%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2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Serious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1.2%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5.4%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2.3%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7.5%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2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Most common adverse events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226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Fatigue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226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Headache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226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Influenza-like illness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2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Adverse events of clinical interest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226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Rash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957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Pruritus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319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Neutropenia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226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Photosensitivity (Grade 3, N)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4% (1)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226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Anemia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PROMISE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820733" y="6565900"/>
            <a:ext cx="3315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sv-SE" sz="1200" i="1" dirty="0">
                <a:solidFill>
                  <a:srgbClr val="0070C0"/>
                </a:solidFill>
                <a:ea typeface="ＭＳ Ｐゴシック" pitchFamily="34" charset="-128"/>
              </a:rPr>
              <a:t>Forns X. Gastroenterology </a:t>
            </a:r>
            <a:r>
              <a:rPr lang="sv-SE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2014;146:1669-79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499254" y="1205717"/>
            <a:ext cx="2132827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</a:rPr>
              <a:t>Adverse events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3000" dirty="0">
                <a:ea typeface="ＭＳ Ｐゴシック" pitchFamily="-84" charset="-128"/>
              </a:rPr>
              <a:t>PROMISE </a:t>
            </a:r>
            <a:r>
              <a:rPr lang="fr-FR" sz="3000" dirty="0" err="1">
                <a:ea typeface="ＭＳ Ｐゴシック" pitchFamily="-84" charset="-128"/>
              </a:rPr>
              <a:t>Study</a:t>
            </a:r>
            <a:r>
              <a:rPr lang="en-GB" sz="3000" dirty="0">
                <a:ea typeface="ＭＳ Ｐゴシック" pitchFamily="-84" charset="-128"/>
              </a:rPr>
              <a:t>: SMV + PEG-IFN + RBV </a:t>
            </a:r>
            <a:r>
              <a:rPr lang="en-GB" sz="3000" dirty="0" smtClean="0">
                <a:ea typeface="ＭＳ Ｐゴシック" pitchFamily="-84" charset="-128"/>
              </a:rPr>
              <a:t/>
            </a:r>
            <a:br>
              <a:rPr lang="en-GB" sz="3000" dirty="0" smtClean="0">
                <a:ea typeface="ＭＳ Ｐゴシック" pitchFamily="-84" charset="-128"/>
              </a:rPr>
            </a:br>
            <a:r>
              <a:rPr lang="en-GB" sz="3000" dirty="0" smtClean="0">
                <a:ea typeface="ＭＳ Ｐゴシック" pitchFamily="-84" charset="-128"/>
              </a:rPr>
              <a:t>for </a:t>
            </a:r>
            <a:r>
              <a:rPr lang="en-GB" sz="3000" dirty="0">
                <a:ea typeface="ＭＳ Ｐゴシック" pitchFamily="-84" charset="-128"/>
              </a:rPr>
              <a:t>genotype 1 and relapse to prior IFN therapy 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0938"/>
            <a:ext cx="8985250" cy="554513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Summary</a:t>
            </a:r>
            <a:endParaRPr lang="en-US" dirty="0" smtClean="0">
              <a:latin typeface="Arial"/>
              <a:cs typeface="Arial"/>
            </a:endParaRPr>
          </a:p>
          <a:p>
            <a:pPr lvl="1">
              <a:spcBef>
                <a:spcPts val="0"/>
              </a:spcBef>
            </a:pPr>
            <a:r>
              <a:rPr lang="en-US" dirty="0">
                <a:cs typeface="Arial"/>
              </a:rPr>
              <a:t>Oral, once-daily </a:t>
            </a:r>
            <a:r>
              <a:rPr lang="en-US" dirty="0" smtClean="0">
                <a:cs typeface="Arial"/>
              </a:rPr>
              <a:t>SMV150 </a:t>
            </a:r>
            <a:r>
              <a:rPr lang="en-US" dirty="0">
                <a:cs typeface="Arial"/>
              </a:rPr>
              <a:t>mg for 12 weeks in combination with </a:t>
            </a:r>
            <a:r>
              <a:rPr lang="en-US" dirty="0" smtClean="0">
                <a:cs typeface="Arial"/>
              </a:rPr>
              <a:t>PEG-IFN + RBV followed </a:t>
            </a:r>
            <a:r>
              <a:rPr lang="en-US" dirty="0">
                <a:cs typeface="Arial"/>
              </a:rPr>
              <a:t>by </a:t>
            </a:r>
            <a:r>
              <a:rPr lang="en-US" dirty="0" smtClean="0">
                <a:cs typeface="Arial"/>
              </a:rPr>
              <a:t>12</a:t>
            </a:r>
            <a:r>
              <a:rPr lang="en-US" dirty="0">
                <a:cs typeface="Arial"/>
              </a:rPr>
              <a:t>–36 weeks </a:t>
            </a:r>
            <a:r>
              <a:rPr lang="en-US" dirty="0" smtClean="0">
                <a:cs typeface="Arial"/>
              </a:rPr>
              <a:t>of PEG-IFN + RBV led to a </a:t>
            </a:r>
            <a:r>
              <a:rPr lang="en-US" dirty="0">
                <a:cs typeface="Arial"/>
              </a:rPr>
              <a:t>significant improvement in SVR</a:t>
            </a:r>
            <a:r>
              <a:rPr lang="en-US" baseline="-25000" dirty="0">
                <a:cs typeface="Arial"/>
              </a:rPr>
              <a:t>12</a:t>
            </a:r>
            <a:r>
              <a:rPr lang="en-US" dirty="0">
                <a:cs typeface="Arial"/>
              </a:rPr>
              <a:t> compared with that seen in the </a:t>
            </a:r>
            <a:r>
              <a:rPr lang="en-US" dirty="0" smtClean="0">
                <a:cs typeface="Arial"/>
              </a:rPr>
              <a:t>placebo group, in </a:t>
            </a:r>
            <a:r>
              <a:rPr lang="en-US" dirty="0">
                <a:cs typeface="Arial"/>
              </a:rPr>
              <a:t>patients </a:t>
            </a:r>
            <a:r>
              <a:rPr lang="en-US" dirty="0" smtClean="0">
                <a:cs typeface="Arial"/>
              </a:rPr>
              <a:t>with chronic </a:t>
            </a:r>
            <a:r>
              <a:rPr lang="en-US" dirty="0">
                <a:cs typeface="Arial"/>
              </a:rPr>
              <a:t>HCV genotype 1 infection who had relapsed </a:t>
            </a:r>
            <a:r>
              <a:rPr lang="en-US" dirty="0" smtClean="0">
                <a:cs typeface="Arial"/>
              </a:rPr>
              <a:t>after previous </a:t>
            </a:r>
            <a:r>
              <a:rPr lang="en-US" dirty="0">
                <a:cs typeface="Arial"/>
              </a:rPr>
              <a:t>IFN-based </a:t>
            </a:r>
            <a:r>
              <a:rPr lang="en-US" dirty="0" smtClean="0">
                <a:cs typeface="Arial"/>
              </a:rPr>
              <a:t>therapy</a:t>
            </a:r>
            <a:endParaRPr lang="en-US" dirty="0">
              <a:cs typeface="Arial"/>
            </a:endParaRPr>
          </a:p>
          <a:p>
            <a:pPr lvl="1">
              <a:spcBef>
                <a:spcPts val="0"/>
              </a:spcBef>
            </a:pPr>
            <a:r>
              <a:rPr lang="en-US" dirty="0">
                <a:cs typeface="Arial"/>
              </a:rPr>
              <a:t>Overall</a:t>
            </a:r>
            <a:r>
              <a:rPr lang="en-US" dirty="0" smtClean="0">
                <a:cs typeface="Arial"/>
              </a:rPr>
              <a:t>, 79.2</a:t>
            </a:r>
            <a:r>
              <a:rPr lang="en-US" dirty="0">
                <a:cs typeface="Arial"/>
              </a:rPr>
              <a:t>% of </a:t>
            </a:r>
            <a:r>
              <a:rPr lang="en-US" dirty="0" smtClean="0">
                <a:cs typeface="Arial"/>
              </a:rPr>
              <a:t>SMV-</a:t>
            </a:r>
            <a:r>
              <a:rPr lang="en-US" dirty="0">
                <a:cs typeface="Arial"/>
              </a:rPr>
              <a:t>treated patients achieved </a:t>
            </a:r>
            <a:r>
              <a:rPr lang="en-US" dirty="0" smtClean="0">
                <a:cs typeface="Arial"/>
              </a:rPr>
              <a:t>SVR</a:t>
            </a:r>
            <a:r>
              <a:rPr lang="en-US" baseline="-25000" dirty="0" smtClean="0">
                <a:cs typeface="Arial"/>
              </a:rPr>
              <a:t>12</a:t>
            </a:r>
            <a:r>
              <a:rPr lang="en-US" dirty="0" smtClean="0">
                <a:cs typeface="Arial"/>
              </a:rPr>
              <a:t> compared </a:t>
            </a:r>
            <a:r>
              <a:rPr lang="en-US" dirty="0">
                <a:cs typeface="Arial"/>
              </a:rPr>
              <a:t>with 36.1% of those who received PEG-IFN + RBV </a:t>
            </a:r>
            <a:r>
              <a:rPr lang="en-US" dirty="0" smtClean="0">
                <a:cs typeface="Arial"/>
              </a:rPr>
              <a:t>alone</a:t>
            </a:r>
          </a:p>
          <a:p>
            <a:pPr lvl="2">
              <a:spcBef>
                <a:spcPts val="0"/>
              </a:spcBef>
            </a:pPr>
            <a:r>
              <a:rPr lang="en-US" dirty="0">
                <a:cs typeface="Arial"/>
              </a:rPr>
              <a:t>This superiority of SMV was seen </a:t>
            </a:r>
            <a:r>
              <a:rPr lang="en-US" dirty="0" smtClean="0">
                <a:cs typeface="Arial"/>
              </a:rPr>
              <a:t>across the different baseline characteristics (Gender, HCV RNA, </a:t>
            </a:r>
            <a:r>
              <a:rPr lang="en-US" dirty="0" err="1" smtClean="0">
                <a:cs typeface="Arial"/>
              </a:rPr>
              <a:t>Metavir</a:t>
            </a:r>
            <a:r>
              <a:rPr lang="en-US" dirty="0">
                <a:cs typeface="Arial"/>
              </a:rPr>
              <a:t> </a:t>
            </a:r>
            <a:r>
              <a:rPr lang="en-US" dirty="0" smtClean="0">
                <a:cs typeface="Arial"/>
              </a:rPr>
              <a:t>score, IL28B genotype, HCV 1 subtype)</a:t>
            </a:r>
          </a:p>
          <a:p>
            <a:pPr lvl="1">
              <a:spcBef>
                <a:spcPts val="0"/>
              </a:spcBef>
            </a:pPr>
            <a:r>
              <a:rPr lang="en-US" dirty="0">
                <a:cs typeface="Arial"/>
              </a:rPr>
              <a:t>Almost all </a:t>
            </a:r>
            <a:r>
              <a:rPr lang="en-US" dirty="0" smtClean="0">
                <a:cs typeface="Arial"/>
              </a:rPr>
              <a:t>SMV-</a:t>
            </a:r>
            <a:r>
              <a:rPr lang="en-US" dirty="0">
                <a:cs typeface="Arial"/>
              </a:rPr>
              <a:t>treated patients (92.7%) met </a:t>
            </a:r>
            <a:r>
              <a:rPr lang="en-US" dirty="0" smtClean="0">
                <a:cs typeface="Arial"/>
              </a:rPr>
              <a:t>RGT criteria </a:t>
            </a:r>
            <a:r>
              <a:rPr lang="en-US" dirty="0">
                <a:cs typeface="Arial"/>
              </a:rPr>
              <a:t>and were eligible to stop PEG-IFN + </a:t>
            </a:r>
            <a:r>
              <a:rPr lang="en-US" dirty="0" smtClean="0">
                <a:cs typeface="Arial"/>
              </a:rPr>
              <a:t>RBV </a:t>
            </a:r>
            <a:r>
              <a:rPr lang="en-US" dirty="0">
                <a:cs typeface="Arial"/>
              </a:rPr>
              <a:t>at W</a:t>
            </a:r>
            <a:r>
              <a:rPr lang="en-US" dirty="0" smtClean="0">
                <a:cs typeface="Arial"/>
              </a:rPr>
              <a:t>24</a:t>
            </a:r>
            <a:r>
              <a:rPr lang="en-US" dirty="0">
                <a:cs typeface="Arial"/>
              </a:rPr>
              <a:t>. The </a:t>
            </a:r>
            <a:r>
              <a:rPr lang="en-US" dirty="0" smtClean="0">
                <a:cs typeface="Arial"/>
              </a:rPr>
              <a:t>SVR</a:t>
            </a:r>
            <a:r>
              <a:rPr lang="en-US" baseline="-25000" dirty="0" smtClean="0">
                <a:cs typeface="Arial"/>
              </a:rPr>
              <a:t>12</a:t>
            </a:r>
            <a:r>
              <a:rPr lang="en-US" dirty="0" smtClean="0">
                <a:cs typeface="Arial"/>
              </a:rPr>
              <a:t> rate </a:t>
            </a:r>
            <a:r>
              <a:rPr lang="en-US" dirty="0">
                <a:cs typeface="Arial"/>
              </a:rPr>
              <a:t>in these patients was </a:t>
            </a:r>
            <a:r>
              <a:rPr lang="en-US" dirty="0" smtClean="0">
                <a:cs typeface="Arial"/>
              </a:rPr>
              <a:t>83%</a:t>
            </a:r>
          </a:p>
          <a:p>
            <a:pPr lvl="1">
              <a:spcBef>
                <a:spcPts val="0"/>
              </a:spcBef>
            </a:pPr>
            <a:r>
              <a:rPr lang="en-US" dirty="0">
                <a:cs typeface="Arial"/>
              </a:rPr>
              <a:t>The SVR</a:t>
            </a:r>
            <a:r>
              <a:rPr lang="en-US" baseline="-25000" dirty="0">
                <a:cs typeface="Arial"/>
              </a:rPr>
              <a:t>12</a:t>
            </a:r>
            <a:r>
              <a:rPr lang="en-US" dirty="0">
                <a:cs typeface="Arial"/>
              </a:rPr>
              <a:t> </a:t>
            </a:r>
            <a:r>
              <a:rPr lang="en-US" dirty="0" smtClean="0">
                <a:cs typeface="Arial"/>
              </a:rPr>
              <a:t>rate with SMV was </a:t>
            </a:r>
            <a:r>
              <a:rPr lang="en-US" dirty="0">
                <a:cs typeface="Arial"/>
              </a:rPr>
              <a:t>lower in HCV genotype 1a patients </a:t>
            </a:r>
            <a:r>
              <a:rPr lang="en-US" dirty="0" smtClean="0">
                <a:cs typeface="Arial"/>
              </a:rPr>
              <a:t>who had </a:t>
            </a:r>
            <a:r>
              <a:rPr lang="en-US" dirty="0">
                <a:cs typeface="Arial"/>
              </a:rPr>
              <a:t>the Q80K polymorphism at </a:t>
            </a:r>
            <a:r>
              <a:rPr lang="en-US" dirty="0" smtClean="0">
                <a:cs typeface="Arial"/>
              </a:rPr>
              <a:t>baseline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cs typeface="Arial"/>
              </a:rPr>
              <a:t>Relapse rate was higher in genotype 1a</a:t>
            </a:r>
          </a:p>
          <a:p>
            <a:pPr lvl="1">
              <a:spcBef>
                <a:spcPts val="0"/>
              </a:spcBef>
            </a:pPr>
            <a:r>
              <a:rPr lang="en-US" dirty="0">
                <a:cs typeface="Arial"/>
              </a:rPr>
              <a:t>Most patients treated with SMV who did not achieve SVR</a:t>
            </a:r>
            <a:r>
              <a:rPr lang="en-US" baseline="-25000" dirty="0">
                <a:cs typeface="Arial"/>
              </a:rPr>
              <a:t>12</a:t>
            </a:r>
            <a:r>
              <a:rPr lang="en-US" dirty="0">
                <a:cs typeface="Arial"/>
              </a:rPr>
              <a:t> had emergent mutations at the time of </a:t>
            </a:r>
            <a:r>
              <a:rPr lang="en-US" dirty="0" smtClean="0">
                <a:cs typeface="Arial"/>
              </a:rPr>
              <a:t>failure</a:t>
            </a:r>
            <a:endParaRPr lang="en-US" dirty="0">
              <a:cs typeface="Arial"/>
            </a:endParaRPr>
          </a:p>
          <a:p>
            <a:pPr lvl="1">
              <a:spcBef>
                <a:spcPts val="0"/>
              </a:spcBef>
            </a:pPr>
            <a:r>
              <a:rPr lang="en-US" dirty="0">
                <a:cs typeface="Arial"/>
              </a:rPr>
              <a:t>The safety and tolerability profile of </a:t>
            </a:r>
            <a:r>
              <a:rPr lang="en-US" dirty="0" smtClean="0">
                <a:cs typeface="Arial"/>
              </a:rPr>
              <a:t>SMV + </a:t>
            </a:r>
            <a:r>
              <a:rPr lang="en-US" dirty="0">
                <a:cs typeface="Arial"/>
              </a:rPr>
              <a:t>PEG-IFN + RBV </a:t>
            </a:r>
            <a:r>
              <a:rPr lang="en-US" dirty="0" smtClean="0">
                <a:cs typeface="Arial"/>
              </a:rPr>
              <a:t>was </a:t>
            </a:r>
            <a:r>
              <a:rPr lang="en-US" dirty="0">
                <a:cs typeface="Arial"/>
              </a:rPr>
              <a:t>generally similar to that of PEG-IFN + RBV </a:t>
            </a:r>
            <a:r>
              <a:rPr lang="en-US" dirty="0" smtClean="0">
                <a:cs typeface="Arial"/>
              </a:rPr>
              <a:t>alone, </a:t>
            </a:r>
            <a:r>
              <a:rPr lang="en-US" dirty="0">
                <a:cs typeface="Arial"/>
              </a:rPr>
              <a:t>with no additional treatment-related </a:t>
            </a:r>
            <a:r>
              <a:rPr lang="en-US" dirty="0" smtClean="0">
                <a:cs typeface="Arial"/>
              </a:rPr>
              <a:t>adverse events. </a:t>
            </a:r>
            <a:r>
              <a:rPr lang="en-US" b="0" dirty="0" smtClean="0"/>
              <a:t>Discontinuation for </a:t>
            </a:r>
            <a:r>
              <a:rPr lang="en-US" dirty="0"/>
              <a:t>adverse event </a:t>
            </a:r>
            <a:r>
              <a:rPr lang="en-US" b="0" dirty="0" smtClean="0"/>
              <a:t>was rare in both groups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PROMISE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820733" y="6565900"/>
            <a:ext cx="3315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sv-SE" sz="1200" i="1" dirty="0">
                <a:solidFill>
                  <a:srgbClr val="0070C0"/>
                </a:solidFill>
                <a:ea typeface="ＭＳ Ｐゴシック" pitchFamily="34" charset="-128"/>
              </a:rPr>
              <a:t>Forns X. Gastroenterology </a:t>
            </a:r>
            <a:r>
              <a:rPr lang="sv-SE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2014;146:1669-79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055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2889</TotalTime>
  <Words>1284</Words>
  <Application>Microsoft Office PowerPoint</Application>
  <PresentationFormat>Affichage à l'écran (4:3)</PresentationFormat>
  <Paragraphs>299</Paragraphs>
  <Slides>8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HCV-trials.com 2015 </vt:lpstr>
      <vt:lpstr>PROMISE Study: SMV + PEG-IFN + RBV  for genotype 1 and relapse to prior IFN therapy </vt:lpstr>
      <vt:lpstr>PROMISE Study: SMV + PEG-IFN + RBV  for genotype 1 and relapse to prior IFN therapy </vt:lpstr>
      <vt:lpstr>PROMISE Study: SMV + PEG-IFN + RBV  for genotype 1 and relapse to prior IFN therapy </vt:lpstr>
      <vt:lpstr>PROMISE Study: SMV + PEG-IFN + RBV  for genotype 1 and relapse to prior IFN therapy </vt:lpstr>
      <vt:lpstr>PROMISE Study: SMV + PEG-IFN + RBV  for genotype 1 and relapse to prior IFN therapy </vt:lpstr>
      <vt:lpstr>PROMISE Study: SMV + PEG-IFN + RBV  for genotype 1 and relapse to prior IFN therapy </vt:lpstr>
      <vt:lpstr>PROMISE Study: SMV + PEG-IFN + RBV  for genotype 1 and relapse to prior IFN therapy </vt:lpstr>
      <vt:lpstr>PROMISE Study: SMV + PEG-IFN + RBV  for genotype 1 and relapse to prior IFN therapy </vt:lpstr>
    </vt:vector>
  </TitlesOfParts>
  <Company>AEI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Pilouk</cp:lastModifiedBy>
  <cp:revision>151</cp:revision>
  <dcterms:created xsi:type="dcterms:W3CDTF">2015-05-24T23:02:59Z</dcterms:created>
  <dcterms:modified xsi:type="dcterms:W3CDTF">2015-08-18T06:50:53Z</dcterms:modified>
</cp:coreProperties>
</file>