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3399"/>
    <a:srgbClr val="00CCFF"/>
    <a:srgbClr val="DDDDDD"/>
    <a:srgbClr val="FFFFFF"/>
    <a:srgbClr val="000066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84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472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1252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98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5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271463" indent="-271463" eaLnBrk="1" hangingPunct="1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  <a:defRPr>
                <a:latin typeface="+mn-lt"/>
              </a:defRPr>
            </a:lvl2pPr>
            <a:lvl3pPr marL="1144588" indent="-228600" eaLnBrk="0" hangingPunct="0">
              <a:spcBef>
                <a:spcPct val="20000"/>
              </a:spcBef>
              <a:buClr>
                <a:srgbClr val="0070C0"/>
              </a:buClr>
              <a:buChar char="•"/>
              <a:defRPr sz="16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4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70C0"/>
              </a:buClr>
              <a:buChar char="»"/>
              <a:defRPr sz="14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mtClean="0"/>
              <a:t>Design</a:t>
            </a:r>
            <a:endParaRPr lang="en-US"/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2946787" y="2331843"/>
            <a:ext cx="472781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306663" y="1985445"/>
          <a:ext cx="1616990" cy="530351"/>
        </p:xfrm>
        <a:graphic>
          <a:graphicData uri="http://schemas.openxmlformats.org/drawingml/2006/table">
            <a:tbl>
              <a:tblPr/>
              <a:tblGrid>
                <a:gridCol w="1616990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200 + 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423100" y="1204280"/>
            <a:ext cx="1582679" cy="868705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 : 2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Partial-blind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132583" y="4633391"/>
            <a:ext cx="89034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* 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Randomisation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was stratified on IL28 genotype (CC or non-CC) and HCV RNA (&lt; or ≥ 800,000 IU/ml)</a:t>
            </a:r>
            <a:endParaRPr lang="en-US" sz="1400" baseline="30000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 smtClean="0"/>
              <a:t>PROTON </a:t>
            </a:r>
            <a:r>
              <a:rPr lang="fr-FR" dirty="0" err="1" smtClean="0"/>
              <a:t>Study</a:t>
            </a:r>
            <a:r>
              <a:rPr lang="en-GB" dirty="0" smtClean="0"/>
              <a:t>: SOF + </a:t>
            </a:r>
            <a:r>
              <a:rPr lang="fr-FR" dirty="0" smtClean="0"/>
              <a:t>PEG-</a:t>
            </a:r>
            <a:r>
              <a:rPr lang="fr-FR" dirty="0" err="1" smtClean="0"/>
              <a:t>IFN</a:t>
            </a:r>
            <a:r>
              <a:rPr lang="fr-FR" dirty="0" err="1" smtClean="0">
                <a:latin typeface="Symbol" pitchFamily="18" charset="2"/>
              </a:rPr>
              <a:t>a</a:t>
            </a:r>
            <a:r>
              <a:rPr lang="fr-FR" dirty="0" smtClean="0"/>
              <a:t>-2a + RBV </a:t>
            </a:r>
            <a:br>
              <a:rPr lang="fr-FR" dirty="0" smtClean="0"/>
            </a:br>
            <a:r>
              <a:rPr lang="en-GB" dirty="0" smtClean="0"/>
              <a:t>for genotypes 1, 2 and 3</a:t>
            </a:r>
            <a:endParaRPr lang="en-GB" dirty="0"/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5931966" y="1661695"/>
            <a:ext cx="0" cy="27151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643828" y="125225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b="1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305857" y="1653907"/>
            <a:ext cx="0" cy="223637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007309" y="1244471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b="1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488087" y="2579040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47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88087" y="2072986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48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27557" y="1855604"/>
            <a:ext cx="2652455" cy="200906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2,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9646" y="4925897"/>
            <a:ext cx="8954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SOF in genotype 1 (double-blind); PEG-IFN</a:t>
            </a:r>
            <a:r>
              <a:rPr lang="en-US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-2a : 180 </a:t>
            </a:r>
            <a:r>
              <a:rPr lang="en-US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g SC once weekly</a:t>
            </a:r>
          </a:p>
          <a:p>
            <a:pPr marL="342900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weight based (bid dosing) : 1000 mg/day if &lt; 75 kg or 1200 mg/day if ≥ 75 kg</a:t>
            </a:r>
          </a:p>
        </p:txBody>
      </p:sp>
      <p:graphicFrame>
        <p:nvGraphicFramePr>
          <p:cNvPr id="30" name="Group 16"/>
          <p:cNvGraphicFramePr>
            <a:graphicFrameLocks noGrp="1"/>
          </p:cNvGraphicFramePr>
          <p:nvPr/>
        </p:nvGraphicFramePr>
        <p:xfrm>
          <a:off x="4306663" y="3208155"/>
          <a:ext cx="4454115" cy="530351"/>
        </p:xfrm>
        <a:graphic>
          <a:graphicData uri="http://schemas.openxmlformats.org/drawingml/2006/table">
            <a:tbl>
              <a:tblPr/>
              <a:tblGrid>
                <a:gridCol w="4454115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+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3460796" y="3495453"/>
            <a:ext cx="8258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3488087" y="3146559"/>
            <a:ext cx="615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=26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808660" y="2633883"/>
            <a:ext cx="63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GT 1</a:t>
            </a:r>
            <a:endParaRPr lang="en-US" sz="1600" dirty="0"/>
          </a:p>
        </p:txBody>
      </p:sp>
      <p:cxnSp>
        <p:nvCxnSpPr>
          <p:cNvPr id="55" name="Connecteur droit 54"/>
          <p:cNvCxnSpPr/>
          <p:nvPr/>
        </p:nvCxnSpPr>
        <p:spPr bwMode="auto">
          <a:xfrm rot="16200000" flipH="1">
            <a:off x="2935585" y="2948325"/>
            <a:ext cx="1073573" cy="1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none" w="med" len="med"/>
          </a:ln>
        </p:spPr>
      </p:cxnSp>
      <p:graphicFrame>
        <p:nvGraphicFramePr>
          <p:cNvPr id="33" name="Group 8"/>
          <p:cNvGraphicFramePr>
            <a:graphicFrameLocks noGrp="1"/>
          </p:cNvGraphicFramePr>
          <p:nvPr/>
        </p:nvGraphicFramePr>
        <p:xfrm>
          <a:off x="5960017" y="1985445"/>
          <a:ext cx="1318442" cy="530351"/>
        </p:xfrm>
        <a:graphic>
          <a:graphicData uri="http://schemas.openxmlformats.org/drawingml/2006/table">
            <a:tbl>
              <a:tblPr/>
              <a:tblGrid>
                <a:gridCol w="1318442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PEG-IFN + RBV**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37" name="Line 63"/>
          <p:cNvSpPr>
            <a:spLocks noChangeShapeType="1"/>
          </p:cNvSpPr>
          <p:nvPr/>
        </p:nvSpPr>
        <p:spPr bwMode="auto">
          <a:xfrm>
            <a:off x="3472371" y="2411540"/>
            <a:ext cx="8258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Line 63"/>
          <p:cNvSpPr>
            <a:spLocks noChangeShapeType="1"/>
          </p:cNvSpPr>
          <p:nvPr/>
        </p:nvSpPr>
        <p:spPr bwMode="auto">
          <a:xfrm>
            <a:off x="2775091" y="2941871"/>
            <a:ext cx="152313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1" name="Line 172"/>
          <p:cNvSpPr>
            <a:spLocks noChangeShapeType="1"/>
          </p:cNvSpPr>
          <p:nvPr/>
        </p:nvSpPr>
        <p:spPr bwMode="auto">
          <a:xfrm>
            <a:off x="8782755" y="1688693"/>
            <a:ext cx="0" cy="223637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Oval 110"/>
          <p:cNvSpPr>
            <a:spLocks noChangeArrowheads="1"/>
          </p:cNvSpPr>
          <p:nvPr/>
        </p:nvSpPr>
        <p:spPr bwMode="auto">
          <a:xfrm>
            <a:off x="8484207" y="127925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US" sz="1600" b="1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43" name="Group 8"/>
          <p:cNvGraphicFramePr>
            <a:graphicFrameLocks noGrp="1"/>
          </p:cNvGraphicFramePr>
          <p:nvPr/>
        </p:nvGraphicFramePr>
        <p:xfrm>
          <a:off x="7321271" y="1985445"/>
          <a:ext cx="1439507" cy="530351"/>
        </p:xfrm>
        <a:graphic>
          <a:graphicData uri="http://schemas.openxmlformats.org/drawingml/2006/table">
            <a:tbl>
              <a:tblPr/>
              <a:tblGrid>
                <a:gridCol w="1439507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PEG-IFN + RBV**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8"/>
          <p:cNvGraphicFramePr>
            <a:graphicFrameLocks noGrp="1"/>
          </p:cNvGraphicFramePr>
          <p:nvPr/>
        </p:nvGraphicFramePr>
        <p:xfrm>
          <a:off x="4306663" y="2622991"/>
          <a:ext cx="1616990" cy="530351"/>
        </p:xfrm>
        <a:graphic>
          <a:graphicData uri="http://schemas.openxmlformats.org/drawingml/2006/table">
            <a:tbl>
              <a:tblPr/>
              <a:tblGrid>
                <a:gridCol w="1616990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 + 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8"/>
          <p:cNvGraphicFramePr>
            <a:graphicFrameLocks noGrp="1"/>
          </p:cNvGraphicFramePr>
          <p:nvPr/>
        </p:nvGraphicFramePr>
        <p:xfrm>
          <a:off x="5960017" y="2622991"/>
          <a:ext cx="1318442" cy="530351"/>
        </p:xfrm>
        <a:graphic>
          <a:graphicData uri="http://schemas.openxmlformats.org/drawingml/2006/table">
            <a:tbl>
              <a:tblPr/>
              <a:tblGrid>
                <a:gridCol w="1318442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PEG-IFN + RBV**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Group 8"/>
          <p:cNvGraphicFramePr>
            <a:graphicFrameLocks noGrp="1"/>
          </p:cNvGraphicFramePr>
          <p:nvPr/>
        </p:nvGraphicFramePr>
        <p:xfrm>
          <a:off x="7321271" y="2622991"/>
          <a:ext cx="1439507" cy="530351"/>
        </p:xfrm>
        <a:graphic>
          <a:graphicData uri="http://schemas.openxmlformats.org/drawingml/2006/table">
            <a:tbl>
              <a:tblPr/>
              <a:tblGrid>
                <a:gridCol w="1439507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PEG-IFN + RBV**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101294"/>
              </p:ext>
            </p:extLst>
          </p:nvPr>
        </p:nvGraphicFramePr>
        <p:xfrm>
          <a:off x="4306663" y="4050777"/>
          <a:ext cx="1616990" cy="530351"/>
        </p:xfrm>
        <a:graphic>
          <a:graphicData uri="http://schemas.openxmlformats.org/drawingml/2006/table">
            <a:tbl>
              <a:tblPr/>
              <a:tblGrid>
                <a:gridCol w="1616990"/>
              </a:tblGrid>
              <a:tr h="530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 + 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00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9"/>
          <p:cNvSpPr>
            <a:spLocks noChangeArrowheads="1"/>
          </p:cNvSpPr>
          <p:nvPr/>
        </p:nvSpPr>
        <p:spPr bwMode="auto">
          <a:xfrm>
            <a:off x="3488087" y="3990437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/>
            <a:r>
              <a:rPr lang="en-US" sz="14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25</a:t>
            </a:r>
            <a:endParaRPr lang="en-US" sz="14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940741" y="3933056"/>
            <a:ext cx="2767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GT 2,3</a:t>
            </a:r>
          </a:p>
          <a:p>
            <a:pPr algn="ctr"/>
            <a:r>
              <a:rPr lang="en-US" sz="1400" dirty="0" smtClean="0"/>
              <a:t>(not </a:t>
            </a:r>
            <a:r>
              <a:rPr lang="en-US" sz="1400" dirty="0" err="1" smtClean="0"/>
              <a:t>randomised</a:t>
            </a:r>
            <a:r>
              <a:rPr lang="en-US" sz="1400" dirty="0" smtClean="0"/>
              <a:t>, open-label)</a:t>
            </a:r>
            <a:endParaRPr lang="en-US" sz="1400" dirty="0"/>
          </a:p>
        </p:txBody>
      </p:sp>
      <p:sp>
        <p:nvSpPr>
          <p:cNvPr id="61" name="Line 63"/>
          <p:cNvSpPr>
            <a:spLocks noChangeShapeType="1"/>
          </p:cNvSpPr>
          <p:nvPr/>
        </p:nvSpPr>
        <p:spPr bwMode="auto">
          <a:xfrm>
            <a:off x="3519027" y="4328991"/>
            <a:ext cx="77919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2" name="ZoneTexte 71"/>
          <p:cNvSpPr txBox="1">
            <a:spLocks noChangeArrowheads="1"/>
          </p:cNvSpPr>
          <p:nvPr/>
        </p:nvSpPr>
        <p:spPr bwMode="auto">
          <a:xfrm>
            <a:off x="467544" y="5805264"/>
            <a:ext cx="71513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** If </a:t>
            </a:r>
            <a:r>
              <a:rPr lang="en-US" sz="14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eRVR</a:t>
            </a:r>
            <a:r>
              <a:rPr lang="en-US" sz="14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15 IU/ml from W4-12) : 12 additional weeks of PEG-IFN + RBV ; if not, or if in placebo groups, 36 additional weeks</a:t>
            </a:r>
            <a:endParaRPr lang="en-US" sz="1400" baseline="30000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  <p:sp>
        <p:nvSpPr>
          <p:cNvPr id="56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4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PROTON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fr-FR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Superiority of SOF </a:t>
            </a:r>
            <a:r>
              <a:rPr lang="en-US" dirty="0" err="1" smtClean="0"/>
              <a:t>vs</a:t>
            </a:r>
            <a:r>
              <a:rPr lang="en-US" dirty="0" smtClean="0"/>
              <a:t> placebo, in combination with PEG-IFN + RBV, in genotype 1 : </a:t>
            </a:r>
            <a:r>
              <a:rPr lang="en-US" dirty="0" err="1" smtClean="0"/>
              <a:t>eRVR</a:t>
            </a:r>
            <a:r>
              <a:rPr lang="en-US" dirty="0" smtClean="0"/>
              <a:t> (HCV RNA &lt; 15 IU/ml from W4 to W12) &gt; 55% in SOF group (</a:t>
            </a:r>
            <a:r>
              <a:rPr lang="en-US" dirty="0" err="1" smtClean="0"/>
              <a:t>vs</a:t>
            </a:r>
            <a:r>
              <a:rPr lang="en-US" dirty="0" smtClean="0"/>
              <a:t> 15% in placebo group), 95% power with a 2-sided significance level of 5%</a:t>
            </a:r>
          </a:p>
          <a:p>
            <a:pPr lvl="1"/>
            <a:r>
              <a:rPr lang="en-US" dirty="0" smtClean="0"/>
              <a:t>Safety and tolerability</a:t>
            </a:r>
          </a:p>
          <a:p>
            <a:pPr lvl="1"/>
            <a:r>
              <a:rPr lang="en-US" dirty="0" smtClean="0"/>
              <a:t>Efficacy endpoints</a:t>
            </a:r>
          </a:p>
          <a:p>
            <a:pPr lvl="2"/>
            <a:r>
              <a:rPr lang="en-US" sz="1800" dirty="0" smtClean="0"/>
              <a:t>RVR at week 4</a:t>
            </a:r>
          </a:p>
          <a:p>
            <a:pPr lvl="2"/>
            <a:r>
              <a:rPr lang="en-US" sz="1800" dirty="0" err="1" smtClean="0"/>
              <a:t>eRVR</a:t>
            </a:r>
            <a:r>
              <a:rPr lang="en-US" sz="1800" dirty="0" smtClean="0"/>
              <a:t> (W4-12)</a:t>
            </a:r>
          </a:p>
          <a:p>
            <a:pPr lvl="2"/>
            <a:r>
              <a:rPr lang="en-US" sz="1800" dirty="0" smtClean="0"/>
              <a:t>Response at end of treatment</a:t>
            </a:r>
          </a:p>
          <a:p>
            <a:pPr lvl="2"/>
            <a:r>
              <a:rPr lang="en-US" sz="1800" dirty="0" smtClean="0"/>
              <a:t>SVR</a:t>
            </a:r>
            <a:r>
              <a:rPr lang="en-US" sz="1800" baseline="-25000" dirty="0" smtClean="0"/>
              <a:t>12</a:t>
            </a:r>
          </a:p>
          <a:p>
            <a:pPr lvl="2"/>
            <a:r>
              <a:rPr lang="en-US" sz="1800" dirty="0" smtClean="0"/>
              <a:t>SVR</a:t>
            </a:r>
            <a:r>
              <a:rPr lang="en-US" sz="1800" baseline="-25000" dirty="0" smtClean="0"/>
              <a:t>24</a:t>
            </a:r>
            <a:r>
              <a:rPr lang="en-US" sz="1800" dirty="0" smtClean="0"/>
              <a:t> </a:t>
            </a:r>
          </a:p>
          <a:p>
            <a:endParaRPr lang="en-US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501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PROTON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fr-FR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fr-FR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75862238"/>
              </p:ext>
            </p:extLst>
          </p:nvPr>
        </p:nvGraphicFramePr>
        <p:xfrm>
          <a:off x="294758" y="1649011"/>
          <a:ext cx="8552490" cy="4801899"/>
        </p:xfrm>
        <a:graphic>
          <a:graphicData uri="http://schemas.openxmlformats.org/drawingml/2006/table">
            <a:tbl>
              <a:tblPr/>
              <a:tblGrid>
                <a:gridCol w="3160340"/>
                <a:gridCol w="1241923"/>
                <a:gridCol w="1271145"/>
                <a:gridCol w="1227312"/>
                <a:gridCol w="1651770"/>
              </a:tblGrid>
              <a:tr h="4248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2-3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07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00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1a / 1b / 2 /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/ 23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 / 26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/ 23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60 / 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 ± 0.6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 ± 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 ± 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 ± 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472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or minimal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Portal fibrosis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Bridging fibrosis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breakthrough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Completed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196752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68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763688" y="1196752"/>
            <a:ext cx="54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r>
              <a:rPr lang="fr-FR" dirty="0"/>
              <a:t>SVR</a:t>
            </a:r>
            <a:r>
              <a:rPr lang="fr-FR" baseline="-25000" dirty="0"/>
              <a:t>24</a:t>
            </a:r>
            <a:r>
              <a:rPr lang="fr-FR" dirty="0"/>
              <a:t> (HCV RNA &lt; 15 IU</a:t>
            </a:r>
            <a:r>
              <a:rPr lang="fr-FR" dirty="0" smtClean="0"/>
              <a:t>/ml) % (95% CI)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412043" y="2294707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grpSp>
        <p:nvGrpSpPr>
          <p:cNvPr id="51" name="Groupe 50"/>
          <p:cNvGrpSpPr/>
          <p:nvPr/>
        </p:nvGrpSpPr>
        <p:grpSpPr>
          <a:xfrm>
            <a:off x="1691680" y="1684034"/>
            <a:ext cx="4975594" cy="660040"/>
            <a:chOff x="502269" y="1684034"/>
            <a:chExt cx="4975594" cy="660040"/>
          </a:xfrm>
        </p:grpSpPr>
        <p:sp>
          <p:nvSpPr>
            <p:cNvPr id="49" name="AutoShape 126"/>
            <p:cNvSpPr>
              <a:spLocks noChangeArrowheads="1"/>
            </p:cNvSpPr>
            <p:nvPr/>
          </p:nvSpPr>
          <p:spPr bwMode="auto">
            <a:xfrm>
              <a:off x="502269" y="1735533"/>
              <a:ext cx="4968552" cy="5760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674501" y="1796469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831664" y="1684034"/>
              <a:ext cx="212109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1 SOF 200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3007246" y="1796469"/>
              <a:ext cx="177800" cy="14446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1" name="ZoneTexte 84"/>
            <p:cNvSpPr txBox="1">
              <a:spLocks noChangeArrowheads="1"/>
            </p:cNvSpPr>
            <p:nvPr/>
          </p:nvSpPr>
          <p:spPr bwMode="auto">
            <a:xfrm>
              <a:off x="3164409" y="1684034"/>
              <a:ext cx="212109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1 SOF 400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4" name="Rectangle 3"/>
            <p:cNvSpPr>
              <a:spLocks noChangeArrowheads="1"/>
            </p:cNvSpPr>
            <p:nvPr/>
          </p:nvSpPr>
          <p:spPr bwMode="auto">
            <a:xfrm>
              <a:off x="666396" y="2087177"/>
              <a:ext cx="177800" cy="14446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7" name="ZoneTexte 84"/>
            <p:cNvSpPr txBox="1">
              <a:spLocks noChangeArrowheads="1"/>
            </p:cNvSpPr>
            <p:nvPr/>
          </p:nvSpPr>
          <p:spPr bwMode="auto">
            <a:xfrm>
              <a:off x="823559" y="1974742"/>
              <a:ext cx="210098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1 Placebo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9" name="Rectangle 3"/>
            <p:cNvSpPr>
              <a:spLocks noChangeArrowheads="1"/>
            </p:cNvSpPr>
            <p:nvPr/>
          </p:nvSpPr>
          <p:spPr bwMode="auto">
            <a:xfrm>
              <a:off x="3007246" y="2087177"/>
              <a:ext cx="177800" cy="144462"/>
            </a:xfrm>
            <a:prstGeom prst="rect">
              <a:avLst/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0" name="ZoneTexte 84"/>
            <p:cNvSpPr txBox="1">
              <a:spLocks noChangeArrowheads="1"/>
            </p:cNvSpPr>
            <p:nvPr/>
          </p:nvSpPr>
          <p:spPr bwMode="auto">
            <a:xfrm>
              <a:off x="3164409" y="1974742"/>
              <a:ext cx="231345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Genotype 2-3 SOF 400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1" name="ZoneTexte 70"/>
          <p:cNvSpPr txBox="1"/>
          <p:nvPr/>
        </p:nvSpPr>
        <p:spPr>
          <a:xfrm>
            <a:off x="425675" y="5679029"/>
            <a:ext cx="5658493" cy="85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lvl="0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  <a:lvl2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  <a:defRPr>
                <a:latin typeface="+mn-lt"/>
              </a:defRPr>
            </a:lvl2pPr>
            <a:lvl3pPr marL="1144588" lvl="2" indent="-228600" eaLnBrk="0" hangingPunct="0">
              <a:spcBef>
                <a:spcPct val="20000"/>
              </a:spcBef>
              <a:buClr>
                <a:srgbClr val="0070C0"/>
              </a:buClr>
              <a:buChar char="•"/>
              <a:defRPr sz="1600">
                <a:latin typeface="+mn-lt"/>
              </a:defRPr>
            </a:lvl3pPr>
            <a:lvl4pPr marL="1600200" lvl="3" indent="-22860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400">
                <a:latin typeface="+mn-lt"/>
              </a:defRPr>
            </a:lvl4pPr>
            <a:lvl5pPr marL="2057400" lvl="4" indent="-228600" eaLnBrk="0" hangingPunct="0">
              <a:spcBef>
                <a:spcPct val="20000"/>
              </a:spcBef>
              <a:buClr>
                <a:srgbClr val="0070C0"/>
              </a:buClr>
              <a:buChar char="»"/>
              <a:defRPr sz="14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1800" dirty="0" smtClean="0"/>
              <a:t>Difference in SVR</a:t>
            </a:r>
            <a:r>
              <a:rPr lang="en-US" sz="1800" baseline="-25000" dirty="0" smtClean="0"/>
              <a:t>24</a:t>
            </a:r>
            <a:r>
              <a:rPr lang="en-US" sz="1800" dirty="0" smtClean="0"/>
              <a:t> in Genotype 1</a:t>
            </a:r>
          </a:p>
          <a:p>
            <a:pPr lvl="1"/>
            <a:r>
              <a:rPr lang="en-US" sz="1400" dirty="0" smtClean="0"/>
              <a:t>SOF 200 </a:t>
            </a:r>
            <a:r>
              <a:rPr lang="en-US" sz="1400" dirty="0" err="1" smtClean="0"/>
              <a:t>vs</a:t>
            </a:r>
            <a:r>
              <a:rPr lang="en-US" sz="1400" dirty="0" smtClean="0"/>
              <a:t> placebo : 28%; 95% CI; 9 to 46, p = 0.0017</a:t>
            </a:r>
          </a:p>
          <a:p>
            <a:pPr lvl="1"/>
            <a:r>
              <a:rPr lang="en-US" sz="1400" dirty="0" smtClean="0"/>
              <a:t>SOF 400 </a:t>
            </a:r>
            <a:r>
              <a:rPr lang="en-US" sz="1400" dirty="0" err="1" smtClean="0"/>
              <a:t>vs</a:t>
            </a:r>
            <a:r>
              <a:rPr lang="en-US" sz="1400" dirty="0" smtClean="0"/>
              <a:t> placebo : 30% ; 95% CI : 11 to 49, p = 0.0006</a:t>
            </a:r>
            <a:endParaRPr lang="en-US" sz="1400" dirty="0"/>
          </a:p>
        </p:txBody>
      </p:sp>
      <p:sp>
        <p:nvSpPr>
          <p:cNvPr id="38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867599" y="2418994"/>
            <a:ext cx="4168897" cy="3320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lvl="0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  <a:lvl2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  <a:defRPr>
                <a:latin typeface="+mn-lt"/>
              </a:defRPr>
            </a:lvl2pPr>
            <a:lvl3pPr marL="1144588" lvl="2" indent="-228600" eaLnBrk="0" hangingPunct="0">
              <a:spcBef>
                <a:spcPct val="20000"/>
              </a:spcBef>
              <a:buClr>
                <a:srgbClr val="0070C0"/>
              </a:buClr>
              <a:buChar char="•"/>
              <a:defRPr sz="1600">
                <a:latin typeface="+mn-lt"/>
              </a:defRPr>
            </a:lvl3pPr>
            <a:lvl4pPr marL="1600200" lvl="3" indent="-22860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400">
                <a:latin typeface="+mn-lt"/>
              </a:defRPr>
            </a:lvl4pPr>
            <a:lvl5pPr marL="2057400" lvl="4" indent="-228600" eaLnBrk="0" hangingPunct="0">
              <a:spcBef>
                <a:spcPct val="20000"/>
              </a:spcBef>
              <a:buClr>
                <a:srgbClr val="0070C0"/>
              </a:buClr>
              <a:buChar char="»"/>
              <a:defRPr sz="14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000" dirty="0" err="1" smtClean="0"/>
              <a:t>Virologic</a:t>
            </a:r>
            <a:r>
              <a:rPr lang="en-US" sz="2000" dirty="0" smtClean="0"/>
              <a:t> failures in Genotype 1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 err="1" smtClean="0"/>
              <a:t>Virologic</a:t>
            </a:r>
            <a:r>
              <a:rPr lang="en-US" sz="1600" dirty="0" smtClean="0"/>
              <a:t> rebound or </a:t>
            </a:r>
            <a:r>
              <a:rPr lang="en-US" sz="1600" dirty="0" smtClean="0"/>
              <a:t>breakthrough</a:t>
            </a:r>
            <a:endParaRPr lang="en-US" sz="1600" dirty="0" smtClean="0"/>
          </a:p>
          <a:p>
            <a:pPr lvl="2"/>
            <a:r>
              <a:rPr lang="en-US" sz="1400" dirty="0" smtClean="0"/>
              <a:t>3 in SOF 200 (on PEG-IFN + RBV)</a:t>
            </a:r>
          </a:p>
          <a:p>
            <a:pPr lvl="2"/>
            <a:r>
              <a:rPr lang="en-US" sz="1400" dirty="0" smtClean="0"/>
              <a:t>2 in placebo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 Post-treatment relapse</a:t>
            </a:r>
          </a:p>
          <a:p>
            <a:pPr lvl="2"/>
            <a:r>
              <a:rPr lang="en-US" sz="1400" dirty="0" smtClean="0"/>
              <a:t> 1 in SOF 200</a:t>
            </a:r>
          </a:p>
          <a:p>
            <a:pPr lvl="2"/>
            <a:r>
              <a:rPr lang="en-US" sz="1400" dirty="0" smtClean="0"/>
              <a:t> 1 in SOF 400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 No resistance emergence at failure</a:t>
            </a:r>
          </a:p>
          <a:p>
            <a:pPr lvl="2"/>
            <a:r>
              <a:rPr lang="en-US" sz="1400" dirty="0" smtClean="0"/>
              <a:t> No S282T mutation by population sequencing</a:t>
            </a:r>
            <a:endParaRPr lang="en-US" sz="1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PROTON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fr-FR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fr-FR" dirty="0"/>
          </a:p>
        </p:txBody>
      </p:sp>
      <p:grpSp>
        <p:nvGrpSpPr>
          <p:cNvPr id="43" name="Groupe 42"/>
          <p:cNvGrpSpPr/>
          <p:nvPr/>
        </p:nvGrpSpPr>
        <p:grpSpPr>
          <a:xfrm>
            <a:off x="435856" y="2420888"/>
            <a:ext cx="4533049" cy="3309425"/>
            <a:chOff x="1826648" y="2237012"/>
            <a:chExt cx="4533049" cy="4487615"/>
          </a:xfrm>
        </p:grpSpPr>
        <p:sp>
          <p:nvSpPr>
            <p:cNvPr id="44" name="Rectangle 133"/>
            <p:cNvSpPr>
              <a:spLocks noChangeArrowheads="1"/>
            </p:cNvSpPr>
            <p:nvPr/>
          </p:nvSpPr>
          <p:spPr bwMode="auto">
            <a:xfrm>
              <a:off x="2566442" y="3310674"/>
              <a:ext cx="698400" cy="3060000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5" name="Rectangle 133"/>
            <p:cNvSpPr>
              <a:spLocks noChangeArrowheads="1"/>
            </p:cNvSpPr>
            <p:nvPr/>
          </p:nvSpPr>
          <p:spPr bwMode="auto">
            <a:xfrm>
              <a:off x="5436096" y="3058674"/>
              <a:ext cx="698400" cy="3312000"/>
            </a:xfrm>
            <a:prstGeom prst="rect">
              <a:avLst/>
            </a:prstGeom>
            <a:solidFill>
              <a:srgbClr val="0033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6" name="Rectangle 133"/>
            <p:cNvSpPr>
              <a:spLocks noChangeArrowheads="1"/>
            </p:cNvSpPr>
            <p:nvPr/>
          </p:nvSpPr>
          <p:spPr bwMode="auto">
            <a:xfrm>
              <a:off x="4463580" y="4282674"/>
              <a:ext cx="698400" cy="2088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7" name="Rectangle 133"/>
            <p:cNvSpPr>
              <a:spLocks noChangeArrowheads="1"/>
            </p:cNvSpPr>
            <p:nvPr/>
          </p:nvSpPr>
          <p:spPr bwMode="auto">
            <a:xfrm>
              <a:off x="3514840" y="3166674"/>
              <a:ext cx="698400" cy="320400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8" name="Rectangle 135"/>
            <p:cNvSpPr>
              <a:spLocks noChangeArrowheads="1"/>
            </p:cNvSpPr>
            <p:nvPr/>
          </p:nvSpPr>
          <p:spPr bwMode="auto">
            <a:xfrm>
              <a:off x="1925073" y="5362337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50" name="Rectangle 136"/>
            <p:cNvSpPr>
              <a:spLocks noChangeArrowheads="1"/>
            </p:cNvSpPr>
            <p:nvPr/>
          </p:nvSpPr>
          <p:spPr bwMode="auto">
            <a:xfrm>
              <a:off x="1925073" y="4475997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52" name="Rectangle 137"/>
            <p:cNvSpPr>
              <a:spLocks noChangeArrowheads="1"/>
            </p:cNvSpPr>
            <p:nvPr/>
          </p:nvSpPr>
          <p:spPr bwMode="auto">
            <a:xfrm>
              <a:off x="1826648" y="2671068"/>
              <a:ext cx="295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53" name="Rectangle 138"/>
            <p:cNvSpPr>
              <a:spLocks noChangeArrowheads="1"/>
            </p:cNvSpPr>
            <p:nvPr/>
          </p:nvSpPr>
          <p:spPr bwMode="auto">
            <a:xfrm>
              <a:off x="1925073" y="3594398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54" name="Line 139"/>
            <p:cNvSpPr>
              <a:spLocks noChangeShapeType="1"/>
            </p:cNvSpPr>
            <p:nvPr/>
          </p:nvSpPr>
          <p:spPr bwMode="auto">
            <a:xfrm>
              <a:off x="2190185" y="546870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Line 140"/>
            <p:cNvSpPr>
              <a:spLocks noChangeShapeType="1"/>
            </p:cNvSpPr>
            <p:nvPr/>
          </p:nvSpPr>
          <p:spPr bwMode="auto">
            <a:xfrm>
              <a:off x="2190185" y="4571081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Line 141"/>
            <p:cNvSpPr>
              <a:spLocks noChangeShapeType="1"/>
            </p:cNvSpPr>
            <p:nvPr/>
          </p:nvSpPr>
          <p:spPr bwMode="auto">
            <a:xfrm>
              <a:off x="2190185" y="277584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7" name="Line 142"/>
            <p:cNvSpPr>
              <a:spLocks noChangeShapeType="1"/>
            </p:cNvSpPr>
            <p:nvPr/>
          </p:nvSpPr>
          <p:spPr bwMode="auto">
            <a:xfrm>
              <a:off x="2190185" y="3673462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8" name="Line 143"/>
            <p:cNvSpPr>
              <a:spLocks noChangeShapeType="1"/>
            </p:cNvSpPr>
            <p:nvPr/>
          </p:nvSpPr>
          <p:spPr bwMode="auto">
            <a:xfrm>
              <a:off x="2280674" y="2766317"/>
              <a:ext cx="0" cy="36000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2578416" y="2435311"/>
              <a:ext cx="715473" cy="83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85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(72-94)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2" name="Line 146"/>
            <p:cNvSpPr>
              <a:spLocks noChangeShapeType="1"/>
            </p:cNvSpPr>
            <p:nvPr/>
          </p:nvSpPr>
          <p:spPr bwMode="auto">
            <a:xfrm>
              <a:off x="2190185" y="6366317"/>
              <a:ext cx="416951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4" name="Rectangle 144"/>
            <p:cNvSpPr>
              <a:spLocks noChangeArrowheads="1"/>
            </p:cNvSpPr>
            <p:nvPr/>
          </p:nvSpPr>
          <p:spPr bwMode="auto">
            <a:xfrm>
              <a:off x="3536297" y="2337395"/>
              <a:ext cx="715473" cy="83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89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(77-96)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6" name="Rectangle 144"/>
            <p:cNvSpPr>
              <a:spLocks noChangeArrowheads="1"/>
            </p:cNvSpPr>
            <p:nvPr/>
          </p:nvSpPr>
          <p:spPr bwMode="auto">
            <a:xfrm>
              <a:off x="4469912" y="3485088"/>
              <a:ext cx="715473" cy="83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58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(40-77)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2121923" y="6307278"/>
              <a:ext cx="314510" cy="417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N</a:t>
              </a:r>
              <a:endParaRPr lang="fr-FR" sz="1400" dirty="0"/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2673699" y="5947470"/>
              <a:ext cx="384365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48</a:t>
              </a:r>
              <a:endParaRPr lang="fr-FR" sz="1400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3686345" y="5972363"/>
              <a:ext cx="384365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47</a:t>
              </a:r>
              <a:endParaRPr lang="fr-FR" sz="1400" dirty="0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4614956" y="5950449"/>
              <a:ext cx="384365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26</a:t>
              </a:r>
              <a:endParaRPr lang="fr-FR" sz="1400" dirty="0"/>
            </a:p>
          </p:txBody>
        </p:sp>
        <p:sp>
          <p:nvSpPr>
            <p:cNvPr id="72" name="Rectangle 144"/>
            <p:cNvSpPr>
              <a:spLocks noChangeArrowheads="1"/>
            </p:cNvSpPr>
            <p:nvPr/>
          </p:nvSpPr>
          <p:spPr bwMode="auto">
            <a:xfrm>
              <a:off x="5466982" y="2237012"/>
              <a:ext cx="715473" cy="834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92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Arial" pitchFamily="-1" charset="0"/>
                  <a:cs typeface="Arial" pitchFamily="-1" charset="0"/>
                </a:rPr>
                <a:t>(74-99)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5612025" y="5950449"/>
              <a:ext cx="383438" cy="417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>
                  <a:solidFill>
                    <a:schemeClr val="bg1"/>
                  </a:solidFill>
                </a:rPr>
                <a:t>25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74" name="Rectangle 135"/>
            <p:cNvSpPr>
              <a:spLocks noChangeArrowheads="1"/>
            </p:cNvSpPr>
            <p:nvPr/>
          </p:nvSpPr>
          <p:spPr bwMode="auto">
            <a:xfrm>
              <a:off x="2022537" y="6247081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n-GB" sz="14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sp>
        <p:nvSpPr>
          <p:cNvPr id="42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827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PROTON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fr-FR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</p:nvPr>
        </p:nvGraphicFramePr>
        <p:xfrm>
          <a:off x="395286" y="1659530"/>
          <a:ext cx="8552490" cy="4714679"/>
        </p:xfrm>
        <a:graphic>
          <a:graphicData uri="http://schemas.openxmlformats.org/drawingml/2006/table">
            <a:tbl>
              <a:tblPr/>
              <a:tblGrid>
                <a:gridCol w="3160340"/>
                <a:gridCol w="1241923"/>
                <a:gridCol w="1271145"/>
                <a:gridCol w="1227312"/>
                <a:gridCol w="1651770"/>
              </a:tblGrid>
              <a:tr h="4248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2-3</a:t>
                      </a:r>
                      <a:endParaRPr kumimoji="0" lang="en-US" sz="20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072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  <a:endParaRPr kumimoji="0" lang="en-US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  <a:endParaRPr kumimoji="0" lang="en-US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00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Chills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Pain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09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Muscle pain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 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Fever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3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286" y="1124744"/>
            <a:ext cx="8552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Treatment-emergent adverse events (until W12 of SOF)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3049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PROTON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fr-FR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0626189"/>
              </p:ext>
            </p:extLst>
          </p:nvPr>
        </p:nvGraphicFramePr>
        <p:xfrm>
          <a:off x="395286" y="1730875"/>
          <a:ext cx="8552490" cy="3354308"/>
        </p:xfrm>
        <a:graphic>
          <a:graphicData uri="http://schemas.openxmlformats.org/drawingml/2006/table">
            <a:tbl>
              <a:tblPr/>
              <a:tblGrid>
                <a:gridCol w="3160340"/>
                <a:gridCol w="1241923"/>
                <a:gridCol w="1271145"/>
                <a:gridCol w="1227312"/>
                <a:gridCol w="1651770"/>
              </a:tblGrid>
              <a:tr h="54212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2-3</a:t>
                      </a:r>
                      <a:endParaRPr kumimoji="0" lang="en-US" sz="20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8337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  <a:endParaRPr kumimoji="0" lang="en-US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  <a:endParaRPr kumimoji="0" lang="en-US" sz="2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400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  <a:endParaRPr kumimoji="0" lang="en-U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00"/>
                    </a:solidFill>
                  </a:tcPr>
                </a:tc>
              </a:tr>
              <a:tr h="36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Hemoglobin, grade 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Leucocytes, grade 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6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Lymphocytes, grade 3-4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Neutrophils, grade 3-4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grade 3-4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bilirubin, grade 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286" y="1186742"/>
            <a:ext cx="8552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Grade 3-4 laboratory abnormalities (until W12 of SOF)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857234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271463" lvl="0" indent="-271463" eaLnBrk="0" hangingPunct="0">
              <a:spcBef>
                <a:spcPct val="20000"/>
              </a:spcBef>
              <a:buClr>
                <a:srgbClr val="0070C0"/>
              </a:buClr>
              <a:buFont typeface="Wingdings" pitchFamily="2" charset="2"/>
              <a:buChar char="§"/>
              <a:defRPr sz="2000" b="1">
                <a:solidFill>
                  <a:srgbClr val="0070C0"/>
                </a:solidFill>
                <a:latin typeface="Calibri" pitchFamily="34" charset="0"/>
                <a:cs typeface="+mn-cs"/>
              </a:defRPr>
            </a:lvl1pPr>
            <a:lvl2pPr marL="742950" lvl="1" indent="-28575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600">
                <a:latin typeface="+mn-lt"/>
              </a:defRPr>
            </a:lvl2pPr>
            <a:lvl3pPr marL="1144588" lvl="2" indent="-228600" eaLnBrk="0" hangingPunct="0">
              <a:spcBef>
                <a:spcPct val="20000"/>
              </a:spcBef>
              <a:buClr>
                <a:srgbClr val="0070C0"/>
              </a:buClr>
              <a:buChar char="•"/>
              <a:defRPr sz="1400">
                <a:latin typeface="+mn-lt"/>
              </a:defRPr>
            </a:lvl3pPr>
            <a:lvl4pPr marL="1600200" lvl="3" indent="-228600" eaLnBrk="0" hangingPunct="0">
              <a:spcBef>
                <a:spcPct val="20000"/>
              </a:spcBef>
              <a:buClr>
                <a:srgbClr val="0070C0"/>
              </a:buClr>
              <a:buChar char="–"/>
              <a:defRPr sz="1400">
                <a:latin typeface="+mn-lt"/>
              </a:defRPr>
            </a:lvl4pPr>
            <a:lvl5pPr marL="2057400" lvl="4" indent="-228600" eaLnBrk="0" hangingPunct="0">
              <a:spcBef>
                <a:spcPct val="20000"/>
              </a:spcBef>
              <a:buClr>
                <a:srgbClr val="0070C0"/>
              </a:buClr>
              <a:buChar char="»"/>
              <a:defRPr sz="14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dirty="0" smtClean="0"/>
              <a:t>Discontinuation for adverse events in Genotype 1, N = 8 ; in Genotype 2-3, N = 0</a:t>
            </a:r>
          </a:p>
          <a:p>
            <a:pPr lvl="1"/>
            <a:r>
              <a:rPr lang="en-US" dirty="0" smtClean="0"/>
              <a:t>6 in the first 12 weeks</a:t>
            </a:r>
          </a:p>
          <a:p>
            <a:pPr lvl="2"/>
            <a:r>
              <a:rPr lang="en-US" dirty="0" smtClean="0"/>
              <a:t>3 in the placebo group</a:t>
            </a:r>
          </a:p>
          <a:p>
            <a:pPr lvl="2"/>
            <a:r>
              <a:rPr lang="en-US" dirty="0" smtClean="0"/>
              <a:t>3 in the SOF 400 group</a:t>
            </a:r>
            <a:endParaRPr lang="en-US" dirty="0"/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974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PROTON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SOF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fr-FR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genotypes 1, 2 and 3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dirty="0" smtClean="0"/>
              <a:t>In this phase II trial, patients receiving SOF plus PEG-IFN + RBV had adverse events that were similar in both type and severity to those seen in patients receiving placebo plus PEG-IFN + RBV</a:t>
            </a:r>
          </a:p>
          <a:p>
            <a:pPr lvl="2"/>
            <a:r>
              <a:rPr lang="en-US" dirty="0" smtClean="0"/>
              <a:t>No additional or new adverse events attributable to SOF</a:t>
            </a:r>
          </a:p>
          <a:p>
            <a:pPr lvl="2"/>
            <a:r>
              <a:rPr lang="en-US" dirty="0" smtClean="0"/>
              <a:t>Fatigue, rash, fever, and diarrhea were more commonly seen in patients with HCV genotype-1 receiving SOF than in patients receiving placebo</a:t>
            </a:r>
          </a:p>
          <a:p>
            <a:pPr lvl="1"/>
            <a:r>
              <a:rPr lang="en-US" dirty="0" smtClean="0"/>
              <a:t>During the SOF phase of treatment, response in patients with HCV genotype-1 receiving SOF was much the same, irrespective of dose </a:t>
            </a:r>
            <a:br>
              <a:rPr lang="en-US" dirty="0" smtClean="0"/>
            </a:br>
            <a:r>
              <a:rPr lang="en-US" dirty="0" smtClean="0"/>
              <a:t>(200 mg or 400 mg)</a:t>
            </a:r>
          </a:p>
          <a:p>
            <a:pPr lvl="2"/>
            <a:r>
              <a:rPr lang="en-US" dirty="0" smtClean="0"/>
              <a:t>During the PEG-IFN + RBV extension phase of dosing, there were 3 breakthrough post SOF in the 200 mg group </a:t>
            </a:r>
            <a:r>
              <a:rPr lang="en-US" dirty="0" err="1" smtClean="0"/>
              <a:t>vs</a:t>
            </a:r>
            <a:r>
              <a:rPr lang="en-US" dirty="0" smtClean="0"/>
              <a:t> 0 in the 400 mg group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genotype 1 naïve </a:t>
            </a:r>
            <a:r>
              <a:rPr lang="en-US" smtClean="0"/>
              <a:t>patients, SOF </a:t>
            </a:r>
            <a:r>
              <a:rPr lang="en-US" dirty="0" smtClean="0"/>
              <a:t>400 mg 12 weeks (+ PEG-IFN + RBV 24-48 weeks) provided a SVR</a:t>
            </a:r>
            <a:r>
              <a:rPr lang="en-US" baseline="-25000" dirty="0" smtClean="0"/>
              <a:t>24</a:t>
            </a:r>
            <a:r>
              <a:rPr lang="en-US" dirty="0" smtClean="0"/>
              <a:t> rate 30% higher than </a:t>
            </a:r>
            <a:r>
              <a:rPr lang="en-US" smtClean="0"/>
              <a:t>placebo </a:t>
            </a:r>
          </a:p>
          <a:p>
            <a:pPr lvl="1"/>
            <a:r>
              <a:rPr lang="en-US" smtClean="0"/>
              <a:t>In </a:t>
            </a:r>
            <a:r>
              <a:rPr lang="en-US" dirty="0" smtClean="0"/>
              <a:t>patients with HCV genotypes 2 and 3, SVR</a:t>
            </a:r>
            <a:r>
              <a:rPr lang="en-US" baseline="-25000" dirty="0" smtClean="0"/>
              <a:t>24</a:t>
            </a:r>
            <a:r>
              <a:rPr lang="en-US" dirty="0" smtClean="0"/>
              <a:t> was 92%</a:t>
            </a:r>
            <a:endParaRPr lang="en-US" dirty="0"/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89434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PROTON</a:t>
            </a:r>
            <a:endParaRPr lang="en-GB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073928" y="6581001"/>
            <a:ext cx="30700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fr-FR"/>
            </a:defPPr>
            <a:lvl1pPr algn="r">
              <a:defRPr sz="1200" i="1">
                <a:solidFill>
                  <a:srgbClr val="0070C0"/>
                </a:solidFill>
                <a:ea typeface="ＭＳ Ｐゴシック" pitchFamily="34" charset="-128"/>
              </a:defRPr>
            </a:lvl1pPr>
          </a:lstStyle>
          <a:p>
            <a:r>
              <a:rPr lang="fr-FR" dirty="0" err="1"/>
              <a:t>Lawitz</a:t>
            </a:r>
            <a:r>
              <a:rPr lang="fr-FR" dirty="0"/>
              <a:t> E. Lancet Infect Dis </a:t>
            </a:r>
            <a:r>
              <a:rPr lang="fr-FR" dirty="0" smtClean="0"/>
              <a:t>2013;13:401-8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9943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1264</Words>
  <Application>Microsoft Macintosh PowerPoint</Application>
  <PresentationFormat>Présentation à l'écran (4:3)</PresentationFormat>
  <Paragraphs>317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PROTON Study: SOF + PEG-IFNa-2a + RBV  for genotypes 1, 2 and 3</vt:lpstr>
      <vt:lpstr>PROTON Study: SOF + PEG-IFNa-2a + RBV  for genotypes 1, 2 and 3</vt:lpstr>
      <vt:lpstr>PROTON Study: SOF + PEG-IFNa-2a + RBV  for genotypes 1, 2 and 3</vt:lpstr>
      <vt:lpstr>PROTON Study: SOF + PEG-IFNa-2a + RBV  for genotypes 1, 2 and 3</vt:lpstr>
      <vt:lpstr>PROTON Study: SOF + PEG-IFNa-2a + RBV  for genotypes 1, 2 and 3</vt:lpstr>
      <vt:lpstr>PROTON Study: SOF + PEG-IFNa-2a + RBV  for genotypes 1, 2 and 3</vt:lpstr>
      <vt:lpstr>PROTON Study: SOF + PEG-IFNa-2a + RBV  for genotypes 1, 2 and 3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84</cp:revision>
  <dcterms:created xsi:type="dcterms:W3CDTF">2010-10-19T10:42:50Z</dcterms:created>
  <dcterms:modified xsi:type="dcterms:W3CDTF">2015-07-22T23:22:47Z</dcterms:modified>
</cp:coreProperties>
</file>