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66"/>
    <a:srgbClr val="333399"/>
    <a:srgbClr val="002060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248" autoAdjust="0"/>
    <p:restoredTop sz="94660"/>
  </p:normalViewPr>
  <p:slideViewPr>
    <p:cSldViewPr>
      <p:cViewPr varScale="1">
        <p:scale>
          <a:sx n="134" d="100"/>
          <a:sy n="134" d="100"/>
        </p:scale>
        <p:origin x="-328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0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94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46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/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583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/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07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5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indent="-271463"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fr-FR" dirty="0"/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688432" y="2432844"/>
            <a:ext cx="400050" cy="1587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</p:cxnSp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117725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GB" sz="1400" b="1" dirty="0">
                <a:latin typeface="Calibri" pitchFamily="-84" charset="0"/>
              </a:rPr>
              <a:t>Randomisation*</a:t>
            </a:r>
            <a:endParaRPr lang="en-GB" sz="1400" b="1" dirty="0" smtClean="0">
              <a:latin typeface="Calibri" pitchFamily="-84" charset="0"/>
            </a:endParaRPr>
          </a:p>
          <a:p>
            <a:pPr algn="ctr"/>
            <a:r>
              <a:rPr lang="en-GB" sz="1400" b="1" dirty="0">
                <a:latin typeface="Calibri" pitchFamily="-84" charset="0"/>
              </a:rPr>
              <a:t>2</a:t>
            </a:r>
            <a:r>
              <a:rPr lang="en-GB" sz="1400" b="1" dirty="0" smtClean="0">
                <a:latin typeface="Calibri" pitchFamily="-84" charset="0"/>
              </a:rPr>
              <a:t> </a:t>
            </a:r>
            <a:r>
              <a:rPr lang="en-GB" sz="1400" b="1" dirty="0">
                <a:latin typeface="Calibri" pitchFamily="-84" charset="0"/>
              </a:rPr>
              <a:t>: 1</a:t>
            </a:r>
            <a:endParaRPr lang="en-GB" sz="1400" b="1" dirty="0" smtClean="0">
              <a:latin typeface="Calibri" pitchFamily="-84" charset="0"/>
            </a:endParaRPr>
          </a:p>
          <a:p>
            <a:pPr algn="ctr"/>
            <a:r>
              <a:rPr lang="en-GB" sz="1400" b="1" dirty="0" smtClean="0">
                <a:latin typeface="Calibri" pitchFamily="-84" charset="0"/>
              </a:rPr>
              <a:t>Double blind</a:t>
            </a:r>
            <a:endParaRPr lang="en-GB" sz="1400" b="1" dirty="0">
              <a:latin typeface="Calibri" pitchFamily="-84" charset="0"/>
            </a:endParaRP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038600"/>
            <a:ext cx="8728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 smtClean="0"/>
              <a:t>* Randomisation was </a:t>
            </a:r>
            <a:r>
              <a:rPr lang="en-GB" sz="1400" dirty="0"/>
              <a:t>stratified</a:t>
            </a:r>
            <a:r>
              <a:rPr lang="en-GB" sz="1400" dirty="0" smtClean="0"/>
              <a:t> on genotype and ILB28 genotype (CC or non-CC)</a:t>
            </a:r>
            <a:endParaRPr lang="en-GB" sz="1400" baseline="30000" dirty="0"/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6416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rgbClr val="000066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05088" y="31321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016409" y="33083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  <a:latin typeface="Calibri" pitchFamily="-84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 130</a:t>
            </a:r>
            <a:endParaRPr lang="en-GB" sz="1600" b="1" dirty="0">
              <a:solidFill>
                <a:srgbClr val="C00000"/>
              </a:solidFill>
              <a:latin typeface="Calibri" pitchFamily="-84" charset="0"/>
            </a:endParaRP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016409" y="23145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rgbClr val="C00000"/>
                </a:solidFill>
                <a:latin typeface="Calibri" pitchFamily="-84" charset="0"/>
              </a:rPr>
              <a:t>N 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264</a:t>
            </a:r>
            <a:endParaRPr lang="en-GB" sz="1600" b="1" dirty="0">
              <a:solidFill>
                <a:srgbClr val="C00000"/>
              </a:solidFill>
              <a:latin typeface="Calibri" pitchFamily="-84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281737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84" charset="0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63000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6549645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QUEST-1 </a:t>
            </a:r>
            <a:r>
              <a:rPr lang="fr-FR" dirty="0" err="1" smtClean="0"/>
              <a:t>Study</a:t>
            </a:r>
            <a:r>
              <a:rPr lang="en-GB" dirty="0" smtClean="0"/>
              <a:t>: SMV + PEG-IFN + RBV </a:t>
            </a:r>
            <a:br>
              <a:rPr lang="en-GB" dirty="0" smtClean="0"/>
            </a:br>
            <a:r>
              <a:rPr lang="en-GB" dirty="0" smtClean="0"/>
              <a:t>for genotype 1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962400" y="3200400"/>
            <a:ext cx="12528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Placebo+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PEG-IFN </a:t>
            </a:r>
            <a:r>
              <a:rPr lang="en-US" sz="1400" b="1" kern="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RBV</a:t>
            </a:r>
            <a:endParaRPr lang="en-US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962400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SMV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 PEG-IFN +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RBV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249220" y="2286000"/>
            <a:ext cx="1252800" cy="769049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PEG-IFN 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 RBV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590395" y="2674049"/>
            <a:ext cx="2172605" cy="381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PEG-IFN + RBV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5257800" y="3200400"/>
            <a:ext cx="3505200" cy="76955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  <a:latin typeface="Arial"/>
                <a:cs typeface="Arial"/>
              </a:rPr>
              <a:t>PEG-IFN </a:t>
            </a:r>
            <a:r>
              <a:rPr lang="en-US" sz="1400" b="1" kern="0" dirty="0">
                <a:solidFill>
                  <a:srgbClr val="FFFFFF"/>
                </a:solidFill>
                <a:latin typeface="Arial"/>
                <a:cs typeface="Arial"/>
              </a:rPr>
              <a:t>+ RBV</a:t>
            </a:r>
            <a:endParaRPr lang="en-US" sz="1400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0" name="Oval 109"/>
          <p:cNvSpPr>
            <a:spLocks noChangeArrowheads="1"/>
          </p:cNvSpPr>
          <p:nvPr/>
        </p:nvSpPr>
        <p:spPr bwMode="auto">
          <a:xfrm>
            <a:off x="4910137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84" charset="0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41" name="Line 172"/>
          <p:cNvSpPr>
            <a:spLocks noChangeShapeType="1"/>
          </p:cNvSpPr>
          <p:nvPr/>
        </p:nvSpPr>
        <p:spPr bwMode="auto">
          <a:xfrm>
            <a:off x="5229488" y="18351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" name="Étoile à 7 branches 42"/>
          <p:cNvSpPr/>
          <p:nvPr/>
        </p:nvSpPr>
        <p:spPr>
          <a:xfrm>
            <a:off x="6553201" y="2276872"/>
            <a:ext cx="287999" cy="287999"/>
          </a:xfrm>
          <a:prstGeom prst="star7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2284" y="4419600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SMV 150 mg : 1 pill qd ; PEG-IFN</a:t>
            </a:r>
            <a:r>
              <a:rPr lang="en-US" sz="160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sz="160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smtClean="0">
                <a:latin typeface="Arial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pSp>
        <p:nvGrpSpPr>
          <p:cNvPr id="31" name="Groupe 30"/>
          <p:cNvGrpSpPr/>
          <p:nvPr/>
        </p:nvGrpSpPr>
        <p:grpSpPr>
          <a:xfrm>
            <a:off x="381000" y="5129897"/>
            <a:ext cx="8763000" cy="1323439"/>
            <a:chOff x="381000" y="5085184"/>
            <a:chExt cx="8763000" cy="1323439"/>
          </a:xfrm>
        </p:grpSpPr>
        <p:sp>
          <p:nvSpPr>
            <p:cNvPr id="45" name="Étoile à 7 branches 44"/>
            <p:cNvSpPr/>
            <p:nvPr/>
          </p:nvSpPr>
          <p:spPr>
            <a:xfrm>
              <a:off x="3480027" y="5139216"/>
              <a:ext cx="227877" cy="234000"/>
            </a:xfrm>
            <a:prstGeom prst="star7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81000" y="5085184"/>
              <a:ext cx="8763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en-US" sz="1600" b="1" dirty="0" smtClean="0"/>
                <a:t>Response-guided therapy </a:t>
              </a:r>
              <a:r>
                <a:rPr lang="en-US" sz="1600" dirty="0" smtClean="0"/>
                <a:t>:      in SMV group, patients with HCV RNA &lt; 25 IU/ml at W4 and &lt; 15 IU/ml at W12 stopped treatment at W24, otherwise they continued until W48</a:t>
              </a:r>
            </a:p>
            <a:p>
              <a:pPr marL="358775" indent="-358775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en-US" sz="1600" b="1" dirty="0" err="1" smtClean="0"/>
                <a:t>Virological</a:t>
              </a:r>
              <a:r>
                <a:rPr lang="en-US" sz="1600" b="1" dirty="0" smtClean="0"/>
                <a:t> stopping rules </a:t>
              </a:r>
              <a:r>
                <a:rPr lang="en-US" sz="1600" dirty="0" smtClean="0"/>
                <a:t>: SMV or placebo discontinued if HCV RNA &gt;1000 IU/ml at W4, with continuation of PEG-IFN + RBV. PEG-IFN + RBV discontinued if RNA reduction </a:t>
              </a:r>
              <a:br>
                <a:rPr lang="en-US" sz="1600" dirty="0" smtClean="0"/>
              </a:br>
              <a:r>
                <a:rPr lang="en-US" sz="1600" dirty="0" smtClean="0"/>
                <a:t>&lt; 2 log</a:t>
              </a:r>
              <a:r>
                <a:rPr lang="en-US" sz="1600" baseline="-25000" dirty="0" smtClean="0"/>
                <a:t>10</a:t>
              </a:r>
              <a:r>
                <a:rPr lang="en-US" sz="1600" dirty="0" smtClean="0"/>
                <a:t> IU/ml at W12, or if HCV RNA confirmed ≥ 25 IU/ml at W24 or W36</a:t>
              </a:r>
            </a:p>
          </p:txBody>
        </p:sp>
      </p:grpSp>
      <p:cxnSp>
        <p:nvCxnSpPr>
          <p:cNvPr id="4" name="Connecteur droit 3"/>
          <p:cNvCxnSpPr/>
          <p:nvPr/>
        </p:nvCxnSpPr>
        <p:spPr>
          <a:xfrm>
            <a:off x="5292080" y="2132856"/>
            <a:ext cx="3456384" cy="0"/>
          </a:xfrm>
          <a:prstGeom prst="line">
            <a:avLst/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940152" y="1844824"/>
            <a:ext cx="10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o</a:t>
            </a:r>
            <a:r>
              <a:rPr lang="fr-FR" sz="1400" dirty="0" smtClean="0"/>
              <a:t>pen-label</a:t>
            </a:r>
            <a:endParaRPr lang="fr-FR" sz="1400" dirty="0"/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6233681" y="6530975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40870" y="2267784"/>
            <a:ext cx="262842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en-GB" sz="1600" b="1" u="sng" dirty="0" smtClean="0">
                <a:latin typeface="Calibri" pitchFamily="-84" charset="0"/>
              </a:rPr>
              <a:t>&gt;</a:t>
            </a:r>
            <a:r>
              <a:rPr lang="en-GB" sz="1600" b="1" dirty="0" smtClean="0">
                <a:latin typeface="Calibri" pitchFamily="-84" charset="0"/>
              </a:rPr>
              <a:t> 18 years</a:t>
            </a:r>
          </a:p>
          <a:p>
            <a:pPr algn="ctr"/>
            <a:r>
              <a:rPr lang="en-GB" sz="1600" b="1" dirty="0" smtClean="0">
                <a:latin typeface="Calibri" pitchFamily="-84" charset="0"/>
              </a:rPr>
              <a:t>Chronic HCV infection</a:t>
            </a:r>
          </a:p>
          <a:p>
            <a:pPr algn="ctr"/>
            <a:r>
              <a:rPr lang="en-GB" sz="1600" b="1" dirty="0" smtClean="0">
                <a:latin typeface="Calibri" pitchFamily="-84" charset="0"/>
              </a:rPr>
              <a:t>Genotype 1a or 1b</a:t>
            </a:r>
          </a:p>
          <a:p>
            <a:pPr algn="ctr"/>
            <a:r>
              <a:rPr lang="en-GB" sz="1600" b="1" dirty="0" smtClean="0">
                <a:latin typeface="Calibri" pitchFamily="-84" charset="0"/>
              </a:rPr>
              <a:t>Treatment-naïve</a:t>
            </a:r>
          </a:p>
          <a:p>
            <a:pPr algn="ctr"/>
            <a:r>
              <a:rPr lang="en-GB" sz="1600" b="1" dirty="0" smtClean="0">
                <a:latin typeface="Calibri" pitchFamily="-84" charset="0"/>
              </a:rPr>
              <a:t>HCV RNA &gt; 10,000 IU/ml</a:t>
            </a:r>
          </a:p>
          <a:p>
            <a:pPr algn="ctr"/>
            <a:r>
              <a:rPr lang="en-GB" sz="1600" b="1" dirty="0" smtClean="0">
                <a:latin typeface="Calibri" pitchFamily="-84" charset="0"/>
              </a:rPr>
              <a:t>No HBV or HIV co-infection</a:t>
            </a:r>
            <a:endParaRPr lang="en-GB" sz="1600" b="1" dirty="0">
              <a:latin typeface="Calibri" pitchFamily="-8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578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en-GB" dirty="0" smtClean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Objectives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Difference in SVR</a:t>
            </a:r>
            <a:r>
              <a:rPr lang="en-US" baseline="-25000" dirty="0" smtClean="0"/>
              <a:t>12</a:t>
            </a:r>
            <a:r>
              <a:rPr lang="en-US" dirty="0" smtClean="0"/>
              <a:t> (HCV RNA &lt; 25 IU/ml) between the 2 groups : estimation of 45% in the control group, power of 90% to detect a difference &gt; 20%, by intention to treat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Sensitivity analysis : comparison of SVR</a:t>
            </a:r>
            <a:r>
              <a:rPr lang="en-US" baseline="-25000" dirty="0" smtClean="0"/>
              <a:t>12</a:t>
            </a:r>
            <a:r>
              <a:rPr lang="en-US" dirty="0" smtClean="0"/>
              <a:t> in both groups  with a logistic regression model including baseline HCV RNA (log</a:t>
            </a:r>
            <a:r>
              <a:rPr lang="en-US" baseline="-25000" dirty="0" smtClean="0"/>
              <a:t>10</a:t>
            </a:r>
            <a:r>
              <a:rPr lang="en-US" dirty="0" smtClean="0"/>
              <a:t> IU/ml, included as a continuous variable) and the stratification factors (HCV genotype 1 subtype and IL28B genotype)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Secondary endpoints : SVR</a:t>
            </a:r>
            <a:r>
              <a:rPr lang="en-US" baseline="-25000" dirty="0" smtClean="0"/>
              <a:t>24</a:t>
            </a:r>
            <a:r>
              <a:rPr lang="en-US" dirty="0" smtClean="0"/>
              <a:t>, % patients stopping treatment at W24 based on response-guided therapy, failure, safety</a:t>
            </a:r>
          </a:p>
          <a:p>
            <a:pPr>
              <a:spcAft>
                <a:spcPts val="600"/>
              </a:spcAft>
            </a:pPr>
            <a:endParaRPr lang="fr-FR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58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27379802"/>
              </p:ext>
            </p:extLst>
          </p:nvPr>
        </p:nvGraphicFramePr>
        <p:xfrm>
          <a:off x="190500" y="1752600"/>
          <a:ext cx="8748713" cy="4322025"/>
        </p:xfrm>
        <a:graphic>
          <a:graphicData uri="http://schemas.openxmlformats.org/drawingml/2006/table">
            <a:tbl>
              <a:tblPr/>
              <a:tblGrid>
                <a:gridCol w="5389612"/>
                <a:gridCol w="1658888"/>
                <a:gridCol w="1700213"/>
              </a:tblGrid>
              <a:tr h="620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86% /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94% / 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genotype : 1a /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56% / 44%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57% / 43%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Baseline Q80K mutation : genotype 1a / genotype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&lt; 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Metavir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score F3 / 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17% / 12%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 / 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IL28B genotype CC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Discontinued study,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cs typeface="+mn-cs"/>
              </a:rPr>
              <a:t>Baseline characteristics and patient disposition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248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19427" y="1279537"/>
            <a:ext cx="389247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GB" dirty="0"/>
              <a:t>SVR</a:t>
            </a:r>
            <a:r>
              <a:rPr lang="en-GB" baseline="-25000" dirty="0"/>
              <a:t>12</a:t>
            </a:r>
            <a:r>
              <a:rPr lang="en-GB" dirty="0"/>
              <a:t> (</a:t>
            </a:r>
            <a:r>
              <a:rPr lang="fr-FR" dirty="0"/>
              <a:t>HCV RNA &lt; 25 IU</a:t>
            </a:r>
            <a:r>
              <a:rPr lang="fr-FR" dirty="0" smtClean="0"/>
              <a:t>/ml)</a:t>
            </a:r>
            <a:endParaRPr lang="en-GB" dirty="0"/>
          </a:p>
        </p:txBody>
      </p:sp>
      <p:sp>
        <p:nvSpPr>
          <p:cNvPr id="65" name="ZoneTexte 64"/>
          <p:cNvSpPr txBox="1"/>
          <p:nvPr/>
        </p:nvSpPr>
        <p:spPr>
          <a:xfrm>
            <a:off x="251520" y="5517232"/>
            <a:ext cx="8890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Response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guided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therapy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(RGT) :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i</a:t>
            </a:r>
            <a:r>
              <a:rPr lang="en-US" sz="1400" dirty="0">
                <a:latin typeface="Arial"/>
                <a:cs typeface="Arial"/>
              </a:rPr>
              <a:t>n </a:t>
            </a:r>
            <a:r>
              <a:rPr lang="en-US" sz="1400" dirty="0" smtClean="0">
                <a:latin typeface="Arial"/>
                <a:cs typeface="Arial"/>
              </a:rPr>
              <a:t>SMV group, </a:t>
            </a:r>
            <a:r>
              <a:rPr lang="en-US" sz="1400" dirty="0">
                <a:latin typeface="Arial"/>
                <a:cs typeface="Arial"/>
              </a:rPr>
              <a:t>patients with HCV </a:t>
            </a:r>
            <a:r>
              <a:rPr lang="en-US" sz="1400" dirty="0" smtClean="0">
                <a:latin typeface="Arial"/>
                <a:cs typeface="Arial"/>
              </a:rPr>
              <a:t>RNA &lt; 25 </a:t>
            </a:r>
            <a:r>
              <a:rPr lang="en-US" sz="1400" dirty="0">
                <a:latin typeface="Arial"/>
                <a:cs typeface="Arial"/>
              </a:rPr>
              <a:t>IU</a:t>
            </a:r>
            <a:r>
              <a:rPr lang="en-US" sz="1400" dirty="0" smtClean="0">
                <a:latin typeface="Arial"/>
                <a:cs typeface="Arial"/>
              </a:rPr>
              <a:t>/ml </a:t>
            </a:r>
            <a:r>
              <a:rPr lang="en-US" sz="1400" dirty="0">
                <a:latin typeface="Arial"/>
                <a:cs typeface="Arial"/>
              </a:rPr>
              <a:t>at W</a:t>
            </a:r>
            <a:r>
              <a:rPr lang="en-US" sz="1400" dirty="0" smtClean="0">
                <a:latin typeface="Arial"/>
                <a:cs typeface="Arial"/>
              </a:rPr>
              <a:t>4 </a:t>
            </a:r>
            <a:r>
              <a:rPr lang="en-US" sz="1400" dirty="0">
                <a:latin typeface="Arial"/>
                <a:cs typeface="Arial"/>
              </a:rPr>
              <a:t>(undetectable or detectable) and </a:t>
            </a:r>
            <a:r>
              <a:rPr lang="en-US" sz="1400" dirty="0" smtClean="0">
                <a:latin typeface="Arial"/>
                <a:cs typeface="Arial"/>
              </a:rPr>
              <a:t>&lt; 15 </a:t>
            </a:r>
            <a:r>
              <a:rPr lang="en-US" sz="1400" dirty="0">
                <a:latin typeface="Arial"/>
                <a:cs typeface="Arial"/>
              </a:rPr>
              <a:t>IU</a:t>
            </a:r>
            <a:r>
              <a:rPr lang="en-US" sz="1400" dirty="0" smtClean="0">
                <a:latin typeface="Arial"/>
                <a:cs typeface="Arial"/>
              </a:rPr>
              <a:t>/ml </a:t>
            </a:r>
            <a:r>
              <a:rPr lang="en-US" sz="1400" dirty="0">
                <a:latin typeface="Arial"/>
                <a:cs typeface="Arial"/>
              </a:rPr>
              <a:t>at W</a:t>
            </a:r>
            <a:r>
              <a:rPr lang="en-US" sz="1400" dirty="0" smtClean="0">
                <a:latin typeface="Arial"/>
                <a:cs typeface="Arial"/>
              </a:rPr>
              <a:t>12 </a:t>
            </a:r>
            <a:r>
              <a:rPr lang="en-US" sz="1400" dirty="0">
                <a:latin typeface="Arial"/>
                <a:cs typeface="Arial"/>
              </a:rPr>
              <a:t>(undetectable) stopped treatment after </a:t>
            </a:r>
            <a:r>
              <a:rPr lang="en-US" sz="1400" dirty="0" smtClean="0">
                <a:latin typeface="Arial"/>
                <a:cs typeface="Arial"/>
              </a:rPr>
              <a:t>W24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Of the 224 (85%) patients who met RGT, 91% had SVR</a:t>
            </a:r>
            <a:r>
              <a:rPr lang="en-US" sz="1400" baseline="-25000" dirty="0" smtClean="0">
                <a:latin typeface="Arial"/>
                <a:cs typeface="Arial"/>
              </a:rPr>
              <a:t>12</a:t>
            </a:r>
          </a:p>
          <a:p>
            <a:pPr lvl="1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dirty="0" smtClean="0">
                <a:latin typeface="Arial"/>
                <a:cs typeface="Arial"/>
              </a:rPr>
              <a:t> Of </a:t>
            </a:r>
            <a:r>
              <a:rPr lang="en-US" sz="1400" dirty="0">
                <a:latin typeface="Arial"/>
                <a:cs typeface="Arial"/>
              </a:rPr>
              <a:t>the </a:t>
            </a:r>
            <a:r>
              <a:rPr lang="en-US" sz="1400" dirty="0" smtClean="0">
                <a:latin typeface="Arial"/>
                <a:cs typeface="Arial"/>
              </a:rPr>
              <a:t>28 who did not, 21% </a:t>
            </a:r>
            <a:r>
              <a:rPr lang="en-US" sz="1400" dirty="0">
                <a:latin typeface="Arial"/>
                <a:cs typeface="Arial"/>
              </a:rPr>
              <a:t>had SVR</a:t>
            </a:r>
            <a:r>
              <a:rPr lang="en-US" sz="1400" baseline="-25000" dirty="0">
                <a:latin typeface="Arial"/>
                <a:cs typeface="Arial"/>
              </a:rPr>
              <a:t>12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grpSp>
        <p:nvGrpSpPr>
          <p:cNvPr id="83" name="Groupe 82"/>
          <p:cNvGrpSpPr/>
          <p:nvPr/>
        </p:nvGrpSpPr>
        <p:grpSpPr>
          <a:xfrm>
            <a:off x="301916" y="2063816"/>
            <a:ext cx="7366428" cy="3525424"/>
            <a:chOff x="301916" y="2063816"/>
            <a:chExt cx="7366428" cy="3525424"/>
          </a:xfrm>
        </p:grpSpPr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3875" y="2063816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dirty="0"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432721" y="5281463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All</a:t>
              </a:r>
              <a:endParaRPr lang="fr-FR" sz="1400" b="1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628166" y="5281463"/>
              <a:ext cx="6556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All</a:t>
              </a:r>
              <a:endParaRPr lang="fr-FR" sz="1400" b="1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3725144" y="5281463"/>
              <a:ext cx="998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Q80K+</a:t>
              </a:r>
              <a:endParaRPr lang="fr-FR" sz="1400" b="1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749598" y="5281463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1b</a:t>
              </a:r>
            </a:p>
          </p:txBody>
        </p:sp>
        <p:cxnSp>
          <p:nvCxnSpPr>
            <p:cNvPr id="73" name="Connecteur droit 72"/>
            <p:cNvCxnSpPr/>
            <p:nvPr/>
          </p:nvCxnSpPr>
          <p:spPr>
            <a:xfrm>
              <a:off x="1120634" y="2456337"/>
              <a:ext cx="990600" cy="158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ZoneTexte 77"/>
            <p:cNvSpPr txBox="1"/>
            <p:nvPr/>
          </p:nvSpPr>
          <p:spPr>
            <a:xfrm>
              <a:off x="1043608" y="2126847"/>
              <a:ext cx="1160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p &lt; 0.0001</a:t>
              </a:r>
              <a:endParaRPr lang="fr-FR" sz="16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020544" y="5281463"/>
              <a:ext cx="953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1a Q80K-</a:t>
              </a:r>
              <a:endParaRPr lang="fr-FR" sz="1400" b="1" dirty="0"/>
            </a:p>
          </p:txBody>
        </p:sp>
        <p:cxnSp>
          <p:nvCxnSpPr>
            <p:cNvPr id="66" name="Connecteur droit 65"/>
            <p:cNvCxnSpPr/>
            <p:nvPr/>
          </p:nvCxnSpPr>
          <p:spPr>
            <a:xfrm>
              <a:off x="6552642" y="2456337"/>
              <a:ext cx="990600" cy="158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6444208" y="2126847"/>
              <a:ext cx="1160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p &lt; 0.0001</a:t>
              </a:r>
              <a:endParaRPr lang="fr-FR" sz="1600" dirty="0"/>
            </a:p>
          </p:txBody>
        </p:sp>
        <p:cxnSp>
          <p:nvCxnSpPr>
            <p:cNvPr id="72" name="Connecteur droit 71"/>
            <p:cNvCxnSpPr/>
            <p:nvPr/>
          </p:nvCxnSpPr>
          <p:spPr>
            <a:xfrm>
              <a:off x="4824450" y="2456337"/>
              <a:ext cx="990600" cy="158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ZoneTexte 73"/>
            <p:cNvSpPr txBox="1"/>
            <p:nvPr/>
          </p:nvSpPr>
          <p:spPr>
            <a:xfrm>
              <a:off x="4716016" y="2126847"/>
              <a:ext cx="1160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p &lt; 0.0001</a:t>
              </a:r>
              <a:endParaRPr lang="fr-FR" sz="1600" dirty="0"/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600267" y="2456337"/>
              <a:ext cx="990600" cy="1588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2491833" y="2126847"/>
              <a:ext cx="11601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p</a:t>
              </a:r>
              <a:r>
                <a:rPr lang="fr-FR" sz="1600" dirty="0" smtClean="0"/>
                <a:t> = 0.0002</a:t>
              </a:r>
              <a:endParaRPr lang="fr-FR" sz="1600" dirty="0"/>
            </a:p>
          </p:txBody>
        </p:sp>
        <p:sp>
          <p:nvSpPr>
            <p:cNvPr id="93" name="Rectangle 133"/>
            <p:cNvSpPr>
              <a:spLocks noChangeArrowheads="1"/>
            </p:cNvSpPr>
            <p:nvPr/>
          </p:nvSpPr>
          <p:spPr bwMode="auto">
            <a:xfrm>
              <a:off x="1108671" y="3082877"/>
              <a:ext cx="428400" cy="2199405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Rectangle 135"/>
            <p:cNvSpPr>
              <a:spLocks noChangeArrowheads="1"/>
            </p:cNvSpPr>
            <p:nvPr/>
          </p:nvSpPr>
          <p:spPr bwMode="auto">
            <a:xfrm>
              <a:off x="401303" y="445493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106" name="Rectangle 136"/>
            <p:cNvSpPr>
              <a:spLocks noChangeArrowheads="1"/>
            </p:cNvSpPr>
            <p:nvPr/>
          </p:nvSpPr>
          <p:spPr bwMode="auto">
            <a:xfrm>
              <a:off x="401303" y="378874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107" name="Rectangle 137"/>
            <p:cNvSpPr>
              <a:spLocks noChangeArrowheads="1"/>
            </p:cNvSpPr>
            <p:nvPr/>
          </p:nvSpPr>
          <p:spPr bwMode="auto">
            <a:xfrm>
              <a:off x="301916" y="242260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 dirty="0"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108" name="Rectangle 138"/>
            <p:cNvSpPr>
              <a:spLocks noChangeArrowheads="1"/>
            </p:cNvSpPr>
            <p:nvPr/>
          </p:nvSpPr>
          <p:spPr bwMode="auto">
            <a:xfrm>
              <a:off x="401303" y="310694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 dirty="0"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109" name="Line 139"/>
            <p:cNvSpPr>
              <a:spLocks noChangeShapeType="1"/>
            </p:cNvSpPr>
            <p:nvPr/>
          </p:nvSpPr>
          <p:spPr bwMode="auto">
            <a:xfrm>
              <a:off x="668337" y="45857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Line 140"/>
            <p:cNvSpPr>
              <a:spLocks noChangeShapeType="1"/>
            </p:cNvSpPr>
            <p:nvPr/>
          </p:nvSpPr>
          <p:spPr bwMode="auto">
            <a:xfrm>
              <a:off x="668337" y="39002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Line 141"/>
            <p:cNvSpPr>
              <a:spLocks noChangeShapeType="1"/>
            </p:cNvSpPr>
            <p:nvPr/>
          </p:nvSpPr>
          <p:spPr bwMode="auto">
            <a:xfrm>
              <a:off x="668337" y="25291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Line 142"/>
            <p:cNvSpPr>
              <a:spLocks noChangeShapeType="1"/>
            </p:cNvSpPr>
            <p:nvPr/>
          </p:nvSpPr>
          <p:spPr bwMode="auto">
            <a:xfrm>
              <a:off x="668337" y="32146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Line 143"/>
            <p:cNvSpPr>
              <a:spLocks noChangeShapeType="1"/>
            </p:cNvSpPr>
            <p:nvPr/>
          </p:nvSpPr>
          <p:spPr bwMode="auto">
            <a:xfrm>
              <a:off x="758826" y="2521838"/>
              <a:ext cx="0" cy="274925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4" name="Rectangle 144"/>
            <p:cNvSpPr>
              <a:spLocks noChangeArrowheads="1"/>
            </p:cNvSpPr>
            <p:nvPr/>
          </p:nvSpPr>
          <p:spPr bwMode="auto">
            <a:xfrm>
              <a:off x="1116715" y="274536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5" name="Rectangle 133"/>
            <p:cNvSpPr>
              <a:spLocks noChangeArrowheads="1"/>
            </p:cNvSpPr>
            <p:nvPr/>
          </p:nvSpPr>
          <p:spPr bwMode="auto">
            <a:xfrm>
              <a:off x="4292382" y="3825176"/>
              <a:ext cx="428400" cy="14571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6" name="Rectangle 144"/>
            <p:cNvSpPr>
              <a:spLocks noChangeArrowheads="1"/>
            </p:cNvSpPr>
            <p:nvPr/>
          </p:nvSpPr>
          <p:spPr bwMode="auto">
            <a:xfrm>
              <a:off x="3095656" y="361790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133"/>
            <p:cNvSpPr>
              <a:spLocks noChangeArrowheads="1"/>
            </p:cNvSpPr>
            <p:nvPr/>
          </p:nvSpPr>
          <p:spPr bwMode="auto">
            <a:xfrm>
              <a:off x="3078818" y="3935147"/>
              <a:ext cx="428400" cy="13471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8" name="Rectangle 144"/>
            <p:cNvSpPr>
              <a:spLocks noChangeArrowheads="1"/>
            </p:cNvSpPr>
            <p:nvPr/>
          </p:nvSpPr>
          <p:spPr bwMode="auto">
            <a:xfrm>
              <a:off x="4310511" y="352013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722195" y="5006959"/>
              <a:ext cx="31451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1043608" y="5006959"/>
              <a:ext cx="48282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264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3051253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74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22" name="Rectangle 133"/>
            <p:cNvSpPr>
              <a:spLocks noChangeArrowheads="1"/>
            </p:cNvSpPr>
            <p:nvPr/>
          </p:nvSpPr>
          <p:spPr bwMode="auto">
            <a:xfrm>
              <a:off x="1705491" y="3907654"/>
              <a:ext cx="428400" cy="13746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3" name="Rectangle 133"/>
            <p:cNvSpPr>
              <a:spLocks noChangeArrowheads="1"/>
            </p:cNvSpPr>
            <p:nvPr/>
          </p:nvSpPr>
          <p:spPr bwMode="auto">
            <a:xfrm>
              <a:off x="2528579" y="3330310"/>
              <a:ext cx="428400" cy="1951972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4" name="Rectangle 133"/>
            <p:cNvSpPr>
              <a:spLocks noChangeArrowheads="1"/>
            </p:cNvSpPr>
            <p:nvPr/>
          </p:nvSpPr>
          <p:spPr bwMode="auto">
            <a:xfrm>
              <a:off x="6400766" y="2807952"/>
              <a:ext cx="428400" cy="247433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5" name="Rectangle 133"/>
            <p:cNvSpPr>
              <a:spLocks noChangeArrowheads="1"/>
            </p:cNvSpPr>
            <p:nvPr/>
          </p:nvSpPr>
          <p:spPr bwMode="auto">
            <a:xfrm>
              <a:off x="7008396" y="3852669"/>
              <a:ext cx="428400" cy="142961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6" name="Rectangle 133"/>
            <p:cNvSpPr>
              <a:spLocks noChangeArrowheads="1"/>
            </p:cNvSpPr>
            <p:nvPr/>
          </p:nvSpPr>
          <p:spPr bwMode="auto">
            <a:xfrm>
              <a:off x="5060889" y="2945414"/>
              <a:ext cx="428400" cy="2336868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7" name="Rectangle 144"/>
            <p:cNvSpPr>
              <a:spLocks noChangeArrowheads="1"/>
            </p:cNvSpPr>
            <p:nvPr/>
          </p:nvSpPr>
          <p:spPr bwMode="auto">
            <a:xfrm>
              <a:off x="5079334" y="262625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8" name="Rectangle 133"/>
            <p:cNvSpPr>
              <a:spLocks noChangeArrowheads="1"/>
            </p:cNvSpPr>
            <p:nvPr/>
          </p:nvSpPr>
          <p:spPr bwMode="auto">
            <a:xfrm>
              <a:off x="3707904" y="3852669"/>
              <a:ext cx="428400" cy="142961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9" name="Rectangle 144"/>
            <p:cNvSpPr>
              <a:spLocks noChangeArrowheads="1"/>
            </p:cNvSpPr>
            <p:nvPr/>
          </p:nvSpPr>
          <p:spPr bwMode="auto">
            <a:xfrm>
              <a:off x="3733612" y="355643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3737811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60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1749182" y="359627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2565864" y="298970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3" name="Rectangle 144"/>
            <p:cNvSpPr>
              <a:spLocks noChangeArrowheads="1"/>
            </p:cNvSpPr>
            <p:nvPr/>
          </p:nvSpPr>
          <p:spPr bwMode="auto">
            <a:xfrm>
              <a:off x="6422263" y="248842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691680" y="5006959"/>
              <a:ext cx="48282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130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505000" y="5006959"/>
              <a:ext cx="48282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147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6408826" y="5006959"/>
              <a:ext cx="469487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117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068882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56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4327050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30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5124666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86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0" name="Rectangle 133"/>
            <p:cNvSpPr>
              <a:spLocks noChangeArrowheads="1"/>
            </p:cNvSpPr>
            <p:nvPr/>
          </p:nvSpPr>
          <p:spPr bwMode="auto">
            <a:xfrm>
              <a:off x="5579178" y="4072609"/>
              <a:ext cx="428400" cy="12096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1" name="Rectangle 144"/>
            <p:cNvSpPr>
              <a:spLocks noChangeArrowheads="1"/>
            </p:cNvSpPr>
            <p:nvPr/>
          </p:nvSpPr>
          <p:spPr bwMode="auto">
            <a:xfrm>
              <a:off x="5596610" y="374905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5642955" y="5006959"/>
              <a:ext cx="383438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43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3" name="Rectangle 144"/>
            <p:cNvSpPr>
              <a:spLocks noChangeArrowheads="1"/>
            </p:cNvSpPr>
            <p:nvPr/>
          </p:nvSpPr>
          <p:spPr bwMode="auto">
            <a:xfrm>
              <a:off x="7030887" y="354437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4" name="Rectangle 138"/>
            <p:cNvSpPr>
              <a:spLocks noChangeArrowheads="1"/>
            </p:cNvSpPr>
            <p:nvPr/>
          </p:nvSpPr>
          <p:spPr bwMode="auto">
            <a:xfrm>
              <a:off x="500689" y="5163372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5" name="Line 146"/>
            <p:cNvSpPr>
              <a:spLocks noChangeShapeType="1"/>
            </p:cNvSpPr>
            <p:nvPr/>
          </p:nvSpPr>
          <p:spPr bwMode="auto">
            <a:xfrm>
              <a:off x="668336" y="5271312"/>
              <a:ext cx="700000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9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3131840" y="1619508"/>
            <a:ext cx="2376264" cy="369332"/>
            <a:chOff x="3131840" y="1536638"/>
            <a:chExt cx="2376264" cy="369332"/>
          </a:xfrm>
        </p:grpSpPr>
        <p:sp>
          <p:nvSpPr>
            <p:cNvPr id="77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79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0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1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2" name="ZoneTexte 81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568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19426" y="1272099"/>
            <a:ext cx="389247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GB" dirty="0"/>
              <a:t>SVR</a:t>
            </a:r>
            <a:r>
              <a:rPr lang="en-GB" baseline="-25000" dirty="0"/>
              <a:t>12</a:t>
            </a:r>
            <a:r>
              <a:rPr lang="en-GB" dirty="0"/>
              <a:t> (</a:t>
            </a:r>
            <a:r>
              <a:rPr lang="fr-FR" dirty="0"/>
              <a:t>HCV RNA &lt; 25 IU</a:t>
            </a:r>
            <a:r>
              <a:rPr lang="fr-FR" dirty="0" smtClean="0"/>
              <a:t>/ml)</a:t>
            </a:r>
            <a:endParaRPr lang="en-GB" dirty="0"/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523875" y="170080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292210" y="4888993"/>
            <a:ext cx="443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CC</a:t>
            </a:r>
            <a:endParaRPr lang="fr-FR" sz="14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2439623" y="4888993"/>
            <a:ext cx="420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CT</a:t>
            </a:r>
            <a:endParaRPr lang="fr-FR" sz="1400" b="1" dirty="0"/>
          </a:p>
        </p:txBody>
      </p:sp>
      <p:sp>
        <p:nvSpPr>
          <p:cNvPr id="87" name="ZoneTexte 86"/>
          <p:cNvSpPr txBox="1"/>
          <p:nvPr/>
        </p:nvSpPr>
        <p:spPr>
          <a:xfrm>
            <a:off x="3716884" y="4888993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TT</a:t>
            </a:r>
            <a:endParaRPr lang="fr-FR" sz="1400" b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7461412" y="490204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F4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5072673" y="4902040"/>
            <a:ext cx="663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F0-F2</a:t>
            </a:r>
            <a:endParaRPr lang="fr-FR" sz="1400" b="1" dirty="0"/>
          </a:p>
        </p:txBody>
      </p:sp>
      <p:cxnSp>
        <p:nvCxnSpPr>
          <p:cNvPr id="102" name="Connecteur droit 101"/>
          <p:cNvCxnSpPr/>
          <p:nvPr/>
        </p:nvCxnSpPr>
        <p:spPr>
          <a:xfrm>
            <a:off x="5004048" y="5177025"/>
            <a:ext cx="3167990" cy="1588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6359453" y="4921511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F3</a:t>
            </a:r>
            <a:endParaRPr lang="fr-FR" sz="1400" b="1" dirty="0"/>
          </a:p>
        </p:txBody>
      </p:sp>
      <p:sp>
        <p:nvSpPr>
          <p:cNvPr id="91" name="ZoneTexte 90"/>
          <p:cNvSpPr txBox="1"/>
          <p:nvPr/>
        </p:nvSpPr>
        <p:spPr>
          <a:xfrm>
            <a:off x="5561805" y="5177025"/>
            <a:ext cx="2034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Metavir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fibrosis</a:t>
            </a:r>
            <a:r>
              <a:rPr lang="fr-FR" sz="1400" b="1" dirty="0" smtClean="0"/>
              <a:t> score</a:t>
            </a:r>
            <a:endParaRPr lang="fr-FR" sz="1400" b="1" dirty="0"/>
          </a:p>
        </p:txBody>
      </p:sp>
      <p:cxnSp>
        <p:nvCxnSpPr>
          <p:cNvPr id="107" name="Connecteur droit 106"/>
          <p:cNvCxnSpPr/>
          <p:nvPr/>
        </p:nvCxnSpPr>
        <p:spPr>
          <a:xfrm>
            <a:off x="1325855" y="5177025"/>
            <a:ext cx="3167990" cy="1588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1839191" y="5177025"/>
            <a:ext cx="158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IL28B </a:t>
            </a:r>
            <a:r>
              <a:rPr lang="fr-FR" sz="1400" b="1" dirty="0" err="1" smtClean="0"/>
              <a:t>genotype</a:t>
            </a:r>
            <a:r>
              <a:rPr lang="fr-FR" sz="1400" b="1" dirty="0" smtClean="0"/>
              <a:t>*</a:t>
            </a:r>
            <a:endParaRPr lang="fr-FR" sz="1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970041" y="5550331"/>
            <a:ext cx="75604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SVR</a:t>
            </a:r>
            <a:r>
              <a:rPr lang="fr-FR" b="1" baseline="-25000" dirty="0" smtClean="0">
                <a:solidFill>
                  <a:srgbClr val="0070C0"/>
                </a:solidFill>
                <a:latin typeface="Calibri" pitchFamily="34" charset="0"/>
              </a:rPr>
              <a:t>12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by </a:t>
            </a:r>
            <a:r>
              <a:rPr lang="fr-FR" b="1" dirty="0" err="1" smtClean="0">
                <a:solidFill>
                  <a:srgbClr val="0070C0"/>
                </a:solidFill>
                <a:latin typeface="Calibri" pitchFamily="34" charset="0"/>
              </a:rPr>
              <a:t>baseline</a:t>
            </a:r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 HCV RNA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≤ 800,000 IU/ml : 42/46 (91%) in SMV vs 74</a:t>
            </a:r>
            <a:r>
              <a:rPr lang="fr-FR" sz="1600" smtClean="0"/>
              <a:t>% in placebo </a:t>
            </a:r>
            <a:r>
              <a:rPr lang="fr-FR" sz="1600" dirty="0" smtClean="0"/>
              <a:t>; p = 0.0003</a:t>
            </a:r>
          </a:p>
          <a:p>
            <a:pPr marL="742950" lvl="1" indent="-285750">
              <a:buClr>
                <a:srgbClr val="0070C0"/>
              </a:buClr>
              <a:buFont typeface="Arial" pitchFamily="34" charset="0"/>
              <a:buChar char="–"/>
            </a:pPr>
            <a:r>
              <a:rPr lang="fr-FR" sz="1600" dirty="0" smtClean="0"/>
              <a:t>&gt; 800,000 IU/ml : 162/218 (77%) in SMV vs 42% in placebo ; p &lt; 0.0001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89866" y="5301208"/>
            <a:ext cx="144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* all p &lt; 0.001</a:t>
            </a:r>
            <a:endParaRPr lang="fr-FR" sz="1600" dirty="0"/>
          </a:p>
        </p:txBody>
      </p:sp>
      <p:sp>
        <p:nvSpPr>
          <p:cNvPr id="78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grpSp>
        <p:nvGrpSpPr>
          <p:cNvPr id="88" name="Groupe 87"/>
          <p:cNvGrpSpPr/>
          <p:nvPr/>
        </p:nvGrpSpPr>
        <p:grpSpPr>
          <a:xfrm>
            <a:off x="301916" y="1863840"/>
            <a:ext cx="8322752" cy="3140893"/>
            <a:chOff x="301916" y="1853527"/>
            <a:chExt cx="8322752" cy="3939582"/>
          </a:xfrm>
        </p:grpSpPr>
        <p:sp>
          <p:nvSpPr>
            <p:cNvPr id="90" name="Rectangle 135"/>
            <p:cNvSpPr>
              <a:spLocks noChangeArrowheads="1"/>
            </p:cNvSpPr>
            <p:nvPr/>
          </p:nvSpPr>
          <p:spPr bwMode="auto">
            <a:xfrm>
              <a:off x="401303" y="4625263"/>
              <a:ext cx="198772" cy="27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93" name="Rectangle 136"/>
            <p:cNvSpPr>
              <a:spLocks noChangeArrowheads="1"/>
            </p:cNvSpPr>
            <p:nvPr/>
          </p:nvSpPr>
          <p:spPr bwMode="auto">
            <a:xfrm>
              <a:off x="401303" y="3748459"/>
              <a:ext cx="198772" cy="27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100" name="Rectangle 137"/>
            <p:cNvSpPr>
              <a:spLocks noChangeArrowheads="1"/>
            </p:cNvSpPr>
            <p:nvPr/>
          </p:nvSpPr>
          <p:spPr bwMode="auto">
            <a:xfrm>
              <a:off x="301916" y="1933994"/>
              <a:ext cx="298159" cy="27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 dirty="0"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101" name="Rectangle 138"/>
            <p:cNvSpPr>
              <a:spLocks noChangeArrowheads="1"/>
            </p:cNvSpPr>
            <p:nvPr/>
          </p:nvSpPr>
          <p:spPr bwMode="auto">
            <a:xfrm>
              <a:off x="401303" y="2862512"/>
              <a:ext cx="198772" cy="27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103" name="Line 139"/>
            <p:cNvSpPr>
              <a:spLocks noChangeShapeType="1"/>
            </p:cNvSpPr>
            <p:nvPr/>
          </p:nvSpPr>
          <p:spPr bwMode="auto">
            <a:xfrm>
              <a:off x="668337" y="476037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5" name="Line 140"/>
            <p:cNvSpPr>
              <a:spLocks noChangeShapeType="1"/>
            </p:cNvSpPr>
            <p:nvPr/>
          </p:nvSpPr>
          <p:spPr bwMode="auto">
            <a:xfrm>
              <a:off x="668337" y="386275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6" name="Line 141"/>
            <p:cNvSpPr>
              <a:spLocks noChangeShapeType="1"/>
            </p:cNvSpPr>
            <p:nvPr/>
          </p:nvSpPr>
          <p:spPr bwMode="auto">
            <a:xfrm>
              <a:off x="668337" y="206752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9" name="Line 142"/>
            <p:cNvSpPr>
              <a:spLocks noChangeShapeType="1"/>
            </p:cNvSpPr>
            <p:nvPr/>
          </p:nvSpPr>
          <p:spPr bwMode="auto">
            <a:xfrm>
              <a:off x="668337" y="296513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0" name="Line 143"/>
            <p:cNvSpPr>
              <a:spLocks noChangeShapeType="1"/>
            </p:cNvSpPr>
            <p:nvPr/>
          </p:nvSpPr>
          <p:spPr bwMode="auto">
            <a:xfrm>
              <a:off x="758826" y="2057994"/>
              <a:ext cx="0" cy="36000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Rectangle 144"/>
            <p:cNvSpPr>
              <a:spLocks noChangeArrowheads="1"/>
            </p:cNvSpPr>
            <p:nvPr/>
          </p:nvSpPr>
          <p:spPr bwMode="auto">
            <a:xfrm>
              <a:off x="981869" y="1853527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2" name="Rectangle 144"/>
            <p:cNvSpPr>
              <a:spLocks noChangeArrowheads="1"/>
            </p:cNvSpPr>
            <p:nvPr/>
          </p:nvSpPr>
          <p:spPr bwMode="auto">
            <a:xfrm>
              <a:off x="2838619" y="3726340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3" name="Line 146"/>
            <p:cNvSpPr>
              <a:spLocks noChangeShapeType="1"/>
            </p:cNvSpPr>
            <p:nvPr/>
          </p:nvSpPr>
          <p:spPr bwMode="auto">
            <a:xfrm>
              <a:off x="668336" y="5657994"/>
              <a:ext cx="795633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4" name="Rectangle 144"/>
            <p:cNvSpPr>
              <a:spLocks noChangeArrowheads="1"/>
            </p:cNvSpPr>
            <p:nvPr/>
          </p:nvSpPr>
          <p:spPr bwMode="auto">
            <a:xfrm>
              <a:off x="4067167" y="4355128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22195" y="5335405"/>
              <a:ext cx="28451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116" name="Rectangle 144"/>
            <p:cNvSpPr>
              <a:spLocks noChangeArrowheads="1"/>
            </p:cNvSpPr>
            <p:nvPr/>
          </p:nvSpPr>
          <p:spPr bwMode="auto">
            <a:xfrm>
              <a:off x="4955311" y="2230524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144"/>
            <p:cNvSpPr>
              <a:spLocks noChangeArrowheads="1"/>
            </p:cNvSpPr>
            <p:nvPr/>
          </p:nvSpPr>
          <p:spPr bwMode="auto">
            <a:xfrm>
              <a:off x="3450651" y="2914268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144"/>
            <p:cNvSpPr>
              <a:spLocks noChangeArrowheads="1"/>
            </p:cNvSpPr>
            <p:nvPr/>
          </p:nvSpPr>
          <p:spPr bwMode="auto">
            <a:xfrm>
              <a:off x="1631526" y="2402281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2195736" y="2480819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0" name="Rectangle 144"/>
            <p:cNvSpPr>
              <a:spLocks noChangeArrowheads="1"/>
            </p:cNvSpPr>
            <p:nvPr/>
          </p:nvSpPr>
          <p:spPr bwMode="auto">
            <a:xfrm>
              <a:off x="5475079" y="3045032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1" name="Rectangle 144"/>
            <p:cNvSpPr>
              <a:spLocks noChangeArrowheads="1"/>
            </p:cNvSpPr>
            <p:nvPr/>
          </p:nvSpPr>
          <p:spPr bwMode="auto">
            <a:xfrm>
              <a:off x="7725193" y="4155073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2" name="Rectangle 144"/>
            <p:cNvSpPr>
              <a:spLocks noChangeArrowheads="1"/>
            </p:cNvSpPr>
            <p:nvPr/>
          </p:nvSpPr>
          <p:spPr bwMode="auto">
            <a:xfrm>
              <a:off x="6114765" y="2430579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6618821" y="4309395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7193808" y="3105173"/>
              <a:ext cx="367408" cy="501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prstTxWarp prst="textNoShape">
                <a:avLst/>
              </a:prstTxWarp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135"/>
            <p:cNvSpPr>
              <a:spLocks noChangeArrowheads="1"/>
            </p:cNvSpPr>
            <p:nvPr/>
          </p:nvSpPr>
          <p:spPr bwMode="auto">
            <a:xfrm>
              <a:off x="500689" y="5522880"/>
              <a:ext cx="99386" cy="270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6" name="Rectangle 133"/>
            <p:cNvSpPr>
              <a:spLocks noChangeArrowheads="1"/>
            </p:cNvSpPr>
            <p:nvPr/>
          </p:nvSpPr>
          <p:spPr bwMode="auto">
            <a:xfrm>
              <a:off x="1015142" y="2262608"/>
              <a:ext cx="428400" cy="3384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7" name="Rectangle 133"/>
            <p:cNvSpPr>
              <a:spLocks noChangeArrowheads="1"/>
            </p:cNvSpPr>
            <p:nvPr/>
          </p:nvSpPr>
          <p:spPr bwMode="auto">
            <a:xfrm>
              <a:off x="4033348" y="4782608"/>
              <a:ext cx="428400" cy="86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Rectangle 133"/>
            <p:cNvSpPr>
              <a:spLocks noChangeArrowheads="1"/>
            </p:cNvSpPr>
            <p:nvPr/>
          </p:nvSpPr>
          <p:spPr bwMode="auto">
            <a:xfrm>
              <a:off x="2819784" y="4134608"/>
              <a:ext cx="428400" cy="151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9" name="Rectangle 133"/>
            <p:cNvSpPr>
              <a:spLocks noChangeArrowheads="1"/>
            </p:cNvSpPr>
            <p:nvPr/>
          </p:nvSpPr>
          <p:spPr bwMode="auto">
            <a:xfrm>
              <a:off x="1611962" y="2838608"/>
              <a:ext cx="428400" cy="2808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0" name="Rectangle 133"/>
            <p:cNvSpPr>
              <a:spLocks noChangeArrowheads="1"/>
            </p:cNvSpPr>
            <p:nvPr/>
          </p:nvSpPr>
          <p:spPr bwMode="auto">
            <a:xfrm>
              <a:off x="2194289" y="2910608"/>
              <a:ext cx="428400" cy="2736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1" name="Rectangle 133"/>
            <p:cNvSpPr>
              <a:spLocks noChangeArrowheads="1"/>
            </p:cNvSpPr>
            <p:nvPr/>
          </p:nvSpPr>
          <p:spPr bwMode="auto">
            <a:xfrm>
              <a:off x="7193808" y="3558608"/>
              <a:ext cx="428400" cy="2088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2" name="Rectangle 133"/>
            <p:cNvSpPr>
              <a:spLocks noChangeArrowheads="1"/>
            </p:cNvSpPr>
            <p:nvPr/>
          </p:nvSpPr>
          <p:spPr bwMode="auto">
            <a:xfrm>
              <a:off x="7692835" y="4602608"/>
              <a:ext cx="428400" cy="10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3" name="Rectangle 133"/>
            <p:cNvSpPr>
              <a:spLocks noChangeArrowheads="1"/>
            </p:cNvSpPr>
            <p:nvPr/>
          </p:nvSpPr>
          <p:spPr bwMode="auto">
            <a:xfrm>
              <a:off x="4926988" y="2658608"/>
              <a:ext cx="428400" cy="2988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3428634" y="3342608"/>
              <a:ext cx="428400" cy="2304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5" name="Rectangle 133"/>
            <p:cNvSpPr>
              <a:spLocks noChangeArrowheads="1"/>
            </p:cNvSpPr>
            <p:nvPr/>
          </p:nvSpPr>
          <p:spPr bwMode="auto">
            <a:xfrm>
              <a:off x="5431044" y="3486608"/>
              <a:ext cx="428400" cy="21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6079116" y="2838608"/>
              <a:ext cx="428400" cy="280800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7" name="Rectangle 133"/>
            <p:cNvSpPr>
              <a:spLocks noChangeArrowheads="1"/>
            </p:cNvSpPr>
            <p:nvPr/>
          </p:nvSpPr>
          <p:spPr bwMode="auto">
            <a:xfrm>
              <a:off x="6583172" y="4710608"/>
              <a:ext cx="428400" cy="936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018251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77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848934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76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1654866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37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2227425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50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7202021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31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7725193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039888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37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4897321" y="5335406"/>
              <a:ext cx="48421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183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5466693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90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3471518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>
                  <a:solidFill>
                    <a:srgbClr val="FFFFFF"/>
                  </a:solidFill>
                </a:rPr>
                <a:t>1</a:t>
              </a:r>
              <a:r>
                <a:rPr lang="fr-FR" sz="1400" dirty="0" smtClean="0">
                  <a:solidFill>
                    <a:srgbClr val="FFFFFF"/>
                  </a:solidFill>
                </a:rPr>
                <a:t>7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114765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46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6618821" y="5335405"/>
              <a:ext cx="384365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fr-FR" sz="1400" dirty="0" smtClean="0">
                  <a:solidFill>
                    <a:srgbClr val="FFFFFF"/>
                  </a:solidFill>
                </a:rPr>
                <a:t>23</a:t>
              </a:r>
              <a:endParaRPr lang="fr-FR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72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  <p:grpSp>
        <p:nvGrpSpPr>
          <p:cNvPr id="73" name="Groupe 72"/>
          <p:cNvGrpSpPr/>
          <p:nvPr/>
        </p:nvGrpSpPr>
        <p:grpSpPr>
          <a:xfrm>
            <a:off x="3131840" y="1619508"/>
            <a:ext cx="2376264" cy="369332"/>
            <a:chOff x="3131840" y="1536638"/>
            <a:chExt cx="2376264" cy="369332"/>
          </a:xfrm>
        </p:grpSpPr>
        <p:sp>
          <p:nvSpPr>
            <p:cNvPr id="74" name="AutoShape 126"/>
            <p:cNvSpPr>
              <a:spLocks noChangeArrowheads="1"/>
            </p:cNvSpPr>
            <p:nvPr/>
          </p:nvSpPr>
          <p:spPr bwMode="auto">
            <a:xfrm>
              <a:off x="3131840" y="1573393"/>
              <a:ext cx="2304256" cy="3216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75" name="Rectangle 3"/>
            <p:cNvSpPr>
              <a:spLocks noChangeArrowheads="1"/>
            </p:cNvSpPr>
            <p:nvPr/>
          </p:nvSpPr>
          <p:spPr bwMode="auto">
            <a:xfrm>
              <a:off x="3240704" y="1649073"/>
              <a:ext cx="177800" cy="144462"/>
            </a:xfrm>
            <a:prstGeom prst="rect">
              <a:avLst/>
            </a:prstGeom>
            <a:solidFill>
              <a:srgbClr val="00206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6" name="ZoneTexte 84"/>
            <p:cNvSpPr txBox="1">
              <a:spLocks noChangeArrowheads="1"/>
            </p:cNvSpPr>
            <p:nvPr/>
          </p:nvSpPr>
          <p:spPr bwMode="auto">
            <a:xfrm>
              <a:off x="3491880" y="1536638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SMV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Rectangle 3"/>
            <p:cNvSpPr>
              <a:spLocks noChangeArrowheads="1"/>
            </p:cNvSpPr>
            <p:nvPr/>
          </p:nvSpPr>
          <p:spPr bwMode="auto">
            <a:xfrm>
              <a:off x="4427984" y="1649073"/>
              <a:ext cx="177800" cy="1444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0" name="ZoneTexte 79"/>
            <p:cNvSpPr txBox="1">
              <a:spLocks noChangeArrowheads="1"/>
            </p:cNvSpPr>
            <p:nvPr/>
          </p:nvSpPr>
          <p:spPr bwMode="auto">
            <a:xfrm>
              <a:off x="4569175" y="1536638"/>
              <a:ext cx="93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Placebo</a:t>
              </a:r>
              <a:endParaRPr lang="fr-FR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836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99792" y="3399188"/>
            <a:ext cx="3364412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59832" y="1340768"/>
            <a:ext cx="2193869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ctr">
              <a:lnSpc>
                <a:spcPts val="1525"/>
              </a:lnSpc>
              <a:spcBef>
                <a:spcPct val="20000"/>
              </a:spcBef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</a:lstStyle>
          <a:p>
            <a:r>
              <a:rPr lang="en-US" smtClean="0"/>
              <a:t>Virologic failure</a:t>
            </a:r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179512" y="3212976"/>
            <a:ext cx="875552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271463" indent="-271463" eaLnBrk="0" hangingPunct="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</a:defRPr>
            </a:lvl1pPr>
            <a:lvl2pPr marL="742950" lvl="1" indent="-285750" eaLnBrk="0" hangingPunct="0">
              <a:spcBef>
                <a:spcPct val="20000"/>
              </a:spcBef>
              <a:buClr>
                <a:srgbClr val="0070C0"/>
              </a:buClr>
              <a:buFontTx/>
              <a:buChar char="–"/>
              <a:defRPr>
                <a:latin typeface="Arial"/>
              </a:defRPr>
            </a:lvl2pPr>
            <a:lvl3pPr marL="1144588" lvl="2" indent="-228600" eaLnBrk="0" hangingPunct="0">
              <a:spcBef>
                <a:spcPct val="20000"/>
              </a:spcBef>
              <a:buClr>
                <a:srgbClr val="0070C0"/>
              </a:buClr>
              <a:buFontTx/>
              <a:buChar char="•"/>
              <a:defRPr sz="1600">
                <a:latin typeface="Arial"/>
              </a:defRPr>
            </a:lvl3pPr>
          </a:lstStyle>
          <a:p>
            <a:r>
              <a:rPr lang="en-US" sz="2000" dirty="0" smtClean="0"/>
              <a:t>  </a:t>
            </a:r>
            <a:r>
              <a:rPr lang="en-US" dirty="0"/>
              <a:t>Emergence of </a:t>
            </a:r>
            <a:r>
              <a:rPr lang="en-US" dirty="0" smtClean="0"/>
              <a:t>resistance </a:t>
            </a:r>
            <a:r>
              <a:rPr lang="en-US" dirty="0"/>
              <a:t>a</a:t>
            </a:r>
            <a:r>
              <a:rPr lang="en-US" dirty="0" smtClean="0"/>
              <a:t>mong </a:t>
            </a:r>
            <a:r>
              <a:rPr lang="en-US" dirty="0" smtClean="0"/>
              <a:t>SMV-treated patients who failed to achieve SVR</a:t>
            </a:r>
            <a:r>
              <a:rPr lang="en-US" baseline="-25000" dirty="0" smtClean="0"/>
              <a:t>12</a:t>
            </a:r>
          </a:p>
          <a:p>
            <a:pPr lvl="1"/>
            <a:r>
              <a:rPr lang="en-US" sz="2000" dirty="0" smtClean="0"/>
              <a:t> Emergence of NS3 mutations in 35/38 (92%)</a:t>
            </a:r>
          </a:p>
          <a:p>
            <a:pPr lvl="2"/>
            <a:r>
              <a:rPr lang="en-US" sz="1800" dirty="0" smtClean="0"/>
              <a:t> Genotype 1a : most common = R155K alone or in combination with mutations 80 and/or 168</a:t>
            </a:r>
          </a:p>
          <a:p>
            <a:pPr lvl="2"/>
            <a:r>
              <a:rPr lang="en-US" sz="1800" dirty="0" smtClean="0"/>
              <a:t> Genotype 1b : most common = D168V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b="1" dirty="0" smtClean="0"/>
              <a:t>No impact of RBV dose reduction (22% of SMV and 23% of placebo) on outcome</a:t>
            </a:r>
          </a:p>
          <a:p>
            <a:pPr lvl="2"/>
            <a:endParaRPr lang="en-US" sz="14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2508"/>
              </p:ext>
            </p:extLst>
          </p:nvPr>
        </p:nvGraphicFramePr>
        <p:xfrm>
          <a:off x="323528" y="1700808"/>
          <a:ext cx="7992888" cy="1296144"/>
        </p:xfrm>
        <a:graphic>
          <a:graphicData uri="http://schemas.openxmlformats.org/drawingml/2006/table">
            <a:tbl>
              <a:tblPr/>
              <a:tblGrid>
                <a:gridCol w="2811671"/>
                <a:gridCol w="2731336"/>
                <a:gridCol w="2449881"/>
              </a:tblGrid>
              <a:tr h="33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34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On-treatment failure</a:t>
                      </a:r>
                      <a:endParaRPr kumimoji="0" lang="en-US" sz="16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24/264 (9%)</a:t>
                      </a:r>
                      <a:endParaRPr kumimoji="0" lang="en-US" sz="16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44/130 (34%)</a:t>
                      </a:r>
                      <a:endParaRPr kumimoji="0" lang="en-US" sz="16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3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Relapse</a:t>
                      </a:r>
                      <a:endParaRPr kumimoji="0" lang="en-US" sz="16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21/234 (9%)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20/21 within 12 weeks</a:t>
                      </a:r>
                      <a:endParaRPr kumimoji="0" lang="en-US" sz="16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  <a:cs typeface="+mn-cs"/>
                        </a:rPr>
                        <a:t>18/84 (21%)</a:t>
                      </a:r>
                      <a:endParaRPr kumimoji="0" lang="en-US" sz="16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</p:spTree>
    <p:extLst>
      <p:ext uri="{BB962C8B-B14F-4D97-AF65-F5344CB8AC3E}">
        <p14:creationId xmlns:p14="http://schemas.microsoft.com/office/powerpoint/2010/main" val="202682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2993816"/>
              </p:ext>
            </p:extLst>
          </p:nvPr>
        </p:nvGraphicFramePr>
        <p:xfrm>
          <a:off x="190500" y="1628800"/>
          <a:ext cx="8748713" cy="4868683"/>
        </p:xfrm>
        <a:graphic>
          <a:graphicData uri="http://schemas.openxmlformats.org/drawingml/2006/table">
            <a:tbl>
              <a:tblPr/>
              <a:tblGrid>
                <a:gridCol w="5067300"/>
                <a:gridCol w="1981200"/>
                <a:gridCol w="1700213"/>
              </a:tblGrid>
              <a:tr h="351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264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Pruritus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0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Grade 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Leading to discontinuation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(2%)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(&lt; 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9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Photosensitivity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   Grade 3-4,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Anemia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Total bilirubin increase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cs typeface="+mn-cs"/>
              </a:rPr>
              <a:t>Adverse events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17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QUEST-1 </a:t>
            </a:r>
            <a:r>
              <a:rPr lang="fr-FR" dirty="0" err="1"/>
              <a:t>Study</a:t>
            </a:r>
            <a:r>
              <a:rPr lang="en-GB" dirty="0"/>
              <a:t>: SMV + PEG-IFN + RBV </a:t>
            </a:r>
            <a:br>
              <a:rPr lang="en-GB" dirty="0"/>
            </a:br>
            <a:r>
              <a:rPr lang="en-GB" dirty="0"/>
              <a:t>for genotype 1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>
                <a:cs typeface="Arial"/>
              </a:rPr>
              <a:t>A significantly higher percentage of treatment-naive patients with chronic HCV genotype 1 infection achieved 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(primary efficacy endpoint) with SMV in combination with PEG-IFN + RBV than with placebo in combination with PEG-IFN + RBV and has lower on-treatment failure and relapse rates. </a:t>
            </a:r>
          </a:p>
          <a:p>
            <a:pPr lvl="1"/>
            <a:r>
              <a:rPr lang="en-US" dirty="0" smtClean="0">
                <a:cs typeface="Arial"/>
              </a:rPr>
              <a:t>85% of patients in the SMV group met criteria for response-guided therapy and were eligible to shorten treatment and stop at W24, and 91% of these subsequently achieved SVR</a:t>
            </a:r>
            <a:r>
              <a:rPr lang="en-US" baseline="-25000" dirty="0" smtClean="0">
                <a:cs typeface="Arial"/>
              </a:rPr>
              <a:t>12</a:t>
            </a:r>
          </a:p>
          <a:p>
            <a:pPr lvl="1"/>
            <a:r>
              <a:rPr lang="en-US" dirty="0" smtClean="0">
                <a:cs typeface="Arial"/>
              </a:rPr>
              <a:t>HCV genotype 1a, IL28B non-CC genotype, cirrhosis, and high baseline HCV RNA were associated with lower SVR rates</a:t>
            </a:r>
          </a:p>
          <a:p>
            <a:pPr lvl="1"/>
            <a:r>
              <a:rPr lang="en-US" dirty="0" smtClean="0">
                <a:cs typeface="Arial"/>
              </a:rPr>
              <a:t>in patients with HCV genotype 1a who had the Q80K polymorphism at baseline, 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was significantly lower, and not different between SMV and placebo </a:t>
            </a:r>
          </a:p>
          <a:p>
            <a:pPr lvl="1"/>
            <a:r>
              <a:rPr lang="en-US" dirty="0" smtClean="0">
                <a:cs typeface="Arial"/>
              </a:rPr>
              <a:t>Most patients treated with SMV who did not achieve SVR</a:t>
            </a:r>
            <a:r>
              <a:rPr lang="en-US" baseline="-25000" dirty="0" smtClean="0">
                <a:cs typeface="Arial"/>
              </a:rPr>
              <a:t>12</a:t>
            </a:r>
            <a:r>
              <a:rPr lang="en-US" dirty="0" smtClean="0">
                <a:cs typeface="Arial"/>
              </a:rPr>
              <a:t> had emergent mutations at the time of failure</a:t>
            </a:r>
          </a:p>
          <a:p>
            <a:pPr lvl="1"/>
            <a:r>
              <a:rPr lang="en-US" dirty="0" smtClean="0"/>
              <a:t>The reported adverse events in the SMV group were clinically manageable, and most were grade 1 or 2. A lower percentage of patients in the SMV group discontinued treatment than did those in the placebo group</a:t>
            </a:r>
            <a:endParaRPr lang="en-US" dirty="0" smtClean="0">
              <a:cs typeface="Arial"/>
            </a:endParaRPr>
          </a:p>
          <a:p>
            <a:endParaRPr lang="en-US" dirty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341631" y="6581001"/>
            <a:ext cx="28023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fr-FR" dirty="0"/>
              <a:t>Jacobson IM. Lancet 2014;384:403-13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QUEST-1</a:t>
            </a:r>
            <a:endParaRPr lang="en-GB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0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1315</Words>
  <Application>Microsoft Macintosh PowerPoint</Application>
  <PresentationFormat>Présentation à l'écran (4:3)</PresentationFormat>
  <Paragraphs>269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QUEST-1 Study: SMV + PEG-IFN + RBV  for genotype 1</vt:lpstr>
      <vt:lpstr>QUEST-1 Study: SMV + PEG-IFN + RBV  for genotype 1</vt:lpstr>
      <vt:lpstr>QUEST-1 Study: SMV + PEG-IFN + RBV  for genotype 1</vt:lpstr>
      <vt:lpstr>QUEST-1 Study: SMV + PEG-IFN + RBV  for genotype 1</vt:lpstr>
      <vt:lpstr>QUEST-1 Study: SMV + PEG-IFN + RBV  for genotype 1</vt:lpstr>
      <vt:lpstr>QUEST-1 Study: SMV + PEG-IFN + RBV  for genotype 1</vt:lpstr>
      <vt:lpstr>QUEST-1 Study: SMV + PEG-IFN + RBV  for genotype 1</vt:lpstr>
      <vt:lpstr>QUEST-1 Study: SMV + PEG-IFN + RBV  for genotype 1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107</cp:revision>
  <dcterms:created xsi:type="dcterms:W3CDTF">2015-05-24T23:02:59Z</dcterms:created>
  <dcterms:modified xsi:type="dcterms:W3CDTF">2015-07-09T12:42:04Z</dcterms:modified>
  <cp:category/>
</cp:coreProperties>
</file>