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4" r:id="rId2"/>
    <p:sldId id="286" r:id="rId3"/>
    <p:sldId id="285" r:id="rId4"/>
    <p:sldId id="287" r:id="rId5"/>
    <p:sldId id="289" r:id="rId6"/>
    <p:sldId id="290" r:id="rId7"/>
    <p:sldId id="288" r:id="rId8"/>
    <p:sldId id="292" r:id="rId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002060"/>
    <a:srgbClr val="DDDDDD"/>
    <a:srgbClr val="FFFFFF"/>
    <a:srgbClr val="000066"/>
    <a:srgbClr val="CC3300"/>
    <a:srgbClr val="10EB00"/>
    <a:srgbClr val="FF6600"/>
    <a:srgbClr val="0000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0972" autoAdjust="0"/>
    <p:restoredTop sz="99283" autoAdjust="0"/>
  </p:normalViewPr>
  <p:slideViewPr>
    <p:cSldViewPr>
      <p:cViewPr varScale="1">
        <p:scale>
          <a:sx n="101" d="100"/>
          <a:sy n="101" d="100"/>
        </p:scale>
        <p:origin x="-112" y="-600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09/07/15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74711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</a:endParaRPr>
          </a:p>
        </p:txBody>
      </p:sp>
      <p:sp>
        <p:nvSpPr>
          <p:cNvPr id="1638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-84" charset="0"/>
              </a:rPr>
              <a:t>ARV-trial.com</a:t>
            </a:r>
          </a:p>
        </p:txBody>
      </p:sp>
      <p:sp>
        <p:nvSpPr>
          <p:cNvPr id="16389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DB532577-32D2-4479-AEFC-682FF659550B}" type="slidenum">
              <a:rPr lang="fr-FR" sz="1200">
                <a:solidFill>
                  <a:srgbClr val="000000"/>
                </a:solidFill>
              </a:rPr>
              <a:pPr algn="r" defTabSz="850900"/>
              <a:t>1</a:t>
            </a:fld>
            <a:endParaRPr lang="fr-FR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00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</a:endParaRPr>
          </a:p>
        </p:txBody>
      </p:sp>
      <p:sp>
        <p:nvSpPr>
          <p:cNvPr id="1638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-84" charset="0"/>
              </a:rPr>
              <a:t>ARV-trial.com</a:t>
            </a:r>
          </a:p>
        </p:txBody>
      </p:sp>
      <p:sp>
        <p:nvSpPr>
          <p:cNvPr id="16389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DB532577-32D2-4479-AEFC-682FF659550B}" type="slidenum">
              <a:rPr lang="fr-FR" sz="1200">
                <a:solidFill>
                  <a:srgbClr val="000000"/>
                </a:solidFill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801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</a:endParaRPr>
          </a:p>
        </p:txBody>
      </p:sp>
      <p:sp>
        <p:nvSpPr>
          <p:cNvPr id="1741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-84" charset="0"/>
              </a:rPr>
              <a:t>ARV-trial.com</a:t>
            </a:r>
          </a:p>
        </p:txBody>
      </p:sp>
      <p:sp>
        <p:nvSpPr>
          <p:cNvPr id="17413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6D54D1C-C977-456F-B479-C9F02EE96D13}" type="slidenum">
              <a:rPr lang="fr-FR" sz="1200">
                <a:solidFill>
                  <a:srgbClr val="000000"/>
                </a:solidFill>
              </a:rPr>
              <a:pPr algn="r" defTabSz="850900"/>
              <a:t>3</a:t>
            </a:fld>
            <a:endParaRPr lang="fr-FR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951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6613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8523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</a:endParaRPr>
          </a:p>
        </p:txBody>
      </p:sp>
      <p:sp>
        <p:nvSpPr>
          <p:cNvPr id="1741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-84" charset="0"/>
              </a:rPr>
              <a:t>ARV-trial.com</a:t>
            </a:r>
          </a:p>
        </p:txBody>
      </p:sp>
      <p:sp>
        <p:nvSpPr>
          <p:cNvPr id="17413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6D54D1C-C977-456F-B479-C9F02EE96D13}" type="slidenum">
              <a:rPr lang="fr-FR" sz="1200">
                <a:solidFill>
                  <a:srgbClr val="000000"/>
                </a:solidFill>
              </a:rPr>
              <a:pPr algn="r" defTabSz="850900"/>
              <a:t>7</a:t>
            </a:fld>
            <a:endParaRPr lang="fr-FR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727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44998" y="1196571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L="271463" indent="-271463" eaLnBrk="1" hangingPunct="1">
              <a:spcBef>
                <a:spcPct val="20000"/>
              </a:spcBef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cs typeface="+mn-cs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70C0"/>
              </a:buClr>
              <a:buChar char="–"/>
              <a:defRPr>
                <a:latin typeface="+mn-lt"/>
              </a:defRPr>
            </a:lvl2pPr>
            <a:lvl3pPr marL="1144588" indent="-228600" eaLnBrk="0" hangingPunct="0">
              <a:spcBef>
                <a:spcPct val="20000"/>
              </a:spcBef>
              <a:buClr>
                <a:srgbClr val="0070C0"/>
              </a:buClr>
              <a:buChar char="•"/>
              <a:defRPr sz="16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70C0"/>
              </a:buClr>
              <a:buChar char="–"/>
              <a:defRPr sz="14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70C0"/>
              </a:buClr>
              <a:buChar char="»"/>
              <a:defRPr sz="14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sz="2000" dirty="0" smtClean="0"/>
              <a:t>Design</a:t>
            </a:r>
            <a:endParaRPr lang="en-US" sz="2000" dirty="0"/>
          </a:p>
        </p:txBody>
      </p:sp>
      <p:cxnSp>
        <p:nvCxnSpPr>
          <p:cNvPr id="3075" name="Connecteur droit 66"/>
          <p:cNvCxnSpPr>
            <a:cxnSpLocks noChangeShapeType="1"/>
          </p:cNvCxnSpPr>
          <p:nvPr/>
        </p:nvCxnSpPr>
        <p:spPr bwMode="auto">
          <a:xfrm rot="5400000">
            <a:off x="2688432" y="2432844"/>
            <a:ext cx="400050" cy="1587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 type="triangle" w="med" len="med"/>
          </a:ln>
        </p:spPr>
      </p:cxnSp>
      <p:sp>
        <p:nvSpPr>
          <p:cNvPr id="3081" name="Oval 170"/>
          <p:cNvSpPr>
            <a:spLocks noChangeArrowheads="1"/>
          </p:cNvSpPr>
          <p:nvPr/>
        </p:nvSpPr>
        <p:spPr bwMode="auto">
          <a:xfrm>
            <a:off x="2117725" y="12192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US" sz="1400" b="1" smtClean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Randomisation*</a:t>
            </a:r>
          </a:p>
          <a:p>
            <a:pPr algn="ctr" defTabSz="914400"/>
            <a:r>
              <a:rPr lang="en-US" sz="1400" b="1" smtClean="0">
                <a:latin typeface="Calibri" pitchFamily="-84" charset="0"/>
              </a:rPr>
              <a:t>2</a:t>
            </a:r>
            <a:r>
              <a:rPr lang="en-US" sz="1400" b="1" smtClean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 : 1</a:t>
            </a:r>
          </a:p>
          <a:p>
            <a:pPr algn="ctr" defTabSz="914400"/>
            <a:r>
              <a:rPr lang="en-US" sz="1400" b="1" smtClean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Double blind</a:t>
            </a:r>
            <a:endParaRPr lang="en-US" sz="1400" b="1">
              <a:solidFill>
                <a:srgbClr val="000066"/>
              </a:solidFill>
              <a:latin typeface="Calibri" pitchFamily="-84" charset="0"/>
              <a:cs typeface="Arial" charset="0"/>
            </a:endParaRPr>
          </a:p>
        </p:txBody>
      </p:sp>
      <p:sp>
        <p:nvSpPr>
          <p:cNvPr id="3083" name="ZoneTexte 71"/>
          <p:cNvSpPr txBox="1">
            <a:spLocks noChangeArrowheads="1"/>
          </p:cNvSpPr>
          <p:nvPr/>
        </p:nvSpPr>
        <p:spPr bwMode="auto">
          <a:xfrm>
            <a:off x="303213" y="4038600"/>
            <a:ext cx="87280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400" dirty="0" smtClean="0">
                <a:solidFill>
                  <a:srgbClr val="000066"/>
                </a:solidFill>
              </a:rPr>
              <a:t>*</a:t>
            </a:r>
            <a:r>
              <a:rPr lang="en-US" sz="1400" dirty="0" err="1" smtClean="0">
                <a:solidFill>
                  <a:srgbClr val="000066"/>
                </a:solidFill>
              </a:rPr>
              <a:t>Randomisation</a:t>
            </a:r>
            <a:r>
              <a:rPr lang="en-US" sz="1400" dirty="0" smtClean="0">
                <a:solidFill>
                  <a:srgbClr val="000066"/>
                </a:solidFill>
              </a:rPr>
              <a:t> was stratified on </a:t>
            </a:r>
            <a:r>
              <a:rPr lang="en-US" sz="1400" dirty="0" smtClean="0">
                <a:solidFill>
                  <a:srgbClr val="000066"/>
                </a:solidFill>
              </a:rPr>
              <a:t>genotype (1a </a:t>
            </a:r>
            <a:r>
              <a:rPr lang="en-US" sz="1400" dirty="0" err="1" smtClean="0">
                <a:solidFill>
                  <a:srgbClr val="000066"/>
                </a:solidFill>
              </a:rPr>
              <a:t>vs</a:t>
            </a:r>
            <a:r>
              <a:rPr lang="en-US" sz="1400" dirty="0" smtClean="0">
                <a:solidFill>
                  <a:srgbClr val="000066"/>
                </a:solidFill>
              </a:rPr>
              <a:t> 1b) </a:t>
            </a:r>
            <a:r>
              <a:rPr lang="en-US" sz="1400" dirty="0" smtClean="0">
                <a:solidFill>
                  <a:srgbClr val="000066"/>
                </a:solidFill>
              </a:rPr>
              <a:t>and ILB28 genotype (CC or non-CC)</a:t>
            </a:r>
            <a:endParaRPr lang="en-US" sz="1400" baseline="30000" dirty="0">
              <a:solidFill>
                <a:srgbClr val="000066"/>
              </a:solidFill>
            </a:endParaRPr>
          </a:p>
        </p:txBody>
      </p:sp>
      <p:cxnSp>
        <p:nvCxnSpPr>
          <p:cNvPr id="3084" name="AutoShape 60"/>
          <p:cNvCxnSpPr>
            <a:cxnSpLocks noChangeShapeType="1"/>
          </p:cNvCxnSpPr>
          <p:nvPr/>
        </p:nvCxnSpPr>
        <p:spPr bwMode="auto">
          <a:xfrm rot="10800000" flipH="1" flipV="1">
            <a:off x="3814763" y="2641600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rgbClr val="000066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3085" name="Line 63"/>
          <p:cNvSpPr>
            <a:spLocks noChangeShapeType="1"/>
          </p:cNvSpPr>
          <p:nvPr/>
        </p:nvSpPr>
        <p:spPr bwMode="auto">
          <a:xfrm>
            <a:off x="2605088" y="3132138"/>
            <a:ext cx="433387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6" name="Rectangle 9"/>
          <p:cNvSpPr>
            <a:spLocks noChangeArrowheads="1"/>
          </p:cNvSpPr>
          <p:nvPr/>
        </p:nvSpPr>
        <p:spPr bwMode="auto">
          <a:xfrm>
            <a:off x="3016409" y="3308350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1600" b="1" smtClean="0">
                <a:solidFill>
                  <a:srgbClr val="C00000"/>
                </a:solidFill>
                <a:latin typeface="Calibri" pitchFamily="-84" charset="0"/>
                <a:cs typeface="Arial" charset="0"/>
              </a:rPr>
              <a:t>N = </a:t>
            </a:r>
            <a:r>
              <a:rPr lang="en-US" sz="1600" b="1" smtClean="0">
                <a:solidFill>
                  <a:srgbClr val="C00000"/>
                </a:solidFill>
                <a:latin typeface="Calibri" pitchFamily="-84" charset="0"/>
              </a:rPr>
              <a:t>134</a:t>
            </a:r>
            <a:endParaRPr lang="en-US" sz="1600" b="1">
              <a:solidFill>
                <a:srgbClr val="C00000"/>
              </a:solidFill>
              <a:latin typeface="Calibri" pitchFamily="-84" charset="0"/>
              <a:cs typeface="Arial" charset="0"/>
            </a:endParaRPr>
          </a:p>
        </p:txBody>
      </p:sp>
      <p:sp>
        <p:nvSpPr>
          <p:cNvPr id="3087" name="Rectangle 8"/>
          <p:cNvSpPr>
            <a:spLocks noChangeArrowheads="1"/>
          </p:cNvSpPr>
          <p:nvPr/>
        </p:nvSpPr>
        <p:spPr bwMode="auto">
          <a:xfrm>
            <a:off x="3016409" y="2314575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1600" b="1" smtClean="0">
                <a:solidFill>
                  <a:srgbClr val="C00000"/>
                </a:solidFill>
                <a:latin typeface="Calibri" pitchFamily="-84" charset="0"/>
                <a:cs typeface="Arial" charset="0"/>
              </a:rPr>
              <a:t>N = 257</a:t>
            </a:r>
            <a:endParaRPr lang="en-US" sz="1600" b="1">
              <a:solidFill>
                <a:srgbClr val="C00000"/>
              </a:solidFill>
              <a:latin typeface="Calibri" pitchFamily="-84" charset="0"/>
              <a:cs typeface="Arial" charset="0"/>
            </a:endParaRP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6099249" y="12954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84" charset="0"/>
              </a:rPr>
              <a:t>W24</a:t>
            </a:r>
            <a:endParaRPr lang="en-US" sz="1600">
              <a:solidFill>
                <a:srgbClr val="0066FF"/>
              </a:solidFill>
              <a:latin typeface="Calibri" pitchFamily="-84" charset="0"/>
            </a:endParaRPr>
          </a:p>
        </p:txBody>
      </p:sp>
      <p:sp>
        <p:nvSpPr>
          <p:cNvPr id="28782" name="Oval 110"/>
          <p:cNvSpPr>
            <a:spLocks noChangeArrowheads="1"/>
          </p:cNvSpPr>
          <p:nvPr/>
        </p:nvSpPr>
        <p:spPr bwMode="auto">
          <a:xfrm>
            <a:off x="8239200" y="12954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84" charset="0"/>
              </a:rPr>
              <a:t>W48</a:t>
            </a:r>
            <a:endParaRPr lang="en-US" sz="1600">
              <a:solidFill>
                <a:srgbClr val="0066FF"/>
              </a:solidFill>
              <a:latin typeface="Calibri" pitchFamily="-84" charset="0"/>
            </a:endParaRPr>
          </a:p>
        </p:txBody>
      </p:sp>
      <p:sp>
        <p:nvSpPr>
          <p:cNvPr id="3090" name="Line 172"/>
          <p:cNvSpPr>
            <a:spLocks noChangeShapeType="1"/>
          </p:cNvSpPr>
          <p:nvPr/>
        </p:nvSpPr>
        <p:spPr bwMode="auto">
          <a:xfrm>
            <a:off x="8580512" y="18351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1" name="Line 172"/>
          <p:cNvSpPr>
            <a:spLocks noChangeShapeType="1"/>
          </p:cNvSpPr>
          <p:nvPr/>
        </p:nvSpPr>
        <p:spPr bwMode="auto">
          <a:xfrm>
            <a:off x="6367157" y="18351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5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ea typeface="ＭＳ Ｐゴシック" pitchFamily="-84" charset="-128"/>
              </a:rPr>
              <a:t>QUEST-2 </a:t>
            </a:r>
            <a:r>
              <a:rPr lang="fr-FR" sz="3200" dirty="0" err="1" smtClean="0">
                <a:ea typeface="ＭＳ Ｐゴシック" pitchFamily="-84" charset="-128"/>
              </a:rPr>
              <a:t>Study</a:t>
            </a:r>
            <a:r>
              <a:rPr lang="en-GB" sz="3200" dirty="0" smtClean="0">
                <a:ea typeface="ＭＳ Ｐゴシック" pitchFamily="-84" charset="-128"/>
              </a:rPr>
              <a:t>: SMV + PEG-IFN + RBV </a:t>
            </a:r>
            <a:br>
              <a:rPr lang="en-GB" sz="3200" dirty="0" smtClean="0">
                <a:ea typeface="ＭＳ Ｐゴシック" pitchFamily="-84" charset="-128"/>
              </a:rPr>
            </a:br>
            <a:r>
              <a:rPr lang="en-GB" sz="3200" dirty="0" smtClean="0">
                <a:ea typeface="ＭＳ Ｐゴシック" pitchFamily="-84" charset="-128"/>
              </a:rPr>
              <a:t>for genotype 1</a:t>
            </a:r>
          </a:p>
        </p:txBody>
      </p:sp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3779912" y="3200400"/>
            <a:ext cx="1252800" cy="769557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mpd="sng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Placebo </a:t>
            </a:r>
            <a:br>
              <a:rPr kumimoji="0" lang="en-US" sz="1400" b="1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</a:br>
            <a:r>
              <a:rPr kumimoji="0" lang="en-US" sz="1400" b="1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+ PEG-IFN </a:t>
            </a:r>
            <a:br>
              <a:rPr kumimoji="0" lang="en-US" sz="1400" b="1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</a:br>
            <a:r>
              <a:rPr kumimoji="0" lang="en-US" sz="1400" b="1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+ RBV</a:t>
            </a:r>
            <a:endParaRPr kumimoji="0" lang="en-US" sz="1400" b="0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3779912" y="2286000"/>
            <a:ext cx="1252800" cy="769049"/>
          </a:xfrm>
          <a:prstGeom prst="rect">
            <a:avLst/>
          </a:prstGeom>
          <a:solidFill>
            <a:srgbClr val="002060"/>
          </a:solidFill>
          <a:ln w="12700" cmpd="sng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cs typeface="Arial"/>
              </a:rPr>
              <a:t>SMV </a:t>
            </a:r>
            <a:br>
              <a:rPr kumimoji="0" lang="en-US" sz="1400" b="1" i="0" u="none" strike="noStrike" kern="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cs typeface="Arial"/>
              </a:rPr>
            </a:br>
            <a:r>
              <a:rPr kumimoji="0" lang="en-US" sz="1400" b="1" i="0" u="none" strike="noStrike" kern="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cs typeface="Arial"/>
              </a:rPr>
              <a:t>+ PEG-IFN </a:t>
            </a:r>
            <a:br>
              <a:rPr kumimoji="0" lang="en-US" sz="1400" b="1" i="0" u="none" strike="noStrike" kern="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cs typeface="Arial"/>
              </a:rPr>
            </a:br>
            <a:r>
              <a:rPr kumimoji="0" lang="en-US" sz="1400" b="1" i="0" u="none" strike="noStrike" kern="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cs typeface="Arial"/>
              </a:rPr>
              <a:t>+ RBV</a:t>
            </a: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5066732" y="2286000"/>
            <a:ext cx="1252800" cy="769049"/>
          </a:xfrm>
          <a:prstGeom prst="rect">
            <a:avLst/>
          </a:prstGeom>
          <a:solidFill>
            <a:srgbClr val="002060"/>
          </a:solidFill>
          <a:ln w="12700" cmpd="sng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cs typeface="Arial"/>
              </a:rPr>
              <a:t>PEG-IFN </a:t>
            </a:r>
            <a:br>
              <a:rPr kumimoji="0" lang="en-US" sz="1400" b="1" i="0" u="none" strike="noStrike" kern="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cs typeface="Arial"/>
              </a:rPr>
            </a:br>
            <a:r>
              <a:rPr kumimoji="0" lang="en-US" sz="1400" b="1" i="0" u="none" strike="noStrike" kern="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cs typeface="Arial"/>
              </a:rPr>
              <a:t>+ RBV</a:t>
            </a: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6407907" y="2674049"/>
            <a:ext cx="2172605" cy="381000"/>
          </a:xfrm>
          <a:prstGeom prst="rect">
            <a:avLst/>
          </a:prstGeom>
          <a:solidFill>
            <a:srgbClr val="002060"/>
          </a:solidFill>
          <a:ln w="12700" cmpd="sng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cs typeface="Arial"/>
              </a:rPr>
              <a:t>PEG-IFN + RBV</a:t>
            </a:r>
          </a:p>
        </p:txBody>
      </p:sp>
      <p:sp>
        <p:nvSpPr>
          <p:cNvPr id="38" name="Rectangle 3"/>
          <p:cNvSpPr>
            <a:spLocks noChangeArrowheads="1"/>
          </p:cNvSpPr>
          <p:nvPr/>
        </p:nvSpPr>
        <p:spPr bwMode="auto">
          <a:xfrm>
            <a:off x="5075312" y="3200400"/>
            <a:ext cx="3505200" cy="769557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mpd="sng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PEG-IFN </a:t>
            </a:r>
            <a:r>
              <a:rPr kumimoji="0" lang="en-US" sz="1400" b="1" i="0" u="none" strike="noStrike" kern="0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+ RBV</a:t>
            </a:r>
            <a:endParaRPr kumimoji="0" lang="en-US" sz="1400" b="0" i="0" u="none" strike="noStrike" kern="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40" name="Oval 109"/>
          <p:cNvSpPr>
            <a:spLocks noChangeArrowheads="1"/>
          </p:cNvSpPr>
          <p:nvPr/>
        </p:nvSpPr>
        <p:spPr bwMode="auto">
          <a:xfrm>
            <a:off x="4727649" y="12954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84" charset="0"/>
              </a:rPr>
              <a:t>W12</a:t>
            </a:r>
            <a:endParaRPr lang="en-US" sz="1600">
              <a:solidFill>
                <a:srgbClr val="0066FF"/>
              </a:solidFill>
              <a:latin typeface="Calibri" pitchFamily="-84" charset="0"/>
            </a:endParaRPr>
          </a:p>
        </p:txBody>
      </p:sp>
      <p:sp>
        <p:nvSpPr>
          <p:cNvPr id="41" name="Line 172"/>
          <p:cNvSpPr>
            <a:spLocks noChangeShapeType="1"/>
          </p:cNvSpPr>
          <p:nvPr/>
        </p:nvSpPr>
        <p:spPr bwMode="auto">
          <a:xfrm>
            <a:off x="5047000" y="18351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Étoile à 7 branches 42"/>
          <p:cNvSpPr/>
          <p:nvPr/>
        </p:nvSpPr>
        <p:spPr>
          <a:xfrm>
            <a:off x="6370713" y="2276872"/>
            <a:ext cx="287999" cy="287999"/>
          </a:xfrm>
          <a:prstGeom prst="star7">
            <a:avLst/>
          </a:prstGeom>
          <a:solidFill>
            <a:srgbClr val="FF0000"/>
          </a:solidFill>
          <a:ln>
            <a:solidFill>
              <a:srgbClr val="00B0F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395537" y="4419600"/>
            <a:ext cx="8748464" cy="563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72"/>
              </a:spcBef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5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SMV 150 mg : 1 pill </a:t>
            </a:r>
            <a:r>
              <a:rPr lang="en-US" sz="1500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qd</a:t>
            </a:r>
            <a:r>
              <a:rPr lang="en-US" sz="15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1500" dirty="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; PEG-IFN</a:t>
            </a:r>
            <a:r>
              <a:rPr lang="en-US" sz="1500" dirty="0" smtClean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en-US" sz="1500" dirty="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-2a 180 </a:t>
            </a:r>
            <a:r>
              <a:rPr lang="en-US" sz="1500" dirty="0" smtClean="0">
                <a:latin typeface="Symbol" charset="2"/>
                <a:ea typeface="ＭＳ Ｐゴシック" pitchFamily="-1" charset="-128"/>
                <a:cs typeface="Symbol" charset="2"/>
              </a:rPr>
              <a:t>m</a:t>
            </a:r>
            <a:r>
              <a:rPr lang="en-US" sz="1500" dirty="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g SC once weekly or </a:t>
            </a:r>
            <a:r>
              <a:rPr lang="en-US" sz="1500" dirty="0" smtClean="0">
                <a:ea typeface="ＭＳ Ｐゴシック" pitchFamily="-1" charset="-128"/>
                <a:cs typeface="ＭＳ Ｐゴシック" pitchFamily="-1" charset="-128"/>
              </a:rPr>
              <a:t>PEG-IFN</a:t>
            </a:r>
            <a:r>
              <a:rPr lang="en-US" sz="1500" dirty="0" smtClean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en-US" sz="1500" dirty="0" smtClean="0">
                <a:ea typeface="ＭＳ Ｐゴシック" pitchFamily="-1" charset="-128"/>
                <a:cs typeface="ＭＳ Ｐゴシック" pitchFamily="-1" charset="-128"/>
              </a:rPr>
              <a:t>-2b 1.5 </a:t>
            </a:r>
            <a:r>
              <a:rPr lang="en-US" sz="1500" dirty="0" smtClean="0">
                <a:latin typeface="Symbol" charset="2"/>
                <a:ea typeface="ＭＳ Ｐゴシック" pitchFamily="-1" charset="-128"/>
                <a:cs typeface="Symbol" charset="2"/>
              </a:rPr>
              <a:t>m</a:t>
            </a:r>
            <a:r>
              <a:rPr lang="en-US" sz="1500" dirty="0" smtClean="0">
                <a:ea typeface="ＭＳ Ｐゴシック" pitchFamily="-1" charset="-128"/>
                <a:cs typeface="ＭＳ Ｐゴシック" pitchFamily="-1" charset="-128"/>
              </a:rPr>
              <a:t>g/</a:t>
            </a:r>
            <a:r>
              <a:rPr lang="en-US" sz="1500" dirty="0" smtClean="0">
                <a:ea typeface="ＭＳ Ｐゴシック" pitchFamily="-1" charset="-128"/>
                <a:cs typeface="ＭＳ Ｐゴシック" pitchFamily="-1" charset="-128"/>
              </a:rPr>
              <a:t>kg/</a:t>
            </a:r>
            <a:r>
              <a:rPr lang="en-US" sz="1500" dirty="0" smtClean="0">
                <a:ea typeface="ＭＳ Ｐゴシック" pitchFamily="-1" charset="-128"/>
                <a:cs typeface="ＭＳ Ｐゴシック" pitchFamily="-1" charset="-128"/>
              </a:rPr>
              <a:t>week</a:t>
            </a:r>
            <a:endParaRPr lang="en-US" sz="1500" dirty="0" smtClean="0">
              <a:solidFill>
                <a:srgbClr val="000066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  <a:p>
            <a:pPr marL="342900" indent="-342900">
              <a:spcBef>
                <a:spcPts val="72"/>
              </a:spcBef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5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RBV : 1000 or 1200 mg/day (bid dosing) according to body weight (&lt; or ≥ 75 kg)</a:t>
            </a:r>
          </a:p>
        </p:txBody>
      </p:sp>
      <p:grpSp>
        <p:nvGrpSpPr>
          <p:cNvPr id="47" name="Groupe 46"/>
          <p:cNvGrpSpPr/>
          <p:nvPr/>
        </p:nvGrpSpPr>
        <p:grpSpPr>
          <a:xfrm>
            <a:off x="107504" y="5153561"/>
            <a:ext cx="8763000" cy="1323439"/>
            <a:chOff x="107504" y="5153561"/>
            <a:chExt cx="8763000" cy="1323439"/>
          </a:xfrm>
        </p:grpSpPr>
        <p:sp>
          <p:nvSpPr>
            <p:cNvPr id="45" name="Étoile à 7 branches 44"/>
            <p:cNvSpPr/>
            <p:nvPr/>
          </p:nvSpPr>
          <p:spPr>
            <a:xfrm>
              <a:off x="3206531" y="5199132"/>
              <a:ext cx="227877" cy="234000"/>
            </a:xfrm>
            <a:prstGeom prst="star7">
              <a:avLst/>
            </a:prstGeom>
            <a:solidFill>
              <a:srgbClr val="FF0000"/>
            </a:solidFill>
            <a:ln>
              <a:solidFill>
                <a:srgbClr val="00B0F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107504" y="5153561"/>
              <a:ext cx="87630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58775" indent="-358775">
                <a:buClr>
                  <a:srgbClr val="0070C0"/>
                </a:buClr>
                <a:buFont typeface="Wingdings" pitchFamily="2" charset="2"/>
                <a:buChar char="§"/>
              </a:pPr>
              <a:r>
                <a:rPr lang="en-US" sz="1600" b="1" dirty="0" smtClean="0"/>
                <a:t>Response-guided therapy </a:t>
              </a:r>
              <a:r>
                <a:rPr lang="en-US" sz="1600" dirty="0" smtClean="0"/>
                <a:t>:      in SMV group, patients with HCV RNA &lt; 25 IU</a:t>
              </a:r>
              <a:r>
                <a:rPr lang="en-US" sz="1600" dirty="0" smtClean="0"/>
                <a:t>/ml </a:t>
              </a:r>
              <a:r>
                <a:rPr lang="en-US" sz="1600" dirty="0" smtClean="0"/>
                <a:t>at W4 and &lt; 15 IU</a:t>
              </a:r>
              <a:r>
                <a:rPr lang="en-US" sz="1600" dirty="0" smtClean="0"/>
                <a:t>/ml </a:t>
              </a:r>
              <a:r>
                <a:rPr lang="en-US" sz="1600" dirty="0" smtClean="0"/>
                <a:t>at W12 stopped treatment at W24, otherwise they continued until W48</a:t>
              </a:r>
            </a:p>
            <a:p>
              <a:pPr marL="358775" indent="-358775">
                <a:buClr>
                  <a:srgbClr val="0070C0"/>
                </a:buClr>
                <a:buFont typeface="Wingdings" pitchFamily="2" charset="2"/>
                <a:buChar char="§"/>
              </a:pPr>
              <a:r>
                <a:rPr lang="en-US" sz="1600" b="1" dirty="0" err="1" smtClean="0"/>
                <a:t>Virological</a:t>
              </a:r>
              <a:r>
                <a:rPr lang="en-US" sz="1600" b="1" dirty="0" smtClean="0"/>
                <a:t> stopping rules </a:t>
              </a:r>
              <a:r>
                <a:rPr lang="en-US" sz="1600" dirty="0" smtClean="0"/>
                <a:t>: SMV or placebo discontinued if HCV RNA </a:t>
              </a:r>
              <a:r>
                <a:rPr lang="en-US" sz="1600" dirty="0" smtClean="0"/>
                <a:t>&gt; 1000 </a:t>
              </a:r>
              <a:r>
                <a:rPr lang="en-US" sz="1600" dirty="0" smtClean="0"/>
                <a:t>IU</a:t>
              </a:r>
              <a:r>
                <a:rPr lang="en-US" sz="1600" dirty="0" smtClean="0"/>
                <a:t>/ml </a:t>
              </a:r>
              <a:r>
                <a:rPr lang="en-US" sz="1600" dirty="0" smtClean="0"/>
                <a:t>at W4, with continuation of PEG-IFN + RBV. PEG-IFN + RBV discontinued if RNA reduction </a:t>
              </a:r>
              <a:br>
                <a:rPr lang="en-US" sz="1600" dirty="0" smtClean="0"/>
              </a:br>
              <a:r>
                <a:rPr lang="en-US" sz="1600" dirty="0" smtClean="0"/>
                <a:t>&lt; 2 log</a:t>
              </a:r>
              <a:r>
                <a:rPr lang="en-US" sz="1600" baseline="-25000" dirty="0" smtClean="0"/>
                <a:t>10</a:t>
              </a:r>
              <a:r>
                <a:rPr lang="en-US" sz="1600" dirty="0" smtClean="0"/>
                <a:t> IU</a:t>
              </a:r>
              <a:r>
                <a:rPr lang="en-US" sz="1600" dirty="0" smtClean="0"/>
                <a:t>/ml </a:t>
              </a:r>
              <a:r>
                <a:rPr lang="en-US" sz="1600" dirty="0" smtClean="0"/>
                <a:t>at W12, or if HCV RNA confirmed ≥ 25 IU</a:t>
              </a:r>
              <a:r>
                <a:rPr lang="en-US" sz="1600" dirty="0" smtClean="0"/>
                <a:t>/ml </a:t>
              </a:r>
              <a:r>
                <a:rPr lang="en-US" sz="1600" dirty="0" smtClean="0"/>
                <a:t>at W24 or W36</a:t>
              </a:r>
            </a:p>
          </p:txBody>
        </p:sp>
      </p:grpSp>
      <p:cxnSp>
        <p:nvCxnSpPr>
          <p:cNvPr id="31" name="Connecteur droit 30"/>
          <p:cNvCxnSpPr/>
          <p:nvPr/>
        </p:nvCxnSpPr>
        <p:spPr>
          <a:xfrm>
            <a:off x="5109592" y="2185119"/>
            <a:ext cx="3456384" cy="0"/>
          </a:xfrm>
          <a:prstGeom prst="line">
            <a:avLst/>
          </a:prstGeom>
          <a:ln w="28575">
            <a:solidFill>
              <a:srgbClr val="333399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6336309" y="1897087"/>
            <a:ext cx="10775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open-label</a:t>
            </a:r>
            <a:endParaRPr lang="en-US" sz="1400" b="1" dirty="0"/>
          </a:p>
        </p:txBody>
      </p:sp>
      <p:sp>
        <p:nvSpPr>
          <p:cNvPr id="33" name="ZoneTexte 69"/>
          <p:cNvSpPr txBox="1">
            <a:spLocks noChangeArrowheads="1"/>
          </p:cNvSpPr>
          <p:nvPr/>
        </p:nvSpPr>
        <p:spPr bwMode="auto">
          <a:xfrm>
            <a:off x="6524353" y="6563633"/>
            <a:ext cx="260967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fr-FR"/>
            </a:defPPr>
            <a:lvl1pPr algn="r">
              <a:defRPr sz="1200" i="1">
                <a:solidFill>
                  <a:srgbClr val="0070C0"/>
                </a:solidFill>
                <a:ea typeface="ＭＳ Ｐゴシック" pitchFamily="34" charset="-128"/>
              </a:defRPr>
            </a:lvl1pPr>
          </a:lstStyle>
          <a:p>
            <a:r>
              <a:rPr lang="fr-FR" dirty="0" err="1"/>
              <a:t>Manns</a:t>
            </a:r>
            <a:r>
              <a:rPr lang="fr-FR" dirty="0"/>
              <a:t> M</a:t>
            </a:r>
            <a:r>
              <a:rPr lang="fr-FR" dirty="0" smtClean="0"/>
              <a:t>. Lancet </a:t>
            </a:r>
            <a:r>
              <a:rPr lang="fr-FR" dirty="0"/>
              <a:t>2014;384:414-26</a:t>
            </a:r>
          </a:p>
        </p:txBody>
      </p:sp>
      <p:sp>
        <p:nvSpPr>
          <p:cNvPr id="39" name="AutoShape 162"/>
          <p:cNvSpPr>
            <a:spLocks noChangeArrowheads="1"/>
          </p:cNvSpPr>
          <p:nvPr/>
        </p:nvSpPr>
        <p:spPr bwMode="auto">
          <a:xfrm>
            <a:off x="0" y="6570663"/>
            <a:ext cx="89434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QUEST-2</a:t>
            </a:r>
            <a:endParaRPr lang="en-GB" b="1" dirty="0"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3082" name="AutoShape 162"/>
          <p:cNvSpPr>
            <a:spLocks noChangeArrowheads="1"/>
          </p:cNvSpPr>
          <p:nvPr/>
        </p:nvSpPr>
        <p:spPr bwMode="auto">
          <a:xfrm>
            <a:off x="140870" y="2267784"/>
            <a:ext cx="2628429" cy="1736646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spAutoFit/>
          </a:bodyPr>
          <a:lstStyle/>
          <a:p>
            <a:pPr algn="ctr" defTabSz="914400"/>
            <a:r>
              <a:rPr lang="en-US" sz="1600" b="1" u="sng" dirty="0" smtClean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&gt;</a:t>
            </a:r>
            <a:r>
              <a:rPr lang="en-US" sz="1600" b="1" dirty="0" smtClean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 18 years</a:t>
            </a:r>
          </a:p>
          <a:p>
            <a:pPr algn="ctr" defTabSz="914400"/>
            <a:r>
              <a:rPr lang="en-US" sz="1600" b="1" dirty="0" smtClean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Chronic HCV infection</a:t>
            </a:r>
          </a:p>
          <a:p>
            <a:pPr algn="ctr" defTabSz="914400"/>
            <a:r>
              <a:rPr lang="en-US" sz="1600" b="1" dirty="0" smtClean="0">
                <a:latin typeface="Calibri" pitchFamily="-84" charset="0"/>
              </a:rPr>
              <a:t>Genotype 1</a:t>
            </a:r>
            <a:endParaRPr lang="en-US" sz="1600" b="1" dirty="0" smtClean="0">
              <a:solidFill>
                <a:srgbClr val="000066"/>
              </a:solidFill>
              <a:latin typeface="Calibri" pitchFamily="-84" charset="0"/>
              <a:cs typeface="Arial" charset="0"/>
            </a:endParaRPr>
          </a:p>
          <a:p>
            <a:pPr algn="ctr" defTabSz="914400"/>
            <a:r>
              <a:rPr lang="en-US" sz="1600" b="1" dirty="0" smtClean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Treatment-naïve</a:t>
            </a:r>
          </a:p>
          <a:p>
            <a:pPr algn="ctr" defTabSz="914400"/>
            <a:r>
              <a:rPr lang="en-US" sz="1600" b="1" dirty="0" smtClean="0">
                <a:latin typeface="Calibri" pitchFamily="-84" charset="0"/>
              </a:rPr>
              <a:t>HCV RNA &gt; 10,000 IU</a:t>
            </a:r>
            <a:r>
              <a:rPr lang="en-US" sz="1600" b="1" dirty="0" smtClean="0">
                <a:latin typeface="Calibri" pitchFamily="-84" charset="0"/>
              </a:rPr>
              <a:t>/ml</a:t>
            </a:r>
            <a:endParaRPr lang="en-US" sz="1600" b="1" dirty="0" smtClean="0">
              <a:solidFill>
                <a:srgbClr val="000066"/>
              </a:solidFill>
              <a:latin typeface="Calibri" pitchFamily="-84" charset="0"/>
              <a:cs typeface="Arial" charset="0"/>
            </a:endParaRPr>
          </a:p>
          <a:p>
            <a:pPr algn="ctr" defTabSz="914400"/>
            <a:r>
              <a:rPr lang="en-US" sz="1600" b="1" dirty="0" smtClean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No HBV or HIV co-infection</a:t>
            </a:r>
            <a:endParaRPr lang="en-US" sz="1600" b="1" dirty="0">
              <a:solidFill>
                <a:srgbClr val="000066"/>
              </a:solidFill>
              <a:latin typeface="Calibri" pitchFamily="-84" charset="0"/>
              <a:cs typeface="Arial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Espace réservé du contenu 2"/>
          <p:cNvSpPr>
            <a:spLocks/>
          </p:cNvSpPr>
          <p:nvPr/>
        </p:nvSpPr>
        <p:spPr bwMode="auto">
          <a:xfrm>
            <a:off x="251520" y="1340768"/>
            <a:ext cx="8352928" cy="473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1463" indent="-271463" eaLnBrk="0" hangingPunct="0">
              <a:spcBef>
                <a:spcPct val="20000"/>
              </a:spcBef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70C0"/>
                </a:solidFill>
                <a:latin typeface="Calibri" pitchFamily="34" charset="0"/>
              </a:rPr>
              <a:t>Objectives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0070C0"/>
              </a:buClr>
              <a:buFontTx/>
              <a:buChar char="–"/>
            </a:pPr>
            <a:r>
              <a:rPr lang="en-US" dirty="0" smtClean="0">
                <a:latin typeface="Arial"/>
              </a:rPr>
              <a:t>Difference in SVR</a:t>
            </a:r>
            <a:r>
              <a:rPr lang="en-US" baseline="-25000" dirty="0" smtClean="0">
                <a:latin typeface="Arial"/>
              </a:rPr>
              <a:t>12</a:t>
            </a:r>
            <a:r>
              <a:rPr lang="en-US" dirty="0" smtClean="0">
                <a:latin typeface="Arial"/>
              </a:rPr>
              <a:t> (HCV RNA &lt; 25 IU</a:t>
            </a:r>
            <a:r>
              <a:rPr lang="en-US" dirty="0" smtClean="0">
                <a:latin typeface="Arial"/>
              </a:rPr>
              <a:t>/ml) </a:t>
            </a:r>
            <a:r>
              <a:rPr lang="en-US" dirty="0" smtClean="0">
                <a:latin typeface="Arial"/>
              </a:rPr>
              <a:t>between the 2 groups : estimation of 45% in the control group, power of 90% to detect a difference &gt; 20%, by intention to treat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0070C0"/>
              </a:buClr>
              <a:buFontTx/>
              <a:buChar char="–"/>
            </a:pPr>
            <a:r>
              <a:rPr lang="en-US" dirty="0" smtClean="0">
                <a:latin typeface="Arial"/>
              </a:rPr>
              <a:t>Sensitivity analysis : comparison of SVR</a:t>
            </a:r>
            <a:r>
              <a:rPr lang="en-US" baseline="-25000" dirty="0" smtClean="0">
                <a:latin typeface="Arial"/>
              </a:rPr>
              <a:t>12</a:t>
            </a:r>
            <a:r>
              <a:rPr lang="en-US" dirty="0" smtClean="0">
                <a:latin typeface="Arial"/>
              </a:rPr>
              <a:t> in both groups  with a logistic regression model including baseline HCV RNA (log</a:t>
            </a:r>
            <a:r>
              <a:rPr lang="en-US" baseline="-25000" dirty="0" smtClean="0">
                <a:latin typeface="Arial"/>
              </a:rPr>
              <a:t>10</a:t>
            </a:r>
            <a:r>
              <a:rPr lang="en-US" dirty="0" smtClean="0">
                <a:latin typeface="Arial"/>
              </a:rPr>
              <a:t> IU</a:t>
            </a:r>
            <a:r>
              <a:rPr lang="en-US" dirty="0" smtClean="0">
                <a:latin typeface="Arial"/>
              </a:rPr>
              <a:t>/ml, </a:t>
            </a:r>
            <a:r>
              <a:rPr lang="en-US" dirty="0" smtClean="0">
                <a:latin typeface="Arial"/>
              </a:rPr>
              <a:t>included as a continuous variable) and the stratification factors </a:t>
            </a:r>
            <a:r>
              <a:rPr lang="en-US" dirty="0" smtClean="0">
                <a:latin typeface="Arial"/>
              </a:rPr>
              <a:t>(HCV </a:t>
            </a:r>
            <a:r>
              <a:rPr lang="en-US" dirty="0" smtClean="0">
                <a:latin typeface="Arial"/>
              </a:rPr>
              <a:t>genotype 1 subtype and IL28B </a:t>
            </a:r>
            <a:r>
              <a:rPr lang="en-US" dirty="0" smtClean="0">
                <a:latin typeface="Arial"/>
              </a:rPr>
              <a:t>genotype)</a:t>
            </a:r>
            <a:endParaRPr lang="en-US" dirty="0" smtClean="0">
              <a:latin typeface="Arial"/>
            </a:endParaRPr>
          </a:p>
          <a:p>
            <a:pPr marL="742950" lvl="1" indent="-285750" eaLnBrk="0" hangingPunct="0">
              <a:spcBef>
                <a:spcPct val="20000"/>
              </a:spcBef>
              <a:buClr>
                <a:srgbClr val="0070C0"/>
              </a:buClr>
              <a:buFontTx/>
              <a:buChar char="–"/>
            </a:pPr>
            <a:r>
              <a:rPr lang="en-US" dirty="0" smtClean="0">
                <a:latin typeface="Arial"/>
              </a:rPr>
              <a:t>Secondary </a:t>
            </a:r>
            <a:r>
              <a:rPr lang="en-US" dirty="0" smtClean="0">
                <a:latin typeface="Arial"/>
              </a:rPr>
              <a:t>endpoints </a:t>
            </a:r>
            <a:r>
              <a:rPr lang="en-US" dirty="0" smtClean="0">
                <a:latin typeface="Arial"/>
              </a:rPr>
              <a:t>: SVR</a:t>
            </a:r>
            <a:r>
              <a:rPr lang="en-US" baseline="-25000" dirty="0" smtClean="0">
                <a:latin typeface="Arial"/>
              </a:rPr>
              <a:t>24</a:t>
            </a:r>
            <a:r>
              <a:rPr lang="en-US" dirty="0" smtClean="0">
                <a:latin typeface="Arial"/>
              </a:rPr>
              <a:t>, % patients stopping treatment at W24 based on response-guided therapy, failure, safety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0070C0"/>
              </a:buClr>
              <a:buFontTx/>
              <a:buChar char="–"/>
            </a:pPr>
            <a:endParaRPr lang="en-US" dirty="0" smtClean="0">
              <a:latin typeface="Arial"/>
            </a:endParaRPr>
          </a:p>
          <a:p>
            <a:pPr marL="271463" indent="-271463" eaLnBrk="0" hangingPunct="0">
              <a:spcBef>
                <a:spcPct val="20000"/>
              </a:spcBef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70C0"/>
                </a:solidFill>
                <a:latin typeface="Calibri" pitchFamily="34" charset="0"/>
              </a:rPr>
              <a:t>PEG-IFN Therapy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0070C0"/>
              </a:buClr>
              <a:buFontTx/>
              <a:buChar char="–"/>
            </a:pPr>
            <a:r>
              <a:rPr lang="en-US" dirty="0" smtClean="0">
                <a:latin typeface="Arial"/>
              </a:rPr>
              <a:t>63</a:t>
            </a:r>
            <a:r>
              <a:rPr lang="en-US" dirty="0">
                <a:latin typeface="Arial"/>
              </a:rPr>
              <a:t>% of patients in each arm were randomized to receive PEG-IFN alfa-2a or PEG-IFN alfa-2b; the remainder was assigned PEG-IFN alfa-2a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0070C0"/>
              </a:buClr>
              <a:buFontTx/>
              <a:buChar char="–"/>
            </a:pPr>
            <a:endParaRPr lang="en-US" dirty="0">
              <a:latin typeface="Arial"/>
            </a:endParaRPr>
          </a:p>
        </p:txBody>
      </p:sp>
      <p:sp>
        <p:nvSpPr>
          <p:cNvPr id="3095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ea typeface="ＭＳ Ｐゴシック" pitchFamily="-84" charset="-128"/>
              </a:rPr>
              <a:t>QUEST-2 </a:t>
            </a:r>
            <a:r>
              <a:rPr lang="fr-FR" sz="3200" dirty="0" err="1" smtClean="0">
                <a:ea typeface="ＭＳ Ｐゴシック" pitchFamily="-84" charset="-128"/>
              </a:rPr>
              <a:t>Study</a:t>
            </a:r>
            <a:r>
              <a:rPr lang="en-GB" sz="3200" dirty="0" smtClean="0">
                <a:ea typeface="ＭＳ Ｐゴシック" pitchFamily="-84" charset="-128"/>
              </a:rPr>
              <a:t>: SMV + PEG-IFN + RBV </a:t>
            </a:r>
            <a:br>
              <a:rPr lang="en-GB" sz="3200" dirty="0" smtClean="0">
                <a:ea typeface="ＭＳ Ｐゴシック" pitchFamily="-84" charset="-128"/>
              </a:rPr>
            </a:br>
            <a:r>
              <a:rPr lang="en-GB" sz="3200" dirty="0" smtClean="0">
                <a:ea typeface="ＭＳ Ｐゴシック" pitchFamily="-84" charset="-128"/>
              </a:rPr>
              <a:t>for genotype 1</a:t>
            </a:r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6524353" y="6563633"/>
            <a:ext cx="260967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fr-FR"/>
            </a:defPPr>
            <a:lvl1pPr algn="r">
              <a:defRPr sz="1200" i="1">
                <a:solidFill>
                  <a:srgbClr val="0070C0"/>
                </a:solidFill>
                <a:ea typeface="ＭＳ Ｐゴシック" pitchFamily="34" charset="-128"/>
              </a:defRPr>
            </a:lvl1pPr>
          </a:lstStyle>
          <a:p>
            <a:r>
              <a:rPr lang="fr-FR" dirty="0" err="1"/>
              <a:t>Manns</a:t>
            </a:r>
            <a:r>
              <a:rPr lang="fr-FR" dirty="0"/>
              <a:t> M</a:t>
            </a:r>
            <a:r>
              <a:rPr lang="fr-FR" dirty="0" smtClean="0"/>
              <a:t>. Lancet </a:t>
            </a:r>
            <a:r>
              <a:rPr lang="fr-FR" dirty="0"/>
              <a:t>2014;384:414-26</a:t>
            </a:r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0" y="6570663"/>
            <a:ext cx="89434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QUEST-2</a:t>
            </a:r>
            <a:endParaRPr lang="en-GB" b="1" dirty="0"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55665473"/>
              </p:ext>
            </p:extLst>
          </p:nvPr>
        </p:nvGraphicFramePr>
        <p:xfrm>
          <a:off x="190500" y="1752600"/>
          <a:ext cx="8748713" cy="4400256"/>
        </p:xfrm>
        <a:graphic>
          <a:graphicData uri="http://schemas.openxmlformats.org/drawingml/2006/table">
            <a:tbl>
              <a:tblPr/>
              <a:tblGrid>
                <a:gridCol w="5067300"/>
                <a:gridCol w="1981200"/>
                <a:gridCol w="1700213"/>
              </a:tblGrid>
              <a:tr h="6206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SMV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N = 257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Placebo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N = 134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307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Median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07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307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White / Black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92% / 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92% / 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07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HCV genotype : 1a / 1b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41% / 58%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41% / 58%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307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Baseline Q80K mutation : genotype 1a / genotype 1b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23% / &lt; 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41% / 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07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Metavir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score F3 / F4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17% / 12%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26% / 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307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IL28B genotype CC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29%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07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Discontinued study,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Withdrew consent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Lost to follow-up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Non-compliance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Other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12 (5%)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17 (13%)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4173" name="Rectangle 6"/>
          <p:cNvSpPr>
            <a:spLocks noChangeArrowheads="1"/>
          </p:cNvSpPr>
          <p:nvPr/>
        </p:nvSpPr>
        <p:spPr bwMode="auto">
          <a:xfrm>
            <a:off x="1081608" y="1382964"/>
            <a:ext cx="716280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cs typeface="+mn-cs"/>
              </a:rPr>
              <a:t>Baseline characteristics and patient disposition</a:t>
            </a:r>
          </a:p>
        </p:txBody>
      </p:sp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ea typeface="ＭＳ Ｐゴシック" pitchFamily="-84" charset="-128"/>
              </a:rPr>
              <a:t>QUEST-2 </a:t>
            </a:r>
            <a:r>
              <a:rPr lang="fr-FR" dirty="0" err="1">
                <a:ea typeface="ＭＳ Ｐゴシック" pitchFamily="-84" charset="-128"/>
              </a:rPr>
              <a:t>Study</a:t>
            </a:r>
            <a:r>
              <a:rPr lang="en-GB" dirty="0">
                <a:ea typeface="ＭＳ Ｐゴシック" pitchFamily="-84" charset="-128"/>
              </a:rPr>
              <a:t>: SMV + PEG-IFN + RBV </a:t>
            </a:r>
            <a:br>
              <a:rPr lang="en-GB" dirty="0">
                <a:ea typeface="ＭＳ Ｐゴシック" pitchFamily="-84" charset="-128"/>
              </a:rPr>
            </a:br>
            <a:r>
              <a:rPr lang="en-GB" dirty="0">
                <a:ea typeface="ＭＳ Ｐゴシック" pitchFamily="-84" charset="-128"/>
              </a:rPr>
              <a:t>for genotype 1</a:t>
            </a:r>
            <a:endParaRPr lang="fr-FR" dirty="0"/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6524353" y="6563633"/>
            <a:ext cx="260967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fr-FR"/>
            </a:defPPr>
            <a:lvl1pPr algn="r">
              <a:defRPr sz="1200" i="1">
                <a:solidFill>
                  <a:srgbClr val="0070C0"/>
                </a:solidFill>
                <a:ea typeface="ＭＳ Ｐゴシック" pitchFamily="34" charset="-128"/>
              </a:defRPr>
            </a:lvl1pPr>
          </a:lstStyle>
          <a:p>
            <a:r>
              <a:rPr lang="fr-FR" dirty="0" err="1"/>
              <a:t>Manns</a:t>
            </a:r>
            <a:r>
              <a:rPr lang="fr-FR" dirty="0"/>
              <a:t> M</a:t>
            </a:r>
            <a:r>
              <a:rPr lang="fr-FR" dirty="0" smtClean="0"/>
              <a:t>. Lancet </a:t>
            </a:r>
            <a:r>
              <a:rPr lang="fr-FR" dirty="0"/>
              <a:t>2014;384:414-26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70663"/>
            <a:ext cx="89434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QUEST-2</a:t>
            </a:r>
            <a:endParaRPr lang="en-GB" b="1" dirty="0"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ZoneTexte 64"/>
          <p:cNvSpPr txBox="1"/>
          <p:nvPr/>
        </p:nvSpPr>
        <p:spPr>
          <a:xfrm>
            <a:off x="251520" y="5301208"/>
            <a:ext cx="87129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8775" indent="-358775">
              <a:buClr>
                <a:srgbClr val="0070C0"/>
              </a:buClr>
              <a:buFont typeface="Wingdings" pitchFamily="2" charset="2"/>
              <a:buChar char="§"/>
            </a:pPr>
            <a:r>
              <a:rPr lang="fr-FR" sz="2000" b="1" dirty="0" err="1" smtClean="0">
                <a:solidFill>
                  <a:srgbClr val="0070C0"/>
                </a:solidFill>
                <a:latin typeface="Calibri" pitchFamily="34" charset="0"/>
              </a:rPr>
              <a:t>Response</a:t>
            </a:r>
            <a:r>
              <a:rPr lang="fr-FR" sz="2000" b="1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fr-FR" sz="2000" b="1" dirty="0" err="1" smtClean="0">
                <a:solidFill>
                  <a:srgbClr val="0070C0"/>
                </a:solidFill>
                <a:latin typeface="Calibri" pitchFamily="34" charset="0"/>
              </a:rPr>
              <a:t>guided</a:t>
            </a:r>
            <a:r>
              <a:rPr lang="fr-FR" sz="2000" b="1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fr-FR" sz="2000" b="1" dirty="0" err="1" smtClean="0">
                <a:solidFill>
                  <a:srgbClr val="0070C0"/>
                </a:solidFill>
                <a:latin typeface="Calibri" pitchFamily="34" charset="0"/>
              </a:rPr>
              <a:t>therapy</a:t>
            </a:r>
            <a:r>
              <a:rPr lang="fr-FR" sz="2000" b="1" dirty="0" smtClean="0">
                <a:solidFill>
                  <a:srgbClr val="0070C0"/>
                </a:solidFill>
                <a:latin typeface="Calibri" pitchFamily="34" charset="0"/>
              </a:rPr>
              <a:t> (RGT) : </a:t>
            </a:r>
            <a:r>
              <a:rPr lang="en-US" sz="1600" dirty="0">
                <a:solidFill>
                  <a:srgbClr val="000000"/>
                </a:solidFill>
                <a:latin typeface="Arial" pitchFamily="22" charset="0"/>
              </a:rPr>
              <a:t>i</a:t>
            </a:r>
            <a:r>
              <a:rPr lang="en-US" sz="1600" dirty="0">
                <a:latin typeface="Arial"/>
                <a:cs typeface="Arial"/>
              </a:rPr>
              <a:t>n </a:t>
            </a:r>
            <a:r>
              <a:rPr lang="en-US" sz="1600" dirty="0" smtClean="0">
                <a:latin typeface="Arial"/>
                <a:cs typeface="Arial"/>
              </a:rPr>
              <a:t>SMV group, </a:t>
            </a:r>
            <a:r>
              <a:rPr lang="en-US" sz="1600" dirty="0">
                <a:latin typeface="Arial"/>
                <a:cs typeface="Arial"/>
              </a:rPr>
              <a:t>patients with HCV </a:t>
            </a:r>
            <a:r>
              <a:rPr lang="en-US" sz="1600" dirty="0" smtClean="0">
                <a:latin typeface="Arial"/>
                <a:cs typeface="Arial"/>
              </a:rPr>
              <a:t>RNA &lt; 25 </a:t>
            </a:r>
            <a:r>
              <a:rPr lang="en-US" sz="1600" dirty="0">
                <a:latin typeface="Arial"/>
                <a:cs typeface="Arial"/>
              </a:rPr>
              <a:t>IU</a:t>
            </a:r>
            <a:r>
              <a:rPr lang="en-US" sz="1600" dirty="0" smtClean="0">
                <a:latin typeface="Arial"/>
                <a:cs typeface="Arial"/>
              </a:rPr>
              <a:t>/ml </a:t>
            </a:r>
            <a:r>
              <a:rPr lang="en-US" sz="1600" dirty="0">
                <a:latin typeface="Arial"/>
                <a:cs typeface="Arial"/>
              </a:rPr>
              <a:t>at W</a:t>
            </a:r>
            <a:r>
              <a:rPr lang="en-US" sz="1600" dirty="0" smtClean="0">
                <a:latin typeface="Arial"/>
                <a:cs typeface="Arial"/>
              </a:rPr>
              <a:t>4 </a:t>
            </a:r>
            <a:r>
              <a:rPr lang="en-US" sz="1600" dirty="0">
                <a:latin typeface="Arial"/>
                <a:cs typeface="Arial"/>
              </a:rPr>
              <a:t>(undetectable or detectable) and </a:t>
            </a:r>
            <a:r>
              <a:rPr lang="en-US" sz="1600" dirty="0" smtClean="0">
                <a:latin typeface="Arial"/>
                <a:cs typeface="Arial"/>
              </a:rPr>
              <a:t>&lt; 15 </a:t>
            </a:r>
            <a:r>
              <a:rPr lang="en-US" sz="1600" dirty="0">
                <a:latin typeface="Arial"/>
                <a:cs typeface="Arial"/>
              </a:rPr>
              <a:t>IU</a:t>
            </a:r>
            <a:r>
              <a:rPr lang="en-US" sz="1600" dirty="0" smtClean="0">
                <a:latin typeface="Arial"/>
                <a:cs typeface="Arial"/>
              </a:rPr>
              <a:t>/ml </a:t>
            </a:r>
            <a:r>
              <a:rPr lang="en-US" sz="1600" dirty="0">
                <a:latin typeface="Arial"/>
                <a:cs typeface="Arial"/>
              </a:rPr>
              <a:t>at W</a:t>
            </a:r>
            <a:r>
              <a:rPr lang="en-US" sz="1600" dirty="0" smtClean="0">
                <a:latin typeface="Arial"/>
                <a:cs typeface="Arial"/>
              </a:rPr>
              <a:t>12 </a:t>
            </a:r>
            <a:r>
              <a:rPr lang="en-US" sz="1600" dirty="0">
                <a:latin typeface="Arial"/>
                <a:cs typeface="Arial"/>
              </a:rPr>
              <a:t>(undetectable) stopped treatment after </a:t>
            </a:r>
            <a:r>
              <a:rPr lang="en-US" sz="1600" dirty="0" smtClean="0">
                <a:latin typeface="Arial"/>
                <a:cs typeface="Arial"/>
              </a:rPr>
              <a:t>W24</a:t>
            </a:r>
          </a:p>
          <a:p>
            <a:pPr marL="533400" lvl="1" indent="-174625"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400" dirty="0" smtClean="0">
                <a:latin typeface="Arial"/>
                <a:cs typeface="Arial"/>
              </a:rPr>
              <a:t>Of the 225 (91%) patients who met RGT, 86% had SVR</a:t>
            </a:r>
            <a:r>
              <a:rPr lang="en-US" sz="1400" baseline="-25000" dirty="0" smtClean="0">
                <a:latin typeface="Arial"/>
                <a:cs typeface="Arial"/>
              </a:rPr>
              <a:t>12</a:t>
            </a:r>
          </a:p>
          <a:p>
            <a:pPr marL="533400" lvl="1" indent="-174625"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400" dirty="0" smtClean="0">
                <a:latin typeface="Arial"/>
                <a:cs typeface="Arial"/>
              </a:rPr>
              <a:t>Of </a:t>
            </a:r>
            <a:r>
              <a:rPr lang="en-US" sz="1400" dirty="0">
                <a:latin typeface="Arial"/>
                <a:cs typeface="Arial"/>
              </a:rPr>
              <a:t>the </a:t>
            </a:r>
            <a:r>
              <a:rPr lang="en-US" sz="1400" dirty="0" smtClean="0">
                <a:latin typeface="Arial"/>
                <a:cs typeface="Arial"/>
              </a:rPr>
              <a:t>16 who did not, 31% </a:t>
            </a:r>
            <a:r>
              <a:rPr lang="en-US" sz="1400" dirty="0">
                <a:latin typeface="Arial"/>
                <a:cs typeface="Arial"/>
              </a:rPr>
              <a:t>had SVR</a:t>
            </a:r>
            <a:r>
              <a:rPr lang="en-US" sz="1400" baseline="-25000" dirty="0">
                <a:latin typeface="Arial"/>
                <a:cs typeface="Arial"/>
              </a:rPr>
              <a:t>12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ea typeface="ＭＳ Ｐゴシック" pitchFamily="-84" charset="-128"/>
              </a:rPr>
              <a:t>QUEST-2 </a:t>
            </a:r>
            <a:r>
              <a:rPr lang="fr-FR" dirty="0" err="1">
                <a:ea typeface="ＭＳ Ｐゴシック" pitchFamily="-84" charset="-128"/>
              </a:rPr>
              <a:t>Study</a:t>
            </a:r>
            <a:r>
              <a:rPr lang="en-GB" dirty="0">
                <a:ea typeface="ＭＳ Ｐゴシック" pitchFamily="-84" charset="-128"/>
              </a:rPr>
              <a:t>: SMV + PEG-IFN + RBV </a:t>
            </a:r>
            <a:br>
              <a:rPr lang="en-GB" dirty="0">
                <a:ea typeface="ＭＳ Ｐゴシック" pitchFamily="-84" charset="-128"/>
              </a:rPr>
            </a:br>
            <a:r>
              <a:rPr lang="en-GB" dirty="0">
                <a:ea typeface="ＭＳ Ｐゴシック" pitchFamily="-84" charset="-128"/>
              </a:rPr>
              <a:t>for genotype 1</a:t>
            </a:r>
            <a:endParaRPr lang="fr-FR" dirty="0"/>
          </a:p>
        </p:txBody>
      </p:sp>
      <p:grpSp>
        <p:nvGrpSpPr>
          <p:cNvPr id="70" name="Groupe 69"/>
          <p:cNvGrpSpPr/>
          <p:nvPr/>
        </p:nvGrpSpPr>
        <p:grpSpPr>
          <a:xfrm>
            <a:off x="805972" y="1907969"/>
            <a:ext cx="7582452" cy="3460108"/>
            <a:chOff x="805972" y="1907969"/>
            <a:chExt cx="7582452" cy="3460108"/>
          </a:xfrm>
        </p:grpSpPr>
        <p:sp>
          <p:nvSpPr>
            <p:cNvPr id="238627" name="Text Box 148"/>
            <p:cNvSpPr txBox="1">
              <a:spLocks noChangeArrowheads="1"/>
            </p:cNvSpPr>
            <p:nvPr/>
          </p:nvSpPr>
          <p:spPr bwMode="auto">
            <a:xfrm>
              <a:off x="1027931" y="1907969"/>
              <a:ext cx="3873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dirty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%</a:t>
              </a:r>
            </a:p>
          </p:txBody>
        </p:sp>
        <p:sp>
          <p:nvSpPr>
            <p:cNvPr id="64" name="ZoneTexte 63"/>
            <p:cNvSpPr txBox="1"/>
            <p:nvPr/>
          </p:nvSpPr>
          <p:spPr>
            <a:xfrm>
              <a:off x="1917409" y="5060300"/>
              <a:ext cx="4138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 smtClean="0"/>
                <a:t>All</a:t>
              </a:r>
              <a:endParaRPr lang="fr-FR" sz="1400" b="1" dirty="0"/>
            </a:p>
          </p:txBody>
        </p:sp>
        <p:sp>
          <p:nvSpPr>
            <p:cNvPr id="67" name="ZoneTexte 66"/>
            <p:cNvSpPr txBox="1"/>
            <p:nvPr/>
          </p:nvSpPr>
          <p:spPr>
            <a:xfrm>
              <a:off x="3188892" y="5060300"/>
              <a:ext cx="6556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 smtClean="0"/>
                <a:t>1a All</a:t>
              </a:r>
              <a:endParaRPr lang="fr-FR" sz="1400" b="1" dirty="0"/>
            </a:p>
          </p:txBody>
        </p:sp>
        <p:sp>
          <p:nvSpPr>
            <p:cNvPr id="87" name="ZoneTexte 86"/>
            <p:cNvSpPr txBox="1"/>
            <p:nvPr/>
          </p:nvSpPr>
          <p:spPr>
            <a:xfrm>
              <a:off x="4466456" y="5060300"/>
              <a:ext cx="9981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 smtClean="0"/>
                <a:t>1a Q80K+</a:t>
              </a:r>
              <a:endParaRPr lang="fr-FR" sz="1400" b="1" dirty="0"/>
            </a:p>
          </p:txBody>
        </p:sp>
        <p:sp>
          <p:nvSpPr>
            <p:cNvPr id="92" name="ZoneTexte 91"/>
            <p:cNvSpPr txBox="1"/>
            <p:nvPr/>
          </p:nvSpPr>
          <p:spPr>
            <a:xfrm>
              <a:off x="7450675" y="5060300"/>
              <a:ext cx="3930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 smtClean="0"/>
                <a:t>1b</a:t>
              </a:r>
            </a:p>
          </p:txBody>
        </p:sp>
        <p:cxnSp>
          <p:nvCxnSpPr>
            <p:cNvPr id="73" name="Connecteur droit 72"/>
            <p:cNvCxnSpPr/>
            <p:nvPr/>
          </p:nvCxnSpPr>
          <p:spPr>
            <a:xfrm>
              <a:off x="1619672" y="2419300"/>
              <a:ext cx="990600" cy="1588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8" name="ZoneTexte 77"/>
            <p:cNvSpPr txBox="1"/>
            <p:nvPr/>
          </p:nvSpPr>
          <p:spPr>
            <a:xfrm>
              <a:off x="1539599" y="2111523"/>
              <a:ext cx="10342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p &lt; 0.0001</a:t>
              </a:r>
              <a:endParaRPr lang="fr-FR" sz="1400" dirty="0"/>
            </a:p>
          </p:txBody>
        </p:sp>
        <p:sp>
          <p:nvSpPr>
            <p:cNvPr id="84" name="ZoneTexte 83"/>
            <p:cNvSpPr txBox="1"/>
            <p:nvPr/>
          </p:nvSpPr>
          <p:spPr>
            <a:xfrm>
              <a:off x="5761856" y="5060300"/>
              <a:ext cx="9531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 smtClean="0"/>
                <a:t>1a Q80K-</a:t>
              </a:r>
              <a:endParaRPr lang="fr-FR" sz="1400" b="1" dirty="0"/>
            </a:p>
          </p:txBody>
        </p:sp>
        <p:cxnSp>
          <p:nvCxnSpPr>
            <p:cNvPr id="66" name="Connecteur droit 65"/>
            <p:cNvCxnSpPr/>
            <p:nvPr/>
          </p:nvCxnSpPr>
          <p:spPr>
            <a:xfrm>
              <a:off x="7244361" y="2419300"/>
              <a:ext cx="990600" cy="1588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ZoneTexte 70"/>
            <p:cNvSpPr txBox="1"/>
            <p:nvPr/>
          </p:nvSpPr>
          <p:spPr>
            <a:xfrm>
              <a:off x="7218718" y="2111523"/>
              <a:ext cx="10342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p &lt; 0.0001</a:t>
              </a:r>
              <a:endParaRPr lang="fr-FR" sz="1400" dirty="0"/>
            </a:p>
          </p:txBody>
        </p:sp>
        <p:cxnSp>
          <p:nvCxnSpPr>
            <p:cNvPr id="72" name="Connecteur droit 71"/>
            <p:cNvCxnSpPr/>
            <p:nvPr/>
          </p:nvCxnSpPr>
          <p:spPr>
            <a:xfrm>
              <a:off x="5804201" y="2419300"/>
              <a:ext cx="990600" cy="1588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4" name="ZoneTexte 73"/>
            <p:cNvSpPr txBox="1"/>
            <p:nvPr/>
          </p:nvSpPr>
          <p:spPr>
            <a:xfrm>
              <a:off x="5724128" y="2111523"/>
              <a:ext cx="10342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p &lt; 0.0001</a:t>
              </a:r>
              <a:endParaRPr lang="fr-FR" sz="1400" dirty="0"/>
            </a:p>
          </p:txBody>
        </p:sp>
        <p:cxnSp>
          <p:nvCxnSpPr>
            <p:cNvPr id="75" name="Connecteur droit 74"/>
            <p:cNvCxnSpPr/>
            <p:nvPr/>
          </p:nvCxnSpPr>
          <p:spPr>
            <a:xfrm>
              <a:off x="2959319" y="2419300"/>
              <a:ext cx="990600" cy="1588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9" name="ZoneTexte 88"/>
            <p:cNvSpPr txBox="1"/>
            <p:nvPr/>
          </p:nvSpPr>
          <p:spPr>
            <a:xfrm>
              <a:off x="2879246" y="2111523"/>
              <a:ext cx="10342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p &lt; 0.0001</a:t>
              </a:r>
              <a:endParaRPr lang="fr-FR" sz="1400" dirty="0"/>
            </a:p>
          </p:txBody>
        </p:sp>
        <p:sp>
          <p:nvSpPr>
            <p:cNvPr id="90" name="Rectangle 133"/>
            <p:cNvSpPr>
              <a:spLocks noChangeArrowheads="1"/>
            </p:cNvSpPr>
            <p:nvPr/>
          </p:nvSpPr>
          <p:spPr bwMode="auto">
            <a:xfrm>
              <a:off x="1593359" y="2772267"/>
              <a:ext cx="428400" cy="2269240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91" name="Rectangle 133"/>
            <p:cNvSpPr>
              <a:spLocks noChangeArrowheads="1"/>
            </p:cNvSpPr>
            <p:nvPr/>
          </p:nvSpPr>
          <p:spPr bwMode="auto">
            <a:xfrm>
              <a:off x="5033694" y="3640742"/>
              <a:ext cx="428400" cy="140076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93" name="Rectangle 133"/>
            <p:cNvSpPr>
              <a:spLocks noChangeArrowheads="1"/>
            </p:cNvSpPr>
            <p:nvPr/>
          </p:nvSpPr>
          <p:spPr bwMode="auto">
            <a:xfrm>
              <a:off x="3639544" y="3752803"/>
              <a:ext cx="428400" cy="128870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05" name="Rectangle 133"/>
            <p:cNvSpPr>
              <a:spLocks noChangeArrowheads="1"/>
            </p:cNvSpPr>
            <p:nvPr/>
          </p:nvSpPr>
          <p:spPr bwMode="auto">
            <a:xfrm>
              <a:off x="2190179" y="3640742"/>
              <a:ext cx="428400" cy="140076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06" name="Rectangle 133"/>
            <p:cNvSpPr>
              <a:spLocks noChangeArrowheads="1"/>
            </p:cNvSpPr>
            <p:nvPr/>
          </p:nvSpPr>
          <p:spPr bwMode="auto">
            <a:xfrm>
              <a:off x="3014049" y="2800282"/>
              <a:ext cx="428400" cy="2241225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07" name="Rectangle 133"/>
            <p:cNvSpPr>
              <a:spLocks noChangeArrowheads="1"/>
            </p:cNvSpPr>
            <p:nvPr/>
          </p:nvSpPr>
          <p:spPr bwMode="auto">
            <a:xfrm>
              <a:off x="7101843" y="2744252"/>
              <a:ext cx="428400" cy="2297256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08" name="Rectangle 133"/>
            <p:cNvSpPr>
              <a:spLocks noChangeArrowheads="1"/>
            </p:cNvSpPr>
            <p:nvPr/>
          </p:nvSpPr>
          <p:spPr bwMode="auto">
            <a:xfrm>
              <a:off x="7709473" y="3556696"/>
              <a:ext cx="428400" cy="148481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09" name="Rectangle 133"/>
            <p:cNvSpPr>
              <a:spLocks noChangeArrowheads="1"/>
            </p:cNvSpPr>
            <p:nvPr/>
          </p:nvSpPr>
          <p:spPr bwMode="auto">
            <a:xfrm>
              <a:off x="5680329" y="2744252"/>
              <a:ext cx="428400" cy="2297256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10" name="Rectangle 133"/>
            <p:cNvSpPr>
              <a:spLocks noChangeArrowheads="1"/>
            </p:cNvSpPr>
            <p:nvPr/>
          </p:nvSpPr>
          <p:spPr bwMode="auto">
            <a:xfrm>
              <a:off x="4428980" y="2940359"/>
              <a:ext cx="428400" cy="2101149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11" name="Rectangle 133"/>
            <p:cNvSpPr>
              <a:spLocks noChangeArrowheads="1"/>
            </p:cNvSpPr>
            <p:nvPr/>
          </p:nvSpPr>
          <p:spPr bwMode="auto">
            <a:xfrm>
              <a:off x="6320490" y="3836849"/>
              <a:ext cx="428400" cy="120465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12" name="Rectangle 135"/>
            <p:cNvSpPr>
              <a:spLocks noChangeArrowheads="1"/>
            </p:cNvSpPr>
            <p:nvPr/>
          </p:nvSpPr>
          <p:spPr bwMode="auto">
            <a:xfrm>
              <a:off x="905359" y="4123388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25</a:t>
              </a:r>
            </a:p>
          </p:txBody>
        </p:sp>
        <p:sp>
          <p:nvSpPr>
            <p:cNvPr id="113" name="Rectangle 136"/>
            <p:cNvSpPr>
              <a:spLocks noChangeArrowheads="1"/>
            </p:cNvSpPr>
            <p:nvPr/>
          </p:nvSpPr>
          <p:spPr bwMode="auto">
            <a:xfrm>
              <a:off x="905359" y="3548081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50</a:t>
              </a:r>
            </a:p>
          </p:txBody>
        </p:sp>
        <p:sp>
          <p:nvSpPr>
            <p:cNvPr id="114" name="Rectangle 137"/>
            <p:cNvSpPr>
              <a:spLocks noChangeArrowheads="1"/>
            </p:cNvSpPr>
            <p:nvPr/>
          </p:nvSpPr>
          <p:spPr bwMode="auto">
            <a:xfrm>
              <a:off x="805972" y="2144655"/>
              <a:ext cx="2981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100</a:t>
              </a:r>
            </a:p>
          </p:txBody>
        </p:sp>
        <p:sp>
          <p:nvSpPr>
            <p:cNvPr id="115" name="Rectangle 138"/>
            <p:cNvSpPr>
              <a:spLocks noChangeArrowheads="1"/>
            </p:cNvSpPr>
            <p:nvPr/>
          </p:nvSpPr>
          <p:spPr bwMode="auto">
            <a:xfrm>
              <a:off x="905359" y="2846368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75</a:t>
              </a:r>
            </a:p>
          </p:txBody>
        </p:sp>
        <p:sp>
          <p:nvSpPr>
            <p:cNvPr id="116" name="Line 139"/>
            <p:cNvSpPr>
              <a:spLocks noChangeShapeType="1"/>
            </p:cNvSpPr>
            <p:nvPr/>
          </p:nvSpPr>
          <p:spPr bwMode="auto">
            <a:xfrm>
              <a:off x="1172393" y="4230001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17" name="Line 140"/>
            <p:cNvSpPr>
              <a:spLocks noChangeShapeType="1"/>
            </p:cNvSpPr>
            <p:nvPr/>
          </p:nvSpPr>
          <p:spPr bwMode="auto">
            <a:xfrm>
              <a:off x="1172393" y="3648201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18" name="Line 141"/>
            <p:cNvSpPr>
              <a:spLocks noChangeShapeType="1"/>
            </p:cNvSpPr>
            <p:nvPr/>
          </p:nvSpPr>
          <p:spPr bwMode="auto">
            <a:xfrm>
              <a:off x="1172393" y="2251141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19" name="Line 142"/>
            <p:cNvSpPr>
              <a:spLocks noChangeShapeType="1"/>
            </p:cNvSpPr>
            <p:nvPr/>
          </p:nvSpPr>
          <p:spPr bwMode="auto">
            <a:xfrm>
              <a:off x="1172393" y="2949671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20" name="Line 143"/>
            <p:cNvSpPr>
              <a:spLocks noChangeShapeType="1"/>
            </p:cNvSpPr>
            <p:nvPr/>
          </p:nvSpPr>
          <p:spPr bwMode="auto">
            <a:xfrm>
              <a:off x="1262882" y="2243728"/>
              <a:ext cx="0" cy="2801531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21" name="Rectangle 144"/>
            <p:cNvSpPr>
              <a:spLocks noChangeArrowheads="1"/>
            </p:cNvSpPr>
            <p:nvPr/>
          </p:nvSpPr>
          <p:spPr bwMode="auto">
            <a:xfrm>
              <a:off x="1645872" y="2431960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81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22" name="Rectangle 144"/>
            <p:cNvSpPr>
              <a:spLocks noChangeArrowheads="1"/>
            </p:cNvSpPr>
            <p:nvPr/>
          </p:nvSpPr>
          <p:spPr bwMode="auto">
            <a:xfrm>
              <a:off x="3666876" y="3430410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46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23" name="Line 146"/>
            <p:cNvSpPr>
              <a:spLocks noChangeShapeType="1"/>
            </p:cNvSpPr>
            <p:nvPr/>
          </p:nvSpPr>
          <p:spPr bwMode="auto">
            <a:xfrm>
              <a:off x="1172392" y="5045259"/>
              <a:ext cx="721603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chemeClr val="bg1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24" name="Rectangle 144"/>
            <p:cNvSpPr>
              <a:spLocks noChangeArrowheads="1"/>
            </p:cNvSpPr>
            <p:nvPr/>
          </p:nvSpPr>
          <p:spPr bwMode="auto">
            <a:xfrm>
              <a:off x="5066006" y="3328266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50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25" name="ZoneTexte 124"/>
            <p:cNvSpPr txBox="1"/>
            <p:nvPr/>
          </p:nvSpPr>
          <p:spPr>
            <a:xfrm>
              <a:off x="1226251" y="4791047"/>
              <a:ext cx="314510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fr-FR" sz="1400" dirty="0" smtClean="0"/>
                <a:t>N</a:t>
              </a:r>
              <a:endParaRPr lang="fr-FR" sz="1400" dirty="0"/>
            </a:p>
          </p:txBody>
        </p:sp>
        <p:sp>
          <p:nvSpPr>
            <p:cNvPr id="126" name="ZoneTexte 125"/>
            <p:cNvSpPr txBox="1"/>
            <p:nvPr/>
          </p:nvSpPr>
          <p:spPr>
            <a:xfrm>
              <a:off x="1539753" y="4825179"/>
              <a:ext cx="484215" cy="239513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fr-FR" sz="1400" dirty="0" smtClean="0">
                  <a:solidFill>
                    <a:srgbClr val="FFFFFF"/>
                  </a:solidFill>
                </a:rPr>
                <a:t>257</a:t>
              </a:r>
              <a:endParaRPr lang="fr-FR" sz="1400" dirty="0">
                <a:solidFill>
                  <a:srgbClr val="FFFFFF"/>
                </a:solidFill>
              </a:endParaRPr>
            </a:p>
          </p:txBody>
        </p:sp>
        <p:sp>
          <p:nvSpPr>
            <p:cNvPr id="127" name="ZoneTexte 126"/>
            <p:cNvSpPr txBox="1"/>
            <p:nvPr/>
          </p:nvSpPr>
          <p:spPr>
            <a:xfrm>
              <a:off x="3611979" y="4825179"/>
              <a:ext cx="384365" cy="239513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fr-FR" sz="1400" dirty="0" smtClean="0">
                  <a:solidFill>
                    <a:srgbClr val="FFFFFF"/>
                  </a:solidFill>
                </a:rPr>
                <a:t>57</a:t>
              </a:r>
              <a:endParaRPr lang="fr-FR" sz="1400" dirty="0">
                <a:solidFill>
                  <a:srgbClr val="FFFFFF"/>
                </a:solidFill>
              </a:endParaRPr>
            </a:p>
          </p:txBody>
        </p:sp>
        <p:sp>
          <p:nvSpPr>
            <p:cNvPr id="128" name="Rectangle 144"/>
            <p:cNvSpPr>
              <a:spLocks noChangeArrowheads="1"/>
            </p:cNvSpPr>
            <p:nvPr/>
          </p:nvSpPr>
          <p:spPr bwMode="auto">
            <a:xfrm>
              <a:off x="5720117" y="2416529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82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29" name="Rectangle 144"/>
            <p:cNvSpPr>
              <a:spLocks noChangeArrowheads="1"/>
            </p:cNvSpPr>
            <p:nvPr/>
          </p:nvSpPr>
          <p:spPr bwMode="auto">
            <a:xfrm>
              <a:off x="4459475" y="2630265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75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30" name="ZoneTexte 129"/>
            <p:cNvSpPr txBox="1"/>
            <p:nvPr/>
          </p:nvSpPr>
          <p:spPr>
            <a:xfrm>
              <a:off x="4458887" y="4825179"/>
              <a:ext cx="384365" cy="239513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fr-FR" sz="1400" dirty="0" smtClean="0">
                  <a:solidFill>
                    <a:srgbClr val="FFFFFF"/>
                  </a:solidFill>
                </a:rPr>
                <a:t>24</a:t>
              </a:r>
              <a:endParaRPr lang="fr-FR" sz="1400" dirty="0">
                <a:solidFill>
                  <a:srgbClr val="FFFFFF"/>
                </a:solidFill>
              </a:endParaRPr>
            </a:p>
          </p:txBody>
        </p:sp>
        <p:sp>
          <p:nvSpPr>
            <p:cNvPr id="131" name="Rectangle 144"/>
            <p:cNvSpPr>
              <a:spLocks noChangeArrowheads="1"/>
            </p:cNvSpPr>
            <p:nvPr/>
          </p:nvSpPr>
          <p:spPr bwMode="auto">
            <a:xfrm>
              <a:off x="2234770" y="3330235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50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32" name="Rectangle 144"/>
            <p:cNvSpPr>
              <a:spLocks noChangeArrowheads="1"/>
            </p:cNvSpPr>
            <p:nvPr/>
          </p:nvSpPr>
          <p:spPr bwMode="auto">
            <a:xfrm>
              <a:off x="3066562" y="2468507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80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33" name="Rectangle 144"/>
            <p:cNvSpPr>
              <a:spLocks noChangeArrowheads="1"/>
            </p:cNvSpPr>
            <p:nvPr/>
          </p:nvSpPr>
          <p:spPr bwMode="auto">
            <a:xfrm>
              <a:off x="7132338" y="2432901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82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34" name="ZoneTexte 133"/>
            <p:cNvSpPr txBox="1"/>
            <p:nvPr/>
          </p:nvSpPr>
          <p:spPr>
            <a:xfrm>
              <a:off x="2176368" y="4825179"/>
              <a:ext cx="484215" cy="239513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fr-FR" sz="1400" dirty="0" smtClean="0">
                  <a:solidFill>
                    <a:srgbClr val="FFFFFF"/>
                  </a:solidFill>
                </a:rPr>
                <a:t>134</a:t>
              </a:r>
              <a:endParaRPr lang="fr-FR" sz="1400" dirty="0">
                <a:solidFill>
                  <a:srgbClr val="FFFFFF"/>
                </a:solidFill>
              </a:endParaRPr>
            </a:p>
          </p:txBody>
        </p:sp>
        <p:sp>
          <p:nvSpPr>
            <p:cNvPr id="135" name="ZoneTexte 134"/>
            <p:cNvSpPr txBox="1"/>
            <p:nvPr/>
          </p:nvSpPr>
          <p:spPr>
            <a:xfrm>
              <a:off x="2990470" y="4825179"/>
              <a:ext cx="484215" cy="239513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fr-FR" sz="1400" dirty="0" smtClean="0">
                  <a:solidFill>
                    <a:srgbClr val="FFFFFF"/>
                  </a:solidFill>
                </a:rPr>
                <a:t>107</a:t>
              </a:r>
              <a:endParaRPr lang="fr-FR" sz="1400" dirty="0">
                <a:solidFill>
                  <a:srgbClr val="FFFFFF"/>
                </a:solidFill>
              </a:endParaRPr>
            </a:p>
          </p:txBody>
        </p:sp>
        <p:sp>
          <p:nvSpPr>
            <p:cNvPr id="136" name="ZoneTexte 135"/>
            <p:cNvSpPr txBox="1"/>
            <p:nvPr/>
          </p:nvSpPr>
          <p:spPr>
            <a:xfrm>
              <a:off x="7111550" y="4825179"/>
              <a:ext cx="484215" cy="239513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fr-FR" sz="1400" dirty="0" smtClean="0">
                  <a:solidFill>
                    <a:srgbClr val="FFFFFF"/>
                  </a:solidFill>
                </a:rPr>
                <a:t>150</a:t>
              </a:r>
              <a:endParaRPr lang="fr-FR" sz="1400" dirty="0">
                <a:solidFill>
                  <a:srgbClr val="FFFFFF"/>
                </a:solidFill>
              </a:endParaRPr>
            </a:p>
          </p:txBody>
        </p:sp>
        <p:sp>
          <p:nvSpPr>
            <p:cNvPr id="137" name="ZoneTexte 136"/>
            <p:cNvSpPr txBox="1"/>
            <p:nvPr/>
          </p:nvSpPr>
          <p:spPr>
            <a:xfrm>
              <a:off x="7743325" y="4825179"/>
              <a:ext cx="384365" cy="239513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fr-FR" sz="1400" dirty="0" smtClean="0">
                  <a:solidFill>
                    <a:srgbClr val="FFFFFF"/>
                  </a:solidFill>
                </a:rPr>
                <a:t>77</a:t>
              </a:r>
              <a:endParaRPr lang="fr-FR" sz="1400" dirty="0">
                <a:solidFill>
                  <a:srgbClr val="FFFFFF"/>
                </a:solidFill>
              </a:endParaRPr>
            </a:p>
          </p:txBody>
        </p:sp>
        <p:sp>
          <p:nvSpPr>
            <p:cNvPr id="138" name="ZoneTexte 137"/>
            <p:cNvSpPr txBox="1"/>
            <p:nvPr/>
          </p:nvSpPr>
          <p:spPr>
            <a:xfrm>
              <a:off x="5068362" y="4825179"/>
              <a:ext cx="384365" cy="239513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fr-FR" sz="1400" dirty="0" smtClean="0">
                  <a:solidFill>
                    <a:srgbClr val="FFFFFF"/>
                  </a:solidFill>
                </a:rPr>
                <a:t>14</a:t>
              </a:r>
              <a:endParaRPr lang="fr-FR" sz="1400" dirty="0">
                <a:solidFill>
                  <a:srgbClr val="FFFFFF"/>
                </a:solidFill>
              </a:endParaRPr>
            </a:p>
          </p:txBody>
        </p:sp>
        <p:sp>
          <p:nvSpPr>
            <p:cNvPr id="139" name="ZoneTexte 138"/>
            <p:cNvSpPr txBox="1"/>
            <p:nvPr/>
          </p:nvSpPr>
          <p:spPr>
            <a:xfrm>
              <a:off x="5744106" y="4825179"/>
              <a:ext cx="384365" cy="239513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fr-FR" sz="1400" dirty="0" smtClean="0">
                  <a:solidFill>
                    <a:srgbClr val="FFFFFF"/>
                  </a:solidFill>
                </a:rPr>
                <a:t>79</a:t>
              </a:r>
              <a:endParaRPr lang="fr-FR" sz="1400" dirty="0">
                <a:solidFill>
                  <a:srgbClr val="FFFFFF"/>
                </a:solidFill>
              </a:endParaRPr>
            </a:p>
          </p:txBody>
        </p:sp>
        <p:sp>
          <p:nvSpPr>
            <p:cNvPr id="140" name="Rectangle 144"/>
            <p:cNvSpPr>
              <a:spLocks noChangeArrowheads="1"/>
            </p:cNvSpPr>
            <p:nvPr/>
          </p:nvSpPr>
          <p:spPr bwMode="auto">
            <a:xfrm>
              <a:off x="6355643" y="3539577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43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41" name="ZoneTexte 140"/>
            <p:cNvSpPr txBox="1"/>
            <p:nvPr/>
          </p:nvSpPr>
          <p:spPr>
            <a:xfrm>
              <a:off x="6384267" y="4825179"/>
              <a:ext cx="384365" cy="239513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fr-FR" sz="1400" dirty="0" smtClean="0">
                  <a:solidFill>
                    <a:srgbClr val="FFFFFF"/>
                  </a:solidFill>
                </a:rPr>
                <a:t>40</a:t>
              </a:r>
              <a:endParaRPr lang="fr-FR" sz="1400" dirty="0">
                <a:solidFill>
                  <a:srgbClr val="FFFFFF"/>
                </a:solidFill>
              </a:endParaRPr>
            </a:p>
          </p:txBody>
        </p:sp>
        <p:sp>
          <p:nvSpPr>
            <p:cNvPr id="142" name="Rectangle 144"/>
            <p:cNvSpPr>
              <a:spLocks noChangeArrowheads="1"/>
            </p:cNvSpPr>
            <p:nvPr/>
          </p:nvSpPr>
          <p:spPr bwMode="auto">
            <a:xfrm>
              <a:off x="7751802" y="3272609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53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43" name="Rectangle 138"/>
            <p:cNvSpPr>
              <a:spLocks noChangeArrowheads="1"/>
            </p:cNvSpPr>
            <p:nvPr/>
          </p:nvSpPr>
          <p:spPr bwMode="auto">
            <a:xfrm>
              <a:off x="1004745" y="4919986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0</a:t>
              </a:r>
              <a:endParaRPr lang="en-GB" sz="1400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</p:grpSp>
      <p:sp>
        <p:nvSpPr>
          <p:cNvPr id="76" name="ZoneTexte 69"/>
          <p:cNvSpPr txBox="1">
            <a:spLocks noChangeArrowheads="1"/>
          </p:cNvSpPr>
          <p:nvPr/>
        </p:nvSpPr>
        <p:spPr bwMode="auto">
          <a:xfrm>
            <a:off x="6524353" y="6563633"/>
            <a:ext cx="260967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fr-FR"/>
            </a:defPPr>
            <a:lvl1pPr algn="r">
              <a:defRPr sz="1200" i="1">
                <a:solidFill>
                  <a:srgbClr val="0070C0"/>
                </a:solidFill>
                <a:ea typeface="ＭＳ Ｐゴシック" pitchFamily="34" charset="-128"/>
              </a:defRPr>
            </a:lvl1pPr>
          </a:lstStyle>
          <a:p>
            <a:r>
              <a:rPr lang="fr-FR" dirty="0" err="1"/>
              <a:t>Manns</a:t>
            </a:r>
            <a:r>
              <a:rPr lang="fr-FR" dirty="0"/>
              <a:t> M</a:t>
            </a:r>
            <a:r>
              <a:rPr lang="fr-FR" dirty="0" smtClean="0"/>
              <a:t>. Lancet </a:t>
            </a:r>
            <a:r>
              <a:rPr lang="fr-FR" dirty="0"/>
              <a:t>2014;384:414-26</a:t>
            </a:r>
          </a:p>
        </p:txBody>
      </p:sp>
      <p:sp>
        <p:nvSpPr>
          <p:cNvPr id="77" name="AutoShape 162"/>
          <p:cNvSpPr>
            <a:spLocks noChangeArrowheads="1"/>
          </p:cNvSpPr>
          <p:nvPr/>
        </p:nvSpPr>
        <p:spPr bwMode="auto">
          <a:xfrm>
            <a:off x="0" y="6570663"/>
            <a:ext cx="89434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QUEST-2</a:t>
            </a:r>
            <a:endParaRPr lang="en-GB" b="1" dirty="0"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80" name="Text Box 2"/>
          <p:cNvSpPr txBox="1">
            <a:spLocks noChangeArrowheads="1"/>
          </p:cNvSpPr>
          <p:nvPr/>
        </p:nvSpPr>
        <p:spPr bwMode="auto">
          <a:xfrm>
            <a:off x="2632035" y="1236406"/>
            <a:ext cx="3892476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defPPr>
              <a:defRPr lang="fr-FR"/>
            </a:defPPr>
            <a:lvl1pPr algn="ctr">
              <a:lnSpc>
                <a:spcPts val="1525"/>
              </a:lnSpc>
              <a:spcBef>
                <a:spcPct val="20000"/>
              </a:spcBef>
              <a:defRPr sz="2400" b="1">
                <a:solidFill>
                  <a:srgbClr val="0070C0"/>
                </a:solidFill>
                <a:latin typeface="Calibri" pitchFamily="34" charset="0"/>
                <a:cs typeface="+mn-cs"/>
              </a:defRPr>
            </a:lvl1pPr>
          </a:lstStyle>
          <a:p>
            <a:r>
              <a:rPr lang="en-GB" dirty="0"/>
              <a:t>SVR</a:t>
            </a:r>
            <a:r>
              <a:rPr lang="en-GB" baseline="-25000" dirty="0"/>
              <a:t>12</a:t>
            </a:r>
            <a:r>
              <a:rPr lang="en-GB" dirty="0"/>
              <a:t> (</a:t>
            </a:r>
            <a:r>
              <a:rPr lang="fr-FR" dirty="0"/>
              <a:t>HCV RNA &lt; 25 IU</a:t>
            </a:r>
            <a:r>
              <a:rPr lang="fr-FR" dirty="0" smtClean="0"/>
              <a:t>/ml)</a:t>
            </a:r>
            <a:endParaRPr lang="en-GB" dirty="0"/>
          </a:p>
        </p:txBody>
      </p:sp>
      <p:grpSp>
        <p:nvGrpSpPr>
          <p:cNvPr id="94" name="Groupe 93"/>
          <p:cNvGrpSpPr/>
          <p:nvPr/>
        </p:nvGrpSpPr>
        <p:grpSpPr>
          <a:xfrm>
            <a:off x="3131840" y="1619508"/>
            <a:ext cx="2376264" cy="369332"/>
            <a:chOff x="3131840" y="1536638"/>
            <a:chExt cx="2376264" cy="369332"/>
          </a:xfrm>
        </p:grpSpPr>
        <p:sp>
          <p:nvSpPr>
            <p:cNvPr id="79" name="AutoShape 126"/>
            <p:cNvSpPr>
              <a:spLocks noChangeArrowheads="1"/>
            </p:cNvSpPr>
            <p:nvPr/>
          </p:nvSpPr>
          <p:spPr bwMode="auto">
            <a:xfrm>
              <a:off x="3131840" y="1573393"/>
              <a:ext cx="2304256" cy="32166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endParaRPr lang="fr-FR" sz="2800"/>
            </a:p>
          </p:txBody>
        </p:sp>
        <p:sp>
          <p:nvSpPr>
            <p:cNvPr id="81" name="Rectangle 3"/>
            <p:cNvSpPr>
              <a:spLocks noChangeArrowheads="1"/>
            </p:cNvSpPr>
            <p:nvPr/>
          </p:nvSpPr>
          <p:spPr bwMode="auto">
            <a:xfrm>
              <a:off x="3240704" y="1649073"/>
              <a:ext cx="177800" cy="144462"/>
            </a:xfrm>
            <a:prstGeom prst="rect">
              <a:avLst/>
            </a:prstGeom>
            <a:solidFill>
              <a:srgbClr val="00206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82" name="ZoneTexte 84"/>
            <p:cNvSpPr txBox="1">
              <a:spLocks noChangeArrowheads="1"/>
            </p:cNvSpPr>
            <p:nvPr/>
          </p:nvSpPr>
          <p:spPr bwMode="auto">
            <a:xfrm>
              <a:off x="3491880" y="1536638"/>
              <a:ext cx="63350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SMV</a:t>
              </a:r>
              <a:endParaRPr lang="fr-FR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83" name="Rectangle 3"/>
            <p:cNvSpPr>
              <a:spLocks noChangeArrowheads="1"/>
            </p:cNvSpPr>
            <p:nvPr/>
          </p:nvSpPr>
          <p:spPr bwMode="auto">
            <a:xfrm>
              <a:off x="4427984" y="1649073"/>
              <a:ext cx="177800" cy="14446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85" name="ZoneTexte 84"/>
            <p:cNvSpPr txBox="1">
              <a:spLocks noChangeArrowheads="1"/>
            </p:cNvSpPr>
            <p:nvPr/>
          </p:nvSpPr>
          <p:spPr bwMode="auto">
            <a:xfrm>
              <a:off x="4569175" y="1536638"/>
              <a:ext cx="93892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Placebo</a:t>
              </a:r>
              <a:endParaRPr lang="fr-FR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cxnSp>
        <p:nvCxnSpPr>
          <p:cNvPr id="86" name="Connecteur droit 85"/>
          <p:cNvCxnSpPr/>
          <p:nvPr/>
        </p:nvCxnSpPr>
        <p:spPr>
          <a:xfrm>
            <a:off x="4508057" y="2440633"/>
            <a:ext cx="990600" cy="1588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ZoneTexte 87"/>
          <p:cNvSpPr txBox="1"/>
          <p:nvPr/>
        </p:nvSpPr>
        <p:spPr>
          <a:xfrm>
            <a:off x="4427984" y="2132856"/>
            <a:ext cx="8385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p</a:t>
            </a:r>
            <a:r>
              <a:rPr lang="fr-FR" sz="1400" dirty="0" smtClean="0"/>
              <a:t> </a:t>
            </a:r>
            <a:r>
              <a:rPr lang="fr-FR" sz="1400" dirty="0" smtClean="0"/>
              <a:t>= 0.25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11" name="Text Box 2"/>
          <p:cNvSpPr txBox="1">
            <a:spLocks noChangeArrowheads="1"/>
          </p:cNvSpPr>
          <p:nvPr/>
        </p:nvSpPr>
        <p:spPr bwMode="auto">
          <a:xfrm>
            <a:off x="2632035" y="1236406"/>
            <a:ext cx="3892476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defPPr>
              <a:defRPr lang="fr-FR"/>
            </a:defPPr>
            <a:lvl1pPr algn="ctr">
              <a:lnSpc>
                <a:spcPts val="1525"/>
              </a:lnSpc>
              <a:spcBef>
                <a:spcPct val="20000"/>
              </a:spcBef>
              <a:defRPr sz="2400" b="1">
                <a:solidFill>
                  <a:srgbClr val="0070C0"/>
                </a:solidFill>
                <a:latin typeface="Calibri" pitchFamily="34" charset="0"/>
                <a:cs typeface="+mn-cs"/>
              </a:defRPr>
            </a:lvl1pPr>
          </a:lstStyle>
          <a:p>
            <a:r>
              <a:rPr lang="en-GB" dirty="0"/>
              <a:t>SVR</a:t>
            </a:r>
            <a:r>
              <a:rPr lang="en-GB" baseline="-25000" dirty="0"/>
              <a:t>12</a:t>
            </a:r>
            <a:r>
              <a:rPr lang="en-GB" dirty="0"/>
              <a:t> (</a:t>
            </a:r>
            <a:r>
              <a:rPr lang="fr-FR" dirty="0"/>
              <a:t>HCV RNA &lt; 25 IU</a:t>
            </a:r>
            <a:r>
              <a:rPr lang="fr-FR" dirty="0" smtClean="0"/>
              <a:t>/ml)</a:t>
            </a:r>
            <a:endParaRPr lang="en-GB" dirty="0"/>
          </a:p>
        </p:txBody>
      </p:sp>
      <p:sp>
        <p:nvSpPr>
          <p:cNvPr id="238627" name="Text Box 148"/>
          <p:cNvSpPr txBox="1">
            <a:spLocks noChangeArrowheads="1"/>
          </p:cNvSpPr>
          <p:nvPr/>
        </p:nvSpPr>
        <p:spPr bwMode="auto">
          <a:xfrm>
            <a:off x="523875" y="2044345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%</a:t>
            </a:r>
            <a:endParaRPr lang="fr-FR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1292210" y="5157192"/>
            <a:ext cx="4439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smtClean="0"/>
              <a:t>CC</a:t>
            </a:r>
            <a:endParaRPr lang="fr-FR" sz="1400"/>
          </a:p>
        </p:txBody>
      </p:sp>
      <p:sp>
        <p:nvSpPr>
          <p:cNvPr id="67" name="ZoneTexte 66"/>
          <p:cNvSpPr txBox="1"/>
          <p:nvPr/>
        </p:nvSpPr>
        <p:spPr>
          <a:xfrm>
            <a:off x="2439623" y="5157192"/>
            <a:ext cx="420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smtClean="0"/>
              <a:t>CT</a:t>
            </a:r>
            <a:endParaRPr lang="fr-FR" sz="1400"/>
          </a:p>
        </p:txBody>
      </p:sp>
      <p:sp>
        <p:nvSpPr>
          <p:cNvPr id="87" name="ZoneTexte 86"/>
          <p:cNvSpPr txBox="1"/>
          <p:nvPr/>
        </p:nvSpPr>
        <p:spPr>
          <a:xfrm>
            <a:off x="3716884" y="5157192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smtClean="0"/>
              <a:t>TT</a:t>
            </a:r>
            <a:endParaRPr lang="fr-FR" sz="1400"/>
          </a:p>
        </p:txBody>
      </p:sp>
      <p:sp>
        <p:nvSpPr>
          <p:cNvPr id="92" name="ZoneTexte 91"/>
          <p:cNvSpPr txBox="1"/>
          <p:nvPr/>
        </p:nvSpPr>
        <p:spPr>
          <a:xfrm>
            <a:off x="7461412" y="5170239"/>
            <a:ext cx="3941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smtClean="0"/>
              <a:t>F4</a:t>
            </a:r>
          </a:p>
        </p:txBody>
      </p:sp>
      <p:sp>
        <p:nvSpPr>
          <p:cNvPr id="84" name="ZoneTexte 83"/>
          <p:cNvSpPr txBox="1"/>
          <p:nvPr/>
        </p:nvSpPr>
        <p:spPr>
          <a:xfrm>
            <a:off x="5072673" y="5170239"/>
            <a:ext cx="6634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smtClean="0"/>
              <a:t>F0-F2</a:t>
            </a:r>
            <a:endParaRPr lang="fr-FR" sz="1400"/>
          </a:p>
        </p:txBody>
      </p:sp>
      <p:cxnSp>
        <p:nvCxnSpPr>
          <p:cNvPr id="102" name="Connecteur droit 101"/>
          <p:cNvCxnSpPr/>
          <p:nvPr/>
        </p:nvCxnSpPr>
        <p:spPr>
          <a:xfrm>
            <a:off x="5004048" y="5445224"/>
            <a:ext cx="3167990" cy="1588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ZoneTexte 85"/>
          <p:cNvSpPr txBox="1"/>
          <p:nvPr/>
        </p:nvSpPr>
        <p:spPr>
          <a:xfrm>
            <a:off x="6359453" y="5189710"/>
            <a:ext cx="3941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smtClean="0"/>
              <a:t>F3</a:t>
            </a:r>
            <a:endParaRPr lang="fr-FR" sz="1400"/>
          </a:p>
        </p:txBody>
      </p:sp>
      <p:sp>
        <p:nvSpPr>
          <p:cNvPr id="91" name="ZoneTexte 90"/>
          <p:cNvSpPr txBox="1"/>
          <p:nvPr/>
        </p:nvSpPr>
        <p:spPr>
          <a:xfrm>
            <a:off x="5561805" y="5497487"/>
            <a:ext cx="20345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smtClean="0"/>
              <a:t>Metavir fibrosis score</a:t>
            </a:r>
            <a:endParaRPr lang="fr-FR" sz="1400" b="1"/>
          </a:p>
        </p:txBody>
      </p:sp>
      <p:cxnSp>
        <p:nvCxnSpPr>
          <p:cNvPr id="107" name="Connecteur droit 106"/>
          <p:cNvCxnSpPr/>
          <p:nvPr/>
        </p:nvCxnSpPr>
        <p:spPr>
          <a:xfrm>
            <a:off x="1325855" y="5445224"/>
            <a:ext cx="3167990" cy="1588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8" name="ZoneTexte 107"/>
          <p:cNvSpPr txBox="1"/>
          <p:nvPr/>
        </p:nvSpPr>
        <p:spPr>
          <a:xfrm>
            <a:off x="1871307" y="5445224"/>
            <a:ext cx="15214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/>
              <a:t>IL28B </a:t>
            </a:r>
            <a:r>
              <a:rPr lang="fr-FR" sz="1400" b="1" dirty="0" err="1" smtClean="0"/>
              <a:t>genotype</a:t>
            </a:r>
            <a:endParaRPr lang="fr-FR" sz="1400" b="1" dirty="0"/>
          </a:p>
        </p:txBody>
      </p:sp>
      <p:sp>
        <p:nvSpPr>
          <p:cNvPr id="2" name="ZoneTexte 1"/>
          <p:cNvSpPr txBox="1"/>
          <p:nvPr/>
        </p:nvSpPr>
        <p:spPr>
          <a:xfrm>
            <a:off x="467544" y="5733256"/>
            <a:ext cx="77720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58775" indent="-358775">
              <a:buClr>
                <a:srgbClr val="0070C0"/>
              </a:buClr>
              <a:buFont typeface="Wingdings" pitchFamily="2" charset="2"/>
              <a:buChar char="§"/>
            </a:pPr>
            <a:r>
              <a:rPr lang="fr-FR" sz="1600" dirty="0" smtClean="0"/>
              <a:t>SVR</a:t>
            </a:r>
            <a:r>
              <a:rPr lang="fr-FR" sz="1600" baseline="-25000" dirty="0" smtClean="0"/>
              <a:t>12</a:t>
            </a:r>
            <a:r>
              <a:rPr lang="fr-FR" sz="1600" dirty="0" smtClean="0"/>
              <a:t> by </a:t>
            </a:r>
            <a:r>
              <a:rPr lang="fr-FR" sz="1600" dirty="0" err="1" smtClean="0"/>
              <a:t>baseline</a:t>
            </a:r>
            <a:r>
              <a:rPr lang="fr-FR" sz="1600" dirty="0" smtClean="0"/>
              <a:t> HCV RNA</a:t>
            </a:r>
          </a:p>
          <a:p>
            <a:pPr marL="815975" lvl="1" indent="-358775">
              <a:buClr>
                <a:srgbClr val="0070C0"/>
              </a:buClr>
              <a:buFont typeface="Arial" pitchFamily="34" charset="0"/>
              <a:buChar char="–"/>
            </a:pPr>
            <a:r>
              <a:rPr lang="fr-FR" sz="1600" dirty="0" smtClean="0"/>
              <a:t>≤ 800,000 IU</a:t>
            </a:r>
            <a:r>
              <a:rPr lang="fr-FR" sz="1600" dirty="0" smtClean="0"/>
              <a:t>/ml </a:t>
            </a:r>
            <a:r>
              <a:rPr lang="fr-FR" sz="1600" dirty="0" smtClean="0"/>
              <a:t>: 454/58 (93%) in SMV </a:t>
            </a:r>
            <a:r>
              <a:rPr lang="fr-FR" sz="1600" dirty="0" smtClean="0"/>
              <a:t>vs </a:t>
            </a:r>
            <a:r>
              <a:rPr lang="fr-FR" sz="1600" dirty="0" smtClean="0"/>
              <a:t>81% </a:t>
            </a:r>
            <a:r>
              <a:rPr lang="fr-FR" sz="1600" dirty="0" smtClean="0"/>
              <a:t>in placebo </a:t>
            </a:r>
            <a:r>
              <a:rPr lang="fr-FR" sz="1600" dirty="0" smtClean="0"/>
              <a:t>; </a:t>
            </a:r>
            <a:r>
              <a:rPr lang="fr-FR" sz="1600" dirty="0"/>
              <a:t>p &lt; </a:t>
            </a:r>
            <a:r>
              <a:rPr lang="fr-FR" sz="1600" dirty="0" smtClean="0"/>
              <a:t>0.0001</a:t>
            </a:r>
          </a:p>
          <a:p>
            <a:pPr marL="815975" lvl="1" indent="-358775">
              <a:buClr>
                <a:srgbClr val="0070C0"/>
              </a:buClr>
              <a:buFont typeface="Arial" pitchFamily="34" charset="0"/>
              <a:buChar char="–"/>
            </a:pPr>
            <a:r>
              <a:rPr lang="fr-FR" sz="1600" dirty="0" smtClean="0"/>
              <a:t>&gt; 800,000 IU</a:t>
            </a:r>
            <a:r>
              <a:rPr lang="fr-FR" sz="1600" dirty="0" smtClean="0"/>
              <a:t>/ml </a:t>
            </a:r>
            <a:r>
              <a:rPr lang="fr-FR" sz="1600" dirty="0" smtClean="0"/>
              <a:t>: 155/199 (78%) in SMV </a:t>
            </a:r>
            <a:r>
              <a:rPr lang="fr-FR" sz="1600" dirty="0" smtClean="0"/>
              <a:t>vs </a:t>
            </a:r>
            <a:r>
              <a:rPr lang="fr-FR" sz="1600" dirty="0" smtClean="0"/>
              <a:t>39% in </a:t>
            </a:r>
            <a:r>
              <a:rPr lang="fr-FR" sz="1600" dirty="0" smtClean="0"/>
              <a:t>placebo </a:t>
            </a:r>
            <a:r>
              <a:rPr lang="fr-FR" sz="1600" dirty="0" smtClean="0"/>
              <a:t>; p &lt; 0.0001</a:t>
            </a:r>
            <a:endParaRPr lang="fr-FR" sz="1600" dirty="0"/>
          </a:p>
        </p:txBody>
      </p:sp>
      <p:cxnSp>
        <p:nvCxnSpPr>
          <p:cNvPr id="77" name="Connecteur droit 76"/>
          <p:cNvCxnSpPr/>
          <p:nvPr/>
        </p:nvCxnSpPr>
        <p:spPr>
          <a:xfrm>
            <a:off x="1022834" y="2258153"/>
            <a:ext cx="990600" cy="1588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ZoneTexte 77"/>
          <p:cNvSpPr txBox="1"/>
          <p:nvPr/>
        </p:nvSpPr>
        <p:spPr>
          <a:xfrm>
            <a:off x="4211960" y="1916832"/>
            <a:ext cx="12634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a</a:t>
            </a:r>
            <a:r>
              <a:rPr lang="fr-FR" sz="1400" dirty="0" smtClean="0"/>
              <a:t>ll p &lt; 0.0001</a:t>
            </a:r>
            <a:endParaRPr lang="fr-FR" sz="1400" dirty="0"/>
          </a:p>
        </p:txBody>
      </p:sp>
      <p:cxnSp>
        <p:nvCxnSpPr>
          <p:cNvPr id="88" name="Connecteur droit 87"/>
          <p:cNvCxnSpPr/>
          <p:nvPr/>
        </p:nvCxnSpPr>
        <p:spPr>
          <a:xfrm flipV="1">
            <a:off x="2267744" y="2240376"/>
            <a:ext cx="576064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ZoneTexte 89"/>
          <p:cNvSpPr txBox="1"/>
          <p:nvPr/>
        </p:nvSpPr>
        <p:spPr>
          <a:xfrm>
            <a:off x="899592" y="1916832"/>
            <a:ext cx="10342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p</a:t>
            </a:r>
            <a:r>
              <a:rPr lang="fr-FR" sz="1400" dirty="0" smtClean="0"/>
              <a:t> = 0.0031</a:t>
            </a:r>
            <a:endParaRPr lang="fr-FR" sz="1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ea typeface="ＭＳ Ｐゴシック" pitchFamily="-84" charset="-128"/>
              </a:rPr>
              <a:t>QUEST-2 </a:t>
            </a:r>
            <a:r>
              <a:rPr lang="fr-FR" dirty="0" err="1">
                <a:ea typeface="ＭＳ Ｐゴシック" pitchFamily="-84" charset="-128"/>
              </a:rPr>
              <a:t>Study</a:t>
            </a:r>
            <a:r>
              <a:rPr lang="en-GB" dirty="0">
                <a:ea typeface="ＭＳ Ｐゴシック" pitchFamily="-84" charset="-128"/>
              </a:rPr>
              <a:t>: SMV + PEG-IFN + RBV </a:t>
            </a:r>
            <a:br>
              <a:rPr lang="en-GB" dirty="0">
                <a:ea typeface="ＭＳ Ｐゴシック" pitchFamily="-84" charset="-128"/>
              </a:rPr>
            </a:br>
            <a:r>
              <a:rPr lang="en-GB" dirty="0">
                <a:ea typeface="ＭＳ Ｐゴシック" pitchFamily="-84" charset="-128"/>
              </a:rPr>
              <a:t>for genotype 1</a:t>
            </a:r>
            <a:endParaRPr lang="fr-FR" dirty="0"/>
          </a:p>
        </p:txBody>
      </p:sp>
      <p:grpSp>
        <p:nvGrpSpPr>
          <p:cNvPr id="93" name="Groupe 92"/>
          <p:cNvGrpSpPr/>
          <p:nvPr/>
        </p:nvGrpSpPr>
        <p:grpSpPr>
          <a:xfrm>
            <a:off x="301916" y="2239304"/>
            <a:ext cx="8322752" cy="3008782"/>
            <a:chOff x="301916" y="2132523"/>
            <a:chExt cx="8322752" cy="3991850"/>
          </a:xfrm>
        </p:grpSpPr>
        <p:sp>
          <p:nvSpPr>
            <p:cNvPr id="100" name="Rectangle 133"/>
            <p:cNvSpPr>
              <a:spLocks noChangeArrowheads="1"/>
            </p:cNvSpPr>
            <p:nvPr/>
          </p:nvSpPr>
          <p:spPr bwMode="auto">
            <a:xfrm>
              <a:off x="971107" y="2535980"/>
              <a:ext cx="428400" cy="3456000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01" name="Rectangle 133"/>
            <p:cNvSpPr>
              <a:spLocks noChangeArrowheads="1"/>
            </p:cNvSpPr>
            <p:nvPr/>
          </p:nvSpPr>
          <p:spPr bwMode="auto">
            <a:xfrm>
              <a:off x="3989313" y="5307980"/>
              <a:ext cx="428400" cy="684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03" name="Rectangle 133"/>
            <p:cNvSpPr>
              <a:spLocks noChangeArrowheads="1"/>
            </p:cNvSpPr>
            <p:nvPr/>
          </p:nvSpPr>
          <p:spPr bwMode="auto">
            <a:xfrm>
              <a:off x="2775749" y="4515980"/>
              <a:ext cx="428400" cy="1476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05" name="Rectangle 133"/>
            <p:cNvSpPr>
              <a:spLocks noChangeArrowheads="1"/>
            </p:cNvSpPr>
            <p:nvPr/>
          </p:nvSpPr>
          <p:spPr bwMode="auto">
            <a:xfrm>
              <a:off x="1567927" y="3075980"/>
              <a:ext cx="428400" cy="2916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06" name="Rectangle 133"/>
            <p:cNvSpPr>
              <a:spLocks noChangeArrowheads="1"/>
            </p:cNvSpPr>
            <p:nvPr/>
          </p:nvSpPr>
          <p:spPr bwMode="auto">
            <a:xfrm>
              <a:off x="2150254" y="3111980"/>
              <a:ext cx="428400" cy="2880000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09" name="Rectangle 133"/>
            <p:cNvSpPr>
              <a:spLocks noChangeArrowheads="1"/>
            </p:cNvSpPr>
            <p:nvPr/>
          </p:nvSpPr>
          <p:spPr bwMode="auto">
            <a:xfrm>
              <a:off x="7149773" y="3651980"/>
              <a:ext cx="428400" cy="2340000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10" name="Rectangle 133"/>
            <p:cNvSpPr>
              <a:spLocks noChangeArrowheads="1"/>
            </p:cNvSpPr>
            <p:nvPr/>
          </p:nvSpPr>
          <p:spPr bwMode="auto">
            <a:xfrm>
              <a:off x="7648800" y="4551980"/>
              <a:ext cx="428400" cy="1440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11" name="Rectangle 133"/>
            <p:cNvSpPr>
              <a:spLocks noChangeArrowheads="1"/>
            </p:cNvSpPr>
            <p:nvPr/>
          </p:nvSpPr>
          <p:spPr bwMode="auto">
            <a:xfrm>
              <a:off x="4882953" y="2931980"/>
              <a:ext cx="428400" cy="3060000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12" name="Rectangle 133"/>
            <p:cNvSpPr>
              <a:spLocks noChangeArrowheads="1"/>
            </p:cNvSpPr>
            <p:nvPr/>
          </p:nvSpPr>
          <p:spPr bwMode="auto">
            <a:xfrm>
              <a:off x="3384599" y="3903980"/>
              <a:ext cx="428400" cy="2088000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13" name="Rectangle 133"/>
            <p:cNvSpPr>
              <a:spLocks noChangeArrowheads="1"/>
            </p:cNvSpPr>
            <p:nvPr/>
          </p:nvSpPr>
          <p:spPr bwMode="auto">
            <a:xfrm>
              <a:off x="5387009" y="4155980"/>
              <a:ext cx="428400" cy="1836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14" name="Rectangle 133"/>
            <p:cNvSpPr>
              <a:spLocks noChangeArrowheads="1"/>
            </p:cNvSpPr>
            <p:nvPr/>
          </p:nvSpPr>
          <p:spPr bwMode="auto">
            <a:xfrm>
              <a:off x="6035081" y="3579980"/>
              <a:ext cx="428400" cy="2412000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15" name="Rectangle 133"/>
            <p:cNvSpPr>
              <a:spLocks noChangeArrowheads="1"/>
            </p:cNvSpPr>
            <p:nvPr/>
          </p:nvSpPr>
          <p:spPr bwMode="auto">
            <a:xfrm>
              <a:off x="6539137" y="4083980"/>
              <a:ext cx="428400" cy="1908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16" name="Rectangle 135"/>
            <p:cNvSpPr>
              <a:spLocks noChangeArrowheads="1"/>
            </p:cNvSpPr>
            <p:nvPr/>
          </p:nvSpPr>
          <p:spPr bwMode="auto">
            <a:xfrm>
              <a:off x="401303" y="4960995"/>
              <a:ext cx="198772" cy="285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25</a:t>
              </a:r>
              <a:endParaRPr lang="fr-FR" sz="140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17" name="Rectangle 136"/>
            <p:cNvSpPr>
              <a:spLocks noChangeArrowheads="1"/>
            </p:cNvSpPr>
            <p:nvPr/>
          </p:nvSpPr>
          <p:spPr bwMode="auto">
            <a:xfrm>
              <a:off x="401303" y="4073661"/>
              <a:ext cx="198772" cy="285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50</a:t>
              </a:r>
              <a:endParaRPr lang="fr-FR" sz="140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18" name="Rectangle 138"/>
            <p:cNvSpPr>
              <a:spLocks noChangeArrowheads="1"/>
            </p:cNvSpPr>
            <p:nvPr/>
          </p:nvSpPr>
          <p:spPr bwMode="auto">
            <a:xfrm>
              <a:off x="401303" y="3171426"/>
              <a:ext cx="198772" cy="285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75</a:t>
              </a:r>
              <a:endParaRPr lang="fr-FR" sz="140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19" name="Line 139"/>
            <p:cNvSpPr>
              <a:spLocks noChangeShapeType="1"/>
            </p:cNvSpPr>
            <p:nvPr/>
          </p:nvSpPr>
          <p:spPr bwMode="auto">
            <a:xfrm>
              <a:off x="668337" y="5103914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20" name="Line 140"/>
            <p:cNvSpPr>
              <a:spLocks noChangeShapeType="1"/>
            </p:cNvSpPr>
            <p:nvPr/>
          </p:nvSpPr>
          <p:spPr bwMode="auto">
            <a:xfrm>
              <a:off x="668337" y="4206295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21" name="Line 141"/>
            <p:cNvSpPr>
              <a:spLocks noChangeShapeType="1"/>
            </p:cNvSpPr>
            <p:nvPr/>
          </p:nvSpPr>
          <p:spPr bwMode="auto">
            <a:xfrm>
              <a:off x="668337" y="2411057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22" name="Line 142"/>
            <p:cNvSpPr>
              <a:spLocks noChangeShapeType="1"/>
            </p:cNvSpPr>
            <p:nvPr/>
          </p:nvSpPr>
          <p:spPr bwMode="auto">
            <a:xfrm>
              <a:off x="668337" y="3308676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23" name="Line 143"/>
            <p:cNvSpPr>
              <a:spLocks noChangeShapeType="1"/>
            </p:cNvSpPr>
            <p:nvPr/>
          </p:nvSpPr>
          <p:spPr bwMode="auto">
            <a:xfrm>
              <a:off x="758826" y="2401531"/>
              <a:ext cx="0" cy="360000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24" name="Rectangle 144"/>
            <p:cNvSpPr>
              <a:spLocks noChangeArrowheads="1"/>
            </p:cNvSpPr>
            <p:nvPr/>
          </p:nvSpPr>
          <p:spPr bwMode="auto">
            <a:xfrm>
              <a:off x="984682" y="2132523"/>
              <a:ext cx="367408" cy="5308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96</a:t>
              </a:r>
              <a:endParaRPr lang="fr-FR" sz="1400" b="1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25" name="Rectangle 144"/>
            <p:cNvSpPr>
              <a:spLocks noChangeArrowheads="1"/>
            </p:cNvSpPr>
            <p:nvPr/>
          </p:nvSpPr>
          <p:spPr bwMode="auto">
            <a:xfrm>
              <a:off x="2825110" y="4126807"/>
              <a:ext cx="367408" cy="5308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41</a:t>
              </a:r>
              <a:endParaRPr lang="fr-FR" sz="1400" b="1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26" name="Rectangle 144"/>
            <p:cNvSpPr>
              <a:spLocks noChangeArrowheads="1"/>
            </p:cNvSpPr>
            <p:nvPr/>
          </p:nvSpPr>
          <p:spPr bwMode="auto">
            <a:xfrm>
              <a:off x="4028493" y="4891865"/>
              <a:ext cx="367408" cy="5308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19</a:t>
              </a:r>
              <a:endParaRPr lang="fr-FR" sz="1400" b="1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27" name="ZoneTexte 126"/>
            <p:cNvSpPr txBox="1"/>
            <p:nvPr/>
          </p:nvSpPr>
          <p:spPr>
            <a:xfrm>
              <a:off x="722195" y="5632088"/>
              <a:ext cx="314510" cy="40833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fr-FR" sz="1400" smtClean="0"/>
                <a:t>N</a:t>
              </a:r>
              <a:endParaRPr lang="fr-FR" sz="1400"/>
            </a:p>
          </p:txBody>
        </p:sp>
        <p:sp>
          <p:nvSpPr>
            <p:cNvPr id="128" name="ZoneTexte 127"/>
            <p:cNvSpPr txBox="1"/>
            <p:nvPr/>
          </p:nvSpPr>
          <p:spPr>
            <a:xfrm>
              <a:off x="915017" y="5632089"/>
              <a:ext cx="383438" cy="40833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smtClean="0">
                  <a:solidFill>
                    <a:srgbClr val="FFFFFF"/>
                  </a:solidFill>
                </a:rPr>
                <a:t>75</a:t>
              </a:r>
              <a:endParaRPr lang="fr-FR" sz="1400">
                <a:solidFill>
                  <a:srgbClr val="FFFFFF"/>
                </a:solidFill>
              </a:endParaRPr>
            </a:p>
          </p:txBody>
        </p:sp>
        <p:sp>
          <p:nvSpPr>
            <p:cNvPr id="129" name="ZoneTexte 128"/>
            <p:cNvSpPr txBox="1"/>
            <p:nvPr/>
          </p:nvSpPr>
          <p:spPr>
            <a:xfrm>
              <a:off x="2745700" y="5632089"/>
              <a:ext cx="383438" cy="40833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smtClean="0">
                  <a:solidFill>
                    <a:srgbClr val="FFFFFF"/>
                  </a:solidFill>
                </a:rPr>
                <a:t>71</a:t>
              </a:r>
              <a:endParaRPr lang="fr-FR" sz="1400">
                <a:solidFill>
                  <a:srgbClr val="FFFFFF"/>
                </a:solidFill>
              </a:endParaRPr>
            </a:p>
          </p:txBody>
        </p:sp>
        <p:sp>
          <p:nvSpPr>
            <p:cNvPr id="130" name="Rectangle 144"/>
            <p:cNvSpPr>
              <a:spLocks noChangeArrowheads="1"/>
            </p:cNvSpPr>
            <p:nvPr/>
          </p:nvSpPr>
          <p:spPr bwMode="auto">
            <a:xfrm>
              <a:off x="4868510" y="2522992"/>
              <a:ext cx="367408" cy="5308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85</a:t>
              </a:r>
              <a:endParaRPr lang="fr-FR" sz="1400" b="1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31" name="Rectangle 144"/>
            <p:cNvSpPr>
              <a:spLocks noChangeArrowheads="1"/>
            </p:cNvSpPr>
            <p:nvPr/>
          </p:nvSpPr>
          <p:spPr bwMode="auto">
            <a:xfrm>
              <a:off x="3415094" y="3518972"/>
              <a:ext cx="367408" cy="5308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58</a:t>
              </a:r>
              <a:endParaRPr lang="fr-FR" sz="1400" b="1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32" name="Rectangle 144"/>
            <p:cNvSpPr>
              <a:spLocks noChangeArrowheads="1"/>
            </p:cNvSpPr>
            <p:nvPr/>
          </p:nvSpPr>
          <p:spPr bwMode="auto">
            <a:xfrm>
              <a:off x="2193345" y="2714772"/>
              <a:ext cx="367408" cy="5308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80</a:t>
              </a:r>
              <a:endParaRPr lang="fr-FR" sz="1400" b="1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33" name="ZoneTexte 132"/>
            <p:cNvSpPr txBox="1"/>
            <p:nvPr/>
          </p:nvSpPr>
          <p:spPr>
            <a:xfrm>
              <a:off x="1551632" y="5632089"/>
              <a:ext cx="383438" cy="40833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smtClean="0">
                  <a:solidFill>
                    <a:srgbClr val="FFFFFF"/>
                  </a:solidFill>
                </a:rPr>
                <a:t>42</a:t>
              </a:r>
              <a:endParaRPr lang="fr-FR" sz="1400">
                <a:solidFill>
                  <a:srgbClr val="FFFFFF"/>
                </a:solidFill>
              </a:endParaRPr>
            </a:p>
          </p:txBody>
        </p:sp>
        <p:sp>
          <p:nvSpPr>
            <p:cNvPr id="134" name="ZoneTexte 133"/>
            <p:cNvSpPr txBox="1"/>
            <p:nvPr/>
          </p:nvSpPr>
          <p:spPr>
            <a:xfrm>
              <a:off x="2124423" y="5632089"/>
              <a:ext cx="482824" cy="40833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smtClean="0">
                  <a:solidFill>
                    <a:srgbClr val="FFFFFF"/>
                  </a:solidFill>
                </a:rPr>
                <a:t>142</a:t>
              </a:r>
              <a:endParaRPr lang="fr-FR" sz="1400">
                <a:solidFill>
                  <a:srgbClr val="FFFFFF"/>
                </a:solidFill>
              </a:endParaRPr>
            </a:p>
          </p:txBody>
        </p:sp>
        <p:sp>
          <p:nvSpPr>
            <p:cNvPr id="135" name="ZoneTexte 134"/>
            <p:cNvSpPr txBox="1"/>
            <p:nvPr/>
          </p:nvSpPr>
          <p:spPr>
            <a:xfrm>
              <a:off x="7183630" y="5632089"/>
              <a:ext cx="383438" cy="40833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smtClean="0">
                  <a:solidFill>
                    <a:srgbClr val="FFFFFF"/>
                  </a:solidFill>
                </a:rPr>
                <a:t>17</a:t>
              </a:r>
              <a:endParaRPr lang="fr-FR" sz="1400">
                <a:solidFill>
                  <a:srgbClr val="FFFFFF"/>
                </a:solidFill>
              </a:endParaRPr>
            </a:p>
          </p:txBody>
        </p:sp>
        <p:sp>
          <p:nvSpPr>
            <p:cNvPr id="136" name="ZoneTexte 135"/>
            <p:cNvSpPr txBox="1"/>
            <p:nvPr/>
          </p:nvSpPr>
          <p:spPr>
            <a:xfrm>
              <a:off x="7706802" y="5632089"/>
              <a:ext cx="383438" cy="40833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smtClean="0">
                  <a:solidFill>
                    <a:srgbClr val="FFFFFF"/>
                  </a:solidFill>
                </a:rPr>
                <a:t>15</a:t>
              </a:r>
              <a:endParaRPr lang="fr-FR" sz="1400">
                <a:solidFill>
                  <a:srgbClr val="FFFFFF"/>
                </a:solidFill>
              </a:endParaRPr>
            </a:p>
          </p:txBody>
        </p:sp>
        <p:sp>
          <p:nvSpPr>
            <p:cNvPr id="137" name="ZoneTexte 136"/>
            <p:cNvSpPr txBox="1"/>
            <p:nvPr/>
          </p:nvSpPr>
          <p:spPr>
            <a:xfrm>
              <a:off x="4021497" y="5632089"/>
              <a:ext cx="383438" cy="40833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smtClean="0">
                  <a:solidFill>
                    <a:srgbClr val="FFFFFF"/>
                  </a:solidFill>
                </a:rPr>
                <a:t>21</a:t>
              </a:r>
              <a:endParaRPr lang="fr-FR" sz="1400">
                <a:solidFill>
                  <a:srgbClr val="FFFFFF"/>
                </a:solidFill>
              </a:endParaRPr>
            </a:p>
          </p:txBody>
        </p:sp>
        <p:sp>
          <p:nvSpPr>
            <p:cNvPr id="138" name="ZoneTexte 137"/>
            <p:cNvSpPr txBox="1"/>
            <p:nvPr/>
          </p:nvSpPr>
          <p:spPr>
            <a:xfrm>
              <a:off x="4844563" y="5632089"/>
              <a:ext cx="482824" cy="40833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smtClean="0">
                  <a:solidFill>
                    <a:srgbClr val="FFFFFF"/>
                  </a:solidFill>
                </a:rPr>
                <a:t>195</a:t>
              </a:r>
              <a:endParaRPr lang="fr-FR" sz="1400">
                <a:solidFill>
                  <a:srgbClr val="FFFFFF"/>
                </a:solidFill>
              </a:endParaRPr>
            </a:p>
          </p:txBody>
        </p:sp>
        <p:sp>
          <p:nvSpPr>
            <p:cNvPr id="139" name="Rectangle 144"/>
            <p:cNvSpPr>
              <a:spLocks noChangeArrowheads="1"/>
            </p:cNvSpPr>
            <p:nvPr/>
          </p:nvSpPr>
          <p:spPr bwMode="auto">
            <a:xfrm>
              <a:off x="5417503" y="3751107"/>
              <a:ext cx="367408" cy="5308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51</a:t>
              </a:r>
              <a:endParaRPr lang="fr-FR" sz="1400" b="1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40" name="ZoneTexte 139"/>
            <p:cNvSpPr txBox="1"/>
            <p:nvPr/>
          </p:nvSpPr>
          <p:spPr>
            <a:xfrm>
              <a:off x="5359100" y="5632089"/>
              <a:ext cx="484215" cy="40833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FFFFFF"/>
                  </a:solidFill>
                </a:rPr>
                <a:t>102</a:t>
              </a:r>
              <a:endParaRPr lang="fr-FR" sz="1400" dirty="0">
                <a:solidFill>
                  <a:srgbClr val="FFFFFF"/>
                </a:solidFill>
              </a:endParaRPr>
            </a:p>
          </p:txBody>
        </p:sp>
        <p:sp>
          <p:nvSpPr>
            <p:cNvPr id="141" name="Rectangle 144"/>
            <p:cNvSpPr>
              <a:spLocks noChangeArrowheads="1"/>
            </p:cNvSpPr>
            <p:nvPr/>
          </p:nvSpPr>
          <p:spPr bwMode="auto">
            <a:xfrm>
              <a:off x="7672075" y="4136167"/>
              <a:ext cx="367408" cy="5308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40</a:t>
              </a:r>
              <a:endParaRPr lang="fr-FR" sz="1400" b="1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42" name="ZoneTexte 141"/>
            <p:cNvSpPr txBox="1"/>
            <p:nvPr/>
          </p:nvSpPr>
          <p:spPr>
            <a:xfrm>
              <a:off x="3453127" y="5632089"/>
              <a:ext cx="383438" cy="40833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smtClean="0">
                  <a:solidFill>
                    <a:srgbClr val="FFFFFF"/>
                  </a:solidFill>
                </a:rPr>
                <a:t>40</a:t>
              </a:r>
              <a:endParaRPr lang="fr-FR" sz="1400">
                <a:solidFill>
                  <a:srgbClr val="FFFFFF"/>
                </a:solidFill>
              </a:endParaRPr>
            </a:p>
          </p:txBody>
        </p:sp>
        <p:sp>
          <p:nvSpPr>
            <p:cNvPr id="143" name="Rectangle 144"/>
            <p:cNvSpPr>
              <a:spLocks noChangeArrowheads="1"/>
            </p:cNvSpPr>
            <p:nvPr/>
          </p:nvSpPr>
          <p:spPr bwMode="auto">
            <a:xfrm>
              <a:off x="6060716" y="3186505"/>
              <a:ext cx="367408" cy="5308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67</a:t>
              </a:r>
              <a:endParaRPr lang="fr-FR" sz="1400" b="1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44" name="ZoneTexte 143"/>
            <p:cNvSpPr txBox="1"/>
            <p:nvPr/>
          </p:nvSpPr>
          <p:spPr>
            <a:xfrm>
              <a:off x="6096374" y="5632089"/>
              <a:ext cx="383438" cy="40833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smtClean="0">
                  <a:solidFill>
                    <a:srgbClr val="FFFFFF"/>
                  </a:solidFill>
                </a:rPr>
                <a:t>36</a:t>
              </a:r>
              <a:endParaRPr lang="fr-FR" sz="1400">
                <a:solidFill>
                  <a:srgbClr val="FFFFFF"/>
                </a:solidFill>
              </a:endParaRPr>
            </a:p>
          </p:txBody>
        </p:sp>
        <p:sp>
          <p:nvSpPr>
            <p:cNvPr id="145" name="Rectangle 144"/>
            <p:cNvSpPr>
              <a:spLocks noChangeArrowheads="1"/>
            </p:cNvSpPr>
            <p:nvPr/>
          </p:nvSpPr>
          <p:spPr bwMode="auto">
            <a:xfrm>
              <a:off x="6569632" y="3690674"/>
              <a:ext cx="367408" cy="5308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53</a:t>
              </a:r>
              <a:endParaRPr lang="fr-FR" sz="1400" b="1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46" name="ZoneTexte 145"/>
            <p:cNvSpPr txBox="1"/>
            <p:nvPr/>
          </p:nvSpPr>
          <p:spPr>
            <a:xfrm>
              <a:off x="6600430" y="5632089"/>
              <a:ext cx="383438" cy="40833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smtClean="0">
                  <a:solidFill>
                    <a:srgbClr val="FFFFFF"/>
                  </a:solidFill>
                </a:rPr>
                <a:t>17</a:t>
              </a:r>
              <a:endParaRPr lang="fr-FR" sz="1400">
                <a:solidFill>
                  <a:srgbClr val="FFFFFF"/>
                </a:solidFill>
              </a:endParaRPr>
            </a:p>
          </p:txBody>
        </p:sp>
        <p:sp>
          <p:nvSpPr>
            <p:cNvPr id="147" name="Rectangle 144"/>
            <p:cNvSpPr>
              <a:spLocks noChangeArrowheads="1"/>
            </p:cNvSpPr>
            <p:nvPr/>
          </p:nvSpPr>
          <p:spPr bwMode="auto">
            <a:xfrm>
              <a:off x="7171513" y="3257776"/>
              <a:ext cx="367408" cy="5308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65</a:t>
              </a:r>
              <a:endParaRPr lang="fr-FR" sz="1400" b="1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48" name="Line 146"/>
            <p:cNvSpPr>
              <a:spLocks noChangeShapeType="1"/>
            </p:cNvSpPr>
            <p:nvPr/>
          </p:nvSpPr>
          <p:spPr bwMode="auto">
            <a:xfrm>
              <a:off x="668336" y="6001531"/>
              <a:ext cx="795633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chemeClr val="bg1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49" name="Rectangle 144"/>
            <p:cNvSpPr>
              <a:spLocks noChangeArrowheads="1"/>
            </p:cNvSpPr>
            <p:nvPr/>
          </p:nvSpPr>
          <p:spPr bwMode="auto">
            <a:xfrm>
              <a:off x="1611161" y="2633180"/>
              <a:ext cx="367408" cy="5308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81</a:t>
              </a:r>
              <a:endParaRPr lang="fr-FR" sz="1400" b="1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50" name="Rectangle 138"/>
            <p:cNvSpPr>
              <a:spLocks noChangeArrowheads="1"/>
            </p:cNvSpPr>
            <p:nvPr/>
          </p:nvSpPr>
          <p:spPr bwMode="auto">
            <a:xfrm>
              <a:off x="301916" y="2291574"/>
              <a:ext cx="298159" cy="285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100</a:t>
              </a:r>
              <a:endParaRPr lang="fr-FR" sz="140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51" name="Rectangle 135"/>
            <p:cNvSpPr>
              <a:spLocks noChangeArrowheads="1"/>
            </p:cNvSpPr>
            <p:nvPr/>
          </p:nvSpPr>
          <p:spPr bwMode="auto">
            <a:xfrm>
              <a:off x="500689" y="5838536"/>
              <a:ext cx="99386" cy="285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0</a:t>
              </a:r>
              <a:endParaRPr lang="fr-FR" sz="140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</p:grpSp>
      <p:sp>
        <p:nvSpPr>
          <p:cNvPr id="73" name="ZoneTexte 69"/>
          <p:cNvSpPr txBox="1">
            <a:spLocks noChangeArrowheads="1"/>
          </p:cNvSpPr>
          <p:nvPr/>
        </p:nvSpPr>
        <p:spPr bwMode="auto">
          <a:xfrm>
            <a:off x="6524353" y="6563633"/>
            <a:ext cx="260967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fr-FR"/>
            </a:defPPr>
            <a:lvl1pPr algn="r">
              <a:defRPr sz="1200" i="1">
                <a:solidFill>
                  <a:srgbClr val="0070C0"/>
                </a:solidFill>
                <a:ea typeface="ＭＳ Ｐゴシック" pitchFamily="34" charset="-128"/>
              </a:defRPr>
            </a:lvl1pPr>
          </a:lstStyle>
          <a:p>
            <a:r>
              <a:rPr lang="fr-FR" dirty="0" err="1"/>
              <a:t>Manns</a:t>
            </a:r>
            <a:r>
              <a:rPr lang="fr-FR" dirty="0"/>
              <a:t> M</a:t>
            </a:r>
            <a:r>
              <a:rPr lang="fr-FR" dirty="0" smtClean="0"/>
              <a:t>. Lancet </a:t>
            </a:r>
            <a:r>
              <a:rPr lang="fr-FR" dirty="0"/>
              <a:t>2014;384:414-26</a:t>
            </a:r>
          </a:p>
        </p:txBody>
      </p:sp>
      <p:sp>
        <p:nvSpPr>
          <p:cNvPr id="74" name="AutoShape 162"/>
          <p:cNvSpPr>
            <a:spLocks noChangeArrowheads="1"/>
          </p:cNvSpPr>
          <p:nvPr/>
        </p:nvSpPr>
        <p:spPr bwMode="auto">
          <a:xfrm>
            <a:off x="0" y="6570663"/>
            <a:ext cx="89434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QUEST-2</a:t>
            </a:r>
            <a:endParaRPr lang="en-GB" b="1" dirty="0"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grpSp>
        <p:nvGrpSpPr>
          <p:cNvPr id="76" name="Groupe 75"/>
          <p:cNvGrpSpPr/>
          <p:nvPr/>
        </p:nvGrpSpPr>
        <p:grpSpPr>
          <a:xfrm>
            <a:off x="3131840" y="1536638"/>
            <a:ext cx="2376264" cy="369332"/>
            <a:chOff x="3131840" y="1536638"/>
            <a:chExt cx="2376264" cy="369332"/>
          </a:xfrm>
        </p:grpSpPr>
        <p:sp>
          <p:nvSpPr>
            <p:cNvPr id="79" name="AutoShape 126"/>
            <p:cNvSpPr>
              <a:spLocks noChangeArrowheads="1"/>
            </p:cNvSpPr>
            <p:nvPr/>
          </p:nvSpPr>
          <p:spPr bwMode="auto">
            <a:xfrm>
              <a:off x="3131840" y="1573393"/>
              <a:ext cx="2304256" cy="32166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endParaRPr lang="fr-FR" sz="2800"/>
            </a:p>
          </p:txBody>
        </p:sp>
        <p:sp>
          <p:nvSpPr>
            <p:cNvPr id="80" name="Rectangle 3"/>
            <p:cNvSpPr>
              <a:spLocks noChangeArrowheads="1"/>
            </p:cNvSpPr>
            <p:nvPr/>
          </p:nvSpPr>
          <p:spPr bwMode="auto">
            <a:xfrm>
              <a:off x="3240704" y="1649073"/>
              <a:ext cx="177800" cy="144462"/>
            </a:xfrm>
            <a:prstGeom prst="rect">
              <a:avLst/>
            </a:prstGeom>
            <a:solidFill>
              <a:srgbClr val="00206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81" name="ZoneTexte 84"/>
            <p:cNvSpPr txBox="1">
              <a:spLocks noChangeArrowheads="1"/>
            </p:cNvSpPr>
            <p:nvPr/>
          </p:nvSpPr>
          <p:spPr bwMode="auto">
            <a:xfrm>
              <a:off x="3491880" y="1536638"/>
              <a:ext cx="63350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SMV</a:t>
              </a:r>
              <a:endParaRPr lang="fr-FR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82" name="Rectangle 3"/>
            <p:cNvSpPr>
              <a:spLocks noChangeArrowheads="1"/>
            </p:cNvSpPr>
            <p:nvPr/>
          </p:nvSpPr>
          <p:spPr bwMode="auto">
            <a:xfrm>
              <a:off x="4427984" y="1649073"/>
              <a:ext cx="177800" cy="14446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83" name="ZoneTexte 82"/>
            <p:cNvSpPr txBox="1">
              <a:spLocks noChangeArrowheads="1"/>
            </p:cNvSpPr>
            <p:nvPr/>
          </p:nvSpPr>
          <p:spPr bwMode="auto">
            <a:xfrm>
              <a:off x="4569175" y="1536638"/>
              <a:ext cx="93892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Placebo</a:t>
              </a:r>
              <a:endParaRPr lang="fr-FR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699792" y="3465213"/>
            <a:ext cx="3364412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defPPr>
              <a:defRPr lang="fr-FR"/>
            </a:defPPr>
            <a:lvl1pPr algn="ctr">
              <a:lnSpc>
                <a:spcPts val="1525"/>
              </a:lnSpc>
              <a:spcBef>
                <a:spcPct val="20000"/>
              </a:spcBef>
              <a:defRPr sz="2400" b="1">
                <a:solidFill>
                  <a:srgbClr val="0070C0"/>
                </a:solidFill>
                <a:latin typeface="Calibri" pitchFamily="34" charset="0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285063" y="1261063"/>
            <a:ext cx="2193869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defPPr>
              <a:defRPr lang="fr-FR"/>
            </a:defPPr>
            <a:lvl1pPr algn="ctr">
              <a:lnSpc>
                <a:spcPts val="1525"/>
              </a:lnSpc>
              <a:spcBef>
                <a:spcPct val="20000"/>
              </a:spcBef>
              <a:defRPr sz="2400" b="1">
                <a:solidFill>
                  <a:srgbClr val="0070C0"/>
                </a:solidFill>
                <a:latin typeface="Calibri" pitchFamily="34" charset="0"/>
                <a:cs typeface="+mn-cs"/>
              </a:defRPr>
            </a:lvl1pPr>
          </a:lstStyle>
          <a:p>
            <a:r>
              <a:rPr lang="en-US" dirty="0" err="1" smtClean="0"/>
              <a:t>Virologic</a:t>
            </a:r>
            <a:r>
              <a:rPr lang="en-US" dirty="0" smtClean="0"/>
              <a:t> failure</a:t>
            </a:r>
            <a:endParaRPr lang="en-US" dirty="0"/>
          </a:p>
        </p:txBody>
      </p:sp>
      <p:sp>
        <p:nvSpPr>
          <p:cNvPr id="6" name="ZoneTexte 5"/>
          <p:cNvSpPr txBox="1"/>
          <p:nvPr/>
        </p:nvSpPr>
        <p:spPr>
          <a:xfrm>
            <a:off x="251520" y="3446998"/>
            <a:ext cx="87555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alibri" pitchFamily="34" charset="0"/>
              </a:rPr>
              <a:t>Emergence of </a:t>
            </a:r>
            <a:r>
              <a:rPr lang="en-US" sz="2400" b="1" dirty="0" smtClean="0">
                <a:solidFill>
                  <a:srgbClr val="0070C0"/>
                </a:solidFill>
                <a:latin typeface="Calibri" pitchFamily="34" charset="0"/>
              </a:rPr>
              <a:t>resistance a</a:t>
            </a:r>
            <a:r>
              <a:rPr lang="en-US" sz="2400" b="1" dirty="0" smtClean="0">
                <a:solidFill>
                  <a:srgbClr val="0070C0"/>
                </a:solidFill>
                <a:latin typeface="Calibri" pitchFamily="34" charset="0"/>
              </a:rPr>
              <a:t>mong </a:t>
            </a:r>
            <a:r>
              <a:rPr lang="en-US" sz="2400" b="1" dirty="0" smtClean="0">
                <a:solidFill>
                  <a:srgbClr val="0070C0"/>
                </a:solidFill>
                <a:latin typeface="Calibri" pitchFamily="34" charset="0"/>
              </a:rPr>
              <a:t>SMV-treated patients who failed to achieve </a:t>
            </a:r>
            <a:r>
              <a:rPr lang="en-US" sz="2400" b="1" dirty="0" smtClean="0">
                <a:solidFill>
                  <a:srgbClr val="0070C0"/>
                </a:solidFill>
                <a:latin typeface="Calibri" pitchFamily="34" charset="0"/>
              </a:rPr>
              <a:t>SVR</a:t>
            </a:r>
            <a:r>
              <a:rPr lang="en-US" sz="2400" b="1" baseline="-25000" dirty="0" smtClean="0">
                <a:solidFill>
                  <a:srgbClr val="0070C0"/>
                </a:solidFill>
                <a:latin typeface="Calibri" pitchFamily="34" charset="0"/>
              </a:rPr>
              <a:t>12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2000" b="1" baseline="-25000" dirty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alibri" pitchFamily="34" charset="0"/>
              </a:rPr>
              <a:t>Emergence </a:t>
            </a:r>
            <a:r>
              <a:rPr lang="en-US" sz="2000" b="1" dirty="0" smtClean="0">
                <a:solidFill>
                  <a:srgbClr val="0070C0"/>
                </a:solidFill>
                <a:latin typeface="Calibri" pitchFamily="34" charset="0"/>
              </a:rPr>
              <a:t>of NS3 mutations in 41/42 (52%)</a:t>
            </a:r>
          </a:p>
          <a:p>
            <a:pPr marL="719138" lvl="1" indent="-360363"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600" dirty="0" smtClean="0"/>
              <a:t>Genotype </a:t>
            </a:r>
            <a:r>
              <a:rPr lang="en-US" sz="1600" dirty="0" smtClean="0"/>
              <a:t>1a (N = 16) : most common = R155K alone (N =13) or in combination </a:t>
            </a:r>
            <a:br>
              <a:rPr lang="en-US" sz="1600" dirty="0" smtClean="0"/>
            </a:br>
            <a:r>
              <a:rPr lang="en-US" sz="1600" dirty="0" smtClean="0"/>
              <a:t>(N = 2), or D168V (N = 1) ; 5/16 with Q80K at baseline</a:t>
            </a:r>
          </a:p>
          <a:p>
            <a:pPr marL="719138" lvl="1" indent="-360363"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600" dirty="0" smtClean="0"/>
              <a:t>Genotype </a:t>
            </a:r>
            <a:r>
              <a:rPr lang="en-US" sz="1600" dirty="0" smtClean="0"/>
              <a:t>1b (N = 25) : most common = D168V ; Q80R + D168E ; no Q80K at baseline</a:t>
            </a:r>
            <a:br>
              <a:rPr lang="en-US" sz="1600" dirty="0" smtClean="0"/>
            </a:br>
            <a:endParaRPr lang="en-US" sz="1600" dirty="0" smtClean="0"/>
          </a:p>
          <a:p>
            <a:pPr marL="174625" indent="-174625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70C0"/>
                </a:solidFill>
                <a:latin typeface="Calibri" pitchFamily="34" charset="0"/>
              </a:rPr>
              <a:t>No impact of RBV dose reduction (24% of SMV and 31% of placebo) on outcome</a:t>
            </a:r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ea typeface="ＭＳ Ｐゴシック" pitchFamily="-84" charset="-128"/>
              </a:rPr>
              <a:t>QUEST-2 </a:t>
            </a:r>
            <a:r>
              <a:rPr lang="fr-FR" dirty="0" err="1">
                <a:ea typeface="ＭＳ Ｐゴシック" pitchFamily="-84" charset="-128"/>
              </a:rPr>
              <a:t>Study</a:t>
            </a:r>
            <a:r>
              <a:rPr lang="en-GB" dirty="0">
                <a:ea typeface="ＭＳ Ｐゴシック" pitchFamily="-84" charset="-128"/>
              </a:rPr>
              <a:t>: SMV + PEG-IFN + RBV </a:t>
            </a:r>
            <a:br>
              <a:rPr lang="en-GB" dirty="0">
                <a:ea typeface="ＭＳ Ｐゴシック" pitchFamily="-84" charset="-128"/>
              </a:rPr>
            </a:br>
            <a:r>
              <a:rPr lang="en-GB" dirty="0">
                <a:ea typeface="ＭＳ Ｐゴシック" pitchFamily="-84" charset="-128"/>
              </a:rPr>
              <a:t>for genotype 1</a:t>
            </a:r>
            <a:endParaRPr lang="fr-FR" dirty="0"/>
          </a:p>
        </p:txBody>
      </p:sp>
      <p:graphicFrame>
        <p:nvGraphicFramePr>
          <p:cNvPr id="9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1864411"/>
              </p:ext>
            </p:extLst>
          </p:nvPr>
        </p:nvGraphicFramePr>
        <p:xfrm>
          <a:off x="128255" y="1700808"/>
          <a:ext cx="8748713" cy="1416431"/>
        </p:xfrm>
        <a:graphic>
          <a:graphicData uri="http://schemas.openxmlformats.org/drawingml/2006/table">
            <a:tbl>
              <a:tblPr/>
              <a:tblGrid>
                <a:gridCol w="4515753"/>
                <a:gridCol w="2532747"/>
                <a:gridCol w="1700213"/>
              </a:tblGrid>
              <a:tr h="2781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US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SMV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Placebo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31064">
                <a:tc>
                  <a:txBody>
                    <a:bodyPr/>
                    <a:lstStyle/>
                    <a:p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On-treatment failure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18/257(7%)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43/134 (32%)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1064">
                <a:tc>
                  <a:txBody>
                    <a:bodyPr/>
                    <a:lstStyle/>
                    <a:p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Met stopping rule (W12</a:t>
                      </a:r>
                      <a:r>
                        <a:rPr lang="en-US" sz="1400" b="1" baseline="0" noProof="0" smtClean="0">
                          <a:solidFill>
                            <a:srgbClr val="000066"/>
                          </a:solidFill>
                        </a:rPr>
                        <a:t> or W24 or W36)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4%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28%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70650">
                <a:tc>
                  <a:txBody>
                    <a:bodyPr/>
                    <a:lstStyle/>
                    <a:p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Relapse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30/236 (13%)</a:t>
                      </a:r>
                    </a:p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25/30 within 12 weeks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21/88 (24%)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6524353" y="6563633"/>
            <a:ext cx="260967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fr-FR"/>
            </a:defPPr>
            <a:lvl1pPr algn="r">
              <a:defRPr sz="1200" i="1">
                <a:solidFill>
                  <a:srgbClr val="0070C0"/>
                </a:solidFill>
                <a:ea typeface="ＭＳ Ｐゴシック" pitchFamily="34" charset="-128"/>
              </a:defRPr>
            </a:lvl1pPr>
          </a:lstStyle>
          <a:p>
            <a:r>
              <a:rPr lang="fr-FR" dirty="0" err="1"/>
              <a:t>Manns</a:t>
            </a:r>
            <a:r>
              <a:rPr lang="fr-FR" dirty="0"/>
              <a:t> M</a:t>
            </a:r>
            <a:r>
              <a:rPr lang="fr-FR" dirty="0" smtClean="0"/>
              <a:t>. Lancet </a:t>
            </a:r>
            <a:r>
              <a:rPr lang="fr-FR" dirty="0"/>
              <a:t>2014;384:414-26</a:t>
            </a:r>
          </a:p>
        </p:txBody>
      </p:sp>
      <p:sp>
        <p:nvSpPr>
          <p:cNvPr id="11" name="AutoShape 162"/>
          <p:cNvSpPr>
            <a:spLocks noChangeArrowheads="1"/>
          </p:cNvSpPr>
          <p:nvPr/>
        </p:nvSpPr>
        <p:spPr bwMode="auto">
          <a:xfrm>
            <a:off x="0" y="6570663"/>
            <a:ext cx="89434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QUEST-2</a:t>
            </a:r>
            <a:endParaRPr lang="en-GB" b="1" dirty="0"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253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88651674"/>
              </p:ext>
            </p:extLst>
          </p:nvPr>
        </p:nvGraphicFramePr>
        <p:xfrm>
          <a:off x="190500" y="1628800"/>
          <a:ext cx="8748713" cy="4476508"/>
        </p:xfrm>
        <a:graphic>
          <a:graphicData uri="http://schemas.openxmlformats.org/drawingml/2006/table">
            <a:tbl>
              <a:tblPr/>
              <a:tblGrid>
                <a:gridCol w="5067300"/>
                <a:gridCol w="1981200"/>
                <a:gridCol w="1700213"/>
              </a:tblGrid>
              <a:tr h="4863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SMV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N = 257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Placebo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N = 134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453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Discontinuation due to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 (&lt; 1%)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53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Grade 3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adverse event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53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Grade 4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adverse event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53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Headache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39%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53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Fatigue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53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Pyrexia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53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Pruritus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659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Rash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   Grade 3-4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   Leading to discontinuation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27%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 (&lt; 1%)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 (1%)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 (&lt; 1%)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556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Photosensitivity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   Grade 3-4, leading to discontinuation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&lt; 1%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53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Neutropenia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53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Anemia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28%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173" name="Rectangle 6"/>
          <p:cNvSpPr>
            <a:spLocks noChangeArrowheads="1"/>
          </p:cNvSpPr>
          <p:nvPr/>
        </p:nvSpPr>
        <p:spPr bwMode="auto">
          <a:xfrm>
            <a:off x="971550" y="1267353"/>
            <a:ext cx="7162800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cs typeface="+mn-cs"/>
              </a:rPr>
              <a:t>Adverse events</a:t>
            </a:r>
          </a:p>
        </p:txBody>
      </p:sp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ea typeface="ＭＳ Ｐゴシック" pitchFamily="-84" charset="-128"/>
              </a:rPr>
              <a:t>QUEST-2 </a:t>
            </a:r>
            <a:r>
              <a:rPr lang="fr-FR" dirty="0" err="1">
                <a:ea typeface="ＭＳ Ｐゴシック" pitchFamily="-84" charset="-128"/>
              </a:rPr>
              <a:t>Study</a:t>
            </a:r>
            <a:r>
              <a:rPr lang="en-GB" dirty="0">
                <a:ea typeface="ＭＳ Ｐゴシック" pitchFamily="-84" charset="-128"/>
              </a:rPr>
              <a:t>: SMV + PEG-IFN + RBV </a:t>
            </a:r>
            <a:br>
              <a:rPr lang="en-GB" dirty="0">
                <a:ea typeface="ＭＳ Ｐゴシック" pitchFamily="-84" charset="-128"/>
              </a:rPr>
            </a:br>
            <a:r>
              <a:rPr lang="en-GB" dirty="0">
                <a:ea typeface="ＭＳ Ｐゴシック" pitchFamily="-84" charset="-128"/>
              </a:rPr>
              <a:t>for genotype 1</a:t>
            </a:r>
            <a:endParaRPr lang="fr-FR" dirty="0"/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6524353" y="6563633"/>
            <a:ext cx="260967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fr-FR"/>
            </a:defPPr>
            <a:lvl1pPr algn="r">
              <a:defRPr sz="1200" i="1">
                <a:solidFill>
                  <a:srgbClr val="0070C0"/>
                </a:solidFill>
                <a:ea typeface="ＭＳ Ｐゴシック" pitchFamily="34" charset="-128"/>
              </a:defRPr>
            </a:lvl1pPr>
          </a:lstStyle>
          <a:p>
            <a:r>
              <a:rPr lang="fr-FR" dirty="0" err="1"/>
              <a:t>Manns</a:t>
            </a:r>
            <a:r>
              <a:rPr lang="fr-FR" dirty="0"/>
              <a:t> M</a:t>
            </a:r>
            <a:r>
              <a:rPr lang="fr-FR" dirty="0" smtClean="0"/>
              <a:t>. Lancet </a:t>
            </a:r>
            <a:r>
              <a:rPr lang="fr-FR" dirty="0"/>
              <a:t>2014;384:414-26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70663"/>
            <a:ext cx="89434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QUEST-2</a:t>
            </a:r>
            <a:endParaRPr lang="en-GB" b="1" dirty="0"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ea typeface="ＭＳ Ｐゴシック" pitchFamily="-84" charset="-128"/>
              </a:rPr>
              <a:t>QUEST-2 </a:t>
            </a:r>
            <a:r>
              <a:rPr lang="fr-FR" dirty="0" err="1">
                <a:ea typeface="ＭＳ Ｐゴシック" pitchFamily="-84" charset="-128"/>
              </a:rPr>
              <a:t>Study</a:t>
            </a:r>
            <a:r>
              <a:rPr lang="en-GB" dirty="0">
                <a:ea typeface="ＭＳ Ｐゴシック" pitchFamily="-84" charset="-128"/>
              </a:rPr>
              <a:t>: SMV + PEG-IFN + RBV </a:t>
            </a:r>
            <a:br>
              <a:rPr lang="en-GB" dirty="0">
                <a:ea typeface="ＭＳ Ｐゴシック" pitchFamily="-84" charset="-128"/>
              </a:rPr>
            </a:br>
            <a:r>
              <a:rPr lang="en-GB" dirty="0">
                <a:ea typeface="ＭＳ Ｐゴシック" pitchFamily="-84" charset="-128"/>
              </a:rPr>
              <a:t>for genotype 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052736"/>
            <a:ext cx="8985696" cy="554461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Summary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latin typeface="Arial"/>
                <a:cs typeface="Arial"/>
              </a:rPr>
              <a:t>A significantly higher percentage of treatment-naive patients with chronic HCV genotype 1 infection </a:t>
            </a:r>
            <a:r>
              <a:rPr lang="en-US" dirty="0" smtClean="0">
                <a:cs typeface="Arial"/>
              </a:rPr>
              <a:t>achieved SVR</a:t>
            </a:r>
            <a:r>
              <a:rPr lang="en-US" baseline="-25000" dirty="0" smtClean="0">
                <a:cs typeface="Arial"/>
              </a:rPr>
              <a:t>12</a:t>
            </a:r>
            <a:r>
              <a:rPr lang="en-US" dirty="0" smtClean="0">
                <a:cs typeface="Arial"/>
              </a:rPr>
              <a:t> (primary efficacy endpoint) </a:t>
            </a:r>
            <a:r>
              <a:rPr lang="en-US" dirty="0" smtClean="0">
                <a:latin typeface="Arial"/>
                <a:cs typeface="Arial"/>
              </a:rPr>
              <a:t>with SMV in combination with PEG-IFN + RBV than with placebo in combination with </a:t>
            </a:r>
            <a:br>
              <a:rPr lang="en-US" dirty="0" smtClean="0">
                <a:latin typeface="Arial"/>
                <a:cs typeface="Arial"/>
              </a:rPr>
            </a:br>
            <a:r>
              <a:rPr lang="en-US" dirty="0" smtClean="0">
                <a:latin typeface="Arial"/>
                <a:cs typeface="Arial"/>
              </a:rPr>
              <a:t>PEG-IFN + RBV and has lower on-treatment failure and relapse rates</a:t>
            </a:r>
          </a:p>
          <a:p>
            <a:pPr lvl="2">
              <a:spcBef>
                <a:spcPts val="0"/>
              </a:spcBef>
            </a:pPr>
            <a:r>
              <a:rPr lang="en-US" dirty="0" smtClean="0">
                <a:latin typeface="Arial"/>
                <a:cs typeface="Arial"/>
              </a:rPr>
              <a:t>This </a:t>
            </a:r>
            <a:r>
              <a:rPr lang="en-US" dirty="0" smtClean="0">
                <a:cs typeface="Arial"/>
              </a:rPr>
              <a:t>superiority of SMV was seen i</a:t>
            </a:r>
            <a:r>
              <a:rPr lang="en-US" dirty="0" smtClean="0"/>
              <a:t>rrespective of the type of PEG-IFN-</a:t>
            </a:r>
            <a:r>
              <a:rPr lang="en-US" dirty="0" err="1" smtClean="0"/>
              <a:t>alfa</a:t>
            </a:r>
            <a:r>
              <a:rPr lang="en-US" dirty="0" smtClean="0"/>
              <a:t> used</a:t>
            </a:r>
            <a:endParaRPr lang="en-US" dirty="0" smtClean="0">
              <a:latin typeface="Arial"/>
              <a:cs typeface="Arial"/>
            </a:endParaRPr>
          </a:p>
          <a:p>
            <a:pPr lvl="1">
              <a:spcBef>
                <a:spcPts val="0"/>
              </a:spcBef>
            </a:pPr>
            <a:r>
              <a:rPr lang="en-US" dirty="0" smtClean="0">
                <a:latin typeface="Arial"/>
                <a:cs typeface="Arial"/>
              </a:rPr>
              <a:t>91% of patients in the SMV group met criteria for response-guided therapy and were eligible to shorten treatment and stop at W24, and 86% of these subsequently achieved SVR</a:t>
            </a:r>
            <a:r>
              <a:rPr lang="en-US" baseline="-25000" dirty="0" smtClean="0">
                <a:latin typeface="Arial"/>
                <a:cs typeface="Arial"/>
              </a:rPr>
              <a:t>12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latin typeface="Arial"/>
                <a:cs typeface="Arial"/>
              </a:rPr>
              <a:t>IL28B non-CC genotype, cirrhosis, and high baseline HCV RNA were associated with lower SVR rates</a:t>
            </a:r>
          </a:p>
          <a:p>
            <a:pPr lvl="1">
              <a:spcBef>
                <a:spcPts val="0"/>
              </a:spcBef>
            </a:pPr>
            <a:r>
              <a:rPr lang="en-US" b="0" dirty="0" smtClean="0">
                <a:latin typeface="Arial"/>
                <a:cs typeface="Arial"/>
              </a:rPr>
              <a:t>in patients with HCV </a:t>
            </a:r>
            <a:r>
              <a:rPr lang="en-US" sz="1800" b="0" dirty="0" smtClean="0">
                <a:latin typeface="Arial"/>
                <a:cs typeface="Arial"/>
              </a:rPr>
              <a:t>genotype </a:t>
            </a:r>
            <a:r>
              <a:rPr lang="en-US" dirty="0" smtClean="0">
                <a:latin typeface="Arial"/>
                <a:cs typeface="Arial"/>
              </a:rPr>
              <a:t>1</a:t>
            </a:r>
            <a:r>
              <a:rPr lang="en-US" sz="1800" b="0" dirty="0" smtClean="0">
                <a:latin typeface="Arial"/>
                <a:cs typeface="Arial"/>
              </a:rPr>
              <a:t>a </a:t>
            </a:r>
          </a:p>
          <a:p>
            <a:pPr lvl="2">
              <a:spcBef>
                <a:spcPts val="0"/>
              </a:spcBef>
            </a:pPr>
            <a:r>
              <a:rPr lang="en-US" dirty="0" smtClean="0">
                <a:cs typeface="Arial"/>
              </a:rPr>
              <a:t>SVR</a:t>
            </a:r>
            <a:r>
              <a:rPr lang="en-US" baseline="-25000" dirty="0" smtClean="0">
                <a:cs typeface="Arial"/>
              </a:rPr>
              <a:t>12 </a:t>
            </a:r>
            <a:r>
              <a:rPr lang="en-US" sz="1600" b="0" dirty="0" smtClean="0">
                <a:latin typeface="Arial"/>
                <a:cs typeface="Arial"/>
              </a:rPr>
              <a:t>was similarly high in patients with or without the Q80K polymorphism at baseline</a:t>
            </a:r>
            <a:r>
              <a:rPr lang="en-US" dirty="0" smtClean="0">
                <a:latin typeface="Arial"/>
                <a:cs typeface="Arial"/>
              </a:rPr>
              <a:t> </a:t>
            </a:r>
          </a:p>
          <a:p>
            <a:pPr lvl="2">
              <a:spcBef>
                <a:spcPts val="0"/>
              </a:spcBef>
            </a:pPr>
            <a:r>
              <a:rPr lang="en-US" dirty="0" smtClean="0">
                <a:latin typeface="Arial"/>
                <a:cs typeface="Arial"/>
              </a:rPr>
              <a:t>However, </a:t>
            </a:r>
            <a:r>
              <a:rPr lang="en-US" dirty="0" smtClean="0">
                <a:cs typeface="Arial"/>
              </a:rPr>
              <a:t>SVR</a:t>
            </a:r>
            <a:r>
              <a:rPr lang="en-US" baseline="-25000" dirty="0" smtClean="0">
                <a:cs typeface="Arial"/>
              </a:rPr>
              <a:t>12 </a:t>
            </a:r>
            <a:r>
              <a:rPr lang="en-US" sz="1600" b="0" dirty="0" smtClean="0">
                <a:latin typeface="Arial"/>
                <a:cs typeface="Arial"/>
              </a:rPr>
              <a:t>was significantly lower in placebo group overall </a:t>
            </a:r>
            <a:r>
              <a:rPr lang="en-US" sz="1600" b="0" dirty="0" err="1" smtClean="0">
                <a:latin typeface="Arial"/>
                <a:cs typeface="Arial"/>
              </a:rPr>
              <a:t>vs</a:t>
            </a:r>
            <a:r>
              <a:rPr lang="en-US" sz="1600" b="0" dirty="0" smtClean="0">
                <a:latin typeface="Arial"/>
                <a:cs typeface="Arial"/>
              </a:rPr>
              <a:t> SMV group with Q80K polymorphism (p &lt; 0.05)</a:t>
            </a:r>
          </a:p>
          <a:p>
            <a:pPr lvl="1">
              <a:spcBef>
                <a:spcPts val="0"/>
              </a:spcBef>
            </a:pPr>
            <a:r>
              <a:rPr lang="en-US" sz="1800" b="0" dirty="0" smtClean="0">
                <a:latin typeface="Arial"/>
                <a:cs typeface="Arial"/>
              </a:rPr>
              <a:t>Most patients treated with SMV who did not achieve SVR</a:t>
            </a:r>
            <a:r>
              <a:rPr lang="en-US" sz="1800" b="0" baseline="-25000" dirty="0" smtClean="0">
                <a:latin typeface="Arial"/>
                <a:cs typeface="Arial"/>
              </a:rPr>
              <a:t>12</a:t>
            </a:r>
            <a:r>
              <a:rPr lang="en-US" sz="1800" b="0" dirty="0" smtClean="0">
                <a:latin typeface="Arial"/>
                <a:cs typeface="Arial"/>
              </a:rPr>
              <a:t> had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sz="1800" b="0" dirty="0" smtClean="0">
                <a:latin typeface="Arial"/>
                <a:cs typeface="Arial"/>
              </a:rPr>
              <a:t>emergent mutations at the time of failure</a:t>
            </a:r>
            <a:endParaRPr lang="en-US" dirty="0" smtClean="0">
              <a:latin typeface="Arial"/>
              <a:cs typeface="Arial"/>
            </a:endParaRPr>
          </a:p>
          <a:p>
            <a:pPr lvl="1">
              <a:spcBef>
                <a:spcPts val="0"/>
              </a:spcBef>
            </a:pPr>
            <a:r>
              <a:rPr lang="en-US" dirty="0"/>
              <a:t>A</a:t>
            </a:r>
            <a:r>
              <a:rPr lang="en-US" dirty="0" smtClean="0"/>
              <a:t>dverse events </a:t>
            </a:r>
            <a:r>
              <a:rPr lang="en-US" b="0" dirty="0" smtClean="0"/>
              <a:t>in the SMV group were clinically manageable, and most</a:t>
            </a:r>
            <a:r>
              <a:rPr lang="en-US" dirty="0" smtClean="0"/>
              <a:t> </a:t>
            </a:r>
            <a:r>
              <a:rPr lang="en-US" b="0" dirty="0" smtClean="0"/>
              <a:t>were grade 1 or 2. Discontinuation for </a:t>
            </a:r>
            <a:r>
              <a:rPr lang="en-US" dirty="0"/>
              <a:t>adverse event </a:t>
            </a:r>
            <a:r>
              <a:rPr lang="en-US" b="0" dirty="0" smtClean="0"/>
              <a:t>was rare in both groups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6524353" y="6563633"/>
            <a:ext cx="260967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fr-FR"/>
            </a:defPPr>
            <a:lvl1pPr algn="r">
              <a:defRPr sz="1200" i="1">
                <a:solidFill>
                  <a:srgbClr val="0070C0"/>
                </a:solidFill>
                <a:ea typeface="ＭＳ Ｐゴシック" pitchFamily="34" charset="-128"/>
              </a:defRPr>
            </a:lvl1pPr>
          </a:lstStyle>
          <a:p>
            <a:r>
              <a:rPr lang="fr-FR" dirty="0" err="1"/>
              <a:t>Manns</a:t>
            </a:r>
            <a:r>
              <a:rPr lang="fr-FR" dirty="0"/>
              <a:t> M</a:t>
            </a:r>
            <a:r>
              <a:rPr lang="fr-FR" dirty="0" smtClean="0"/>
              <a:t>. Lancet </a:t>
            </a:r>
            <a:r>
              <a:rPr lang="fr-FR" dirty="0"/>
              <a:t>2014;384:414-26</a:t>
            </a:r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0" y="6570663"/>
            <a:ext cx="89434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QUEST-2</a:t>
            </a:r>
            <a:endParaRPr lang="en-GB" b="1" dirty="0"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558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2395</TotalTime>
  <Words>1214</Words>
  <Application>Microsoft Macintosh PowerPoint</Application>
  <PresentationFormat>Présentation à l'écran (4:3)</PresentationFormat>
  <Paragraphs>278</Paragraphs>
  <Slides>8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HCV-trials.com 2015 </vt:lpstr>
      <vt:lpstr>QUEST-2 Study: SMV + PEG-IFN + RBV  for genotype 1</vt:lpstr>
      <vt:lpstr>QUEST-2 Study: SMV + PEG-IFN + RBV  for genotype 1</vt:lpstr>
      <vt:lpstr>QUEST-2 Study: SMV + PEG-IFN + RBV  for genotype 1</vt:lpstr>
      <vt:lpstr>QUEST-2 Study: SMV + PEG-IFN + RBV  for genotype 1</vt:lpstr>
      <vt:lpstr>QUEST-2 Study: SMV + PEG-IFN + RBV  for genotype 1</vt:lpstr>
      <vt:lpstr>QUEST-2 Study: SMV + PEG-IFN + RBV  for genotype 1</vt:lpstr>
      <vt:lpstr>QUEST-2 Study: SMV + PEG-IFN + RBV  for genotype 1</vt:lpstr>
      <vt:lpstr>QUEST-2 Study: SMV + PEG-IFN + RBV  for genotype 1</vt:lpstr>
    </vt:vector>
  </TitlesOfParts>
  <Manager/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keywords/>
  <dc:description/>
  <cp:lastModifiedBy>Utilisateur de Microsoft Office</cp:lastModifiedBy>
  <cp:revision>119</cp:revision>
  <dcterms:created xsi:type="dcterms:W3CDTF">2015-05-24T23:02:59Z</dcterms:created>
  <dcterms:modified xsi:type="dcterms:W3CDTF">2015-07-09T12:45:03Z</dcterms:modified>
  <cp:category/>
</cp:coreProperties>
</file>