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1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333399"/>
    <a:srgbClr val="10EB00"/>
    <a:srgbClr val="FFC000"/>
    <a:srgbClr val="000066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08" d="100"/>
          <a:sy n="108" d="100"/>
        </p:scale>
        <p:origin x="-112" y="-65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09/07/15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4134798" y="1360125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4355976" y="3124200"/>
            <a:ext cx="79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896835" y="2304799"/>
            <a:ext cx="0" cy="1200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588224" y="17695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0600" y="1950464"/>
            <a:ext cx="4193368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All g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US" sz="16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Liver transplantation 6-150 months earlier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Child Pugh ≤ 7 and MELD ≤ 17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Steroids ≤ 5 mg/day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</a:t>
            </a:r>
            <a:r>
              <a:rPr lang="en-US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coinfection</a:t>
            </a:r>
            <a:endParaRPr lang="en-US" sz="1600" b="1" dirty="0" smtClean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83568" y="4414366"/>
            <a:ext cx="8208912" cy="1225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400 mg : 1 pill qd </a:t>
            </a:r>
          </a:p>
          <a:p>
            <a:pPr marL="3429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400mg/day escalating to 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1000 or 1200 mg/day (bid dosing) according to body weight (&lt; or ≥ 75 kg), dose adapted on hemoglobin level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endParaRPr lang="en-US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222675" y="5301208"/>
            <a:ext cx="836384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dirty="0" smtClean="0">
                <a:solidFill>
                  <a:srgbClr val="000066"/>
                </a:solidFill>
              </a:rPr>
              <a:t>Primary endpoint : SVR</a:t>
            </a:r>
            <a:r>
              <a:rPr lang="en-US" baseline="-25000" dirty="0" smtClean="0">
                <a:solidFill>
                  <a:srgbClr val="000066"/>
                </a:solidFill>
              </a:rPr>
              <a:t>12 </a:t>
            </a:r>
            <a:r>
              <a:rPr lang="en-US" dirty="0" smtClean="0">
                <a:solidFill>
                  <a:srgbClr val="000066"/>
                </a:solidFill>
              </a:rPr>
              <a:t>(HCV RNA &lt; </a:t>
            </a:r>
            <a:r>
              <a:rPr lang="en-US" dirty="0" smtClean="0"/>
              <a:t>12</a:t>
            </a:r>
            <a:r>
              <a:rPr lang="en-US" dirty="0" smtClean="0">
                <a:solidFill>
                  <a:srgbClr val="000066"/>
                </a:solidFill>
              </a:rPr>
              <a:t> IU</a:t>
            </a:r>
            <a:r>
              <a:rPr lang="en-US" dirty="0" smtClean="0">
                <a:solidFill>
                  <a:srgbClr val="000066"/>
                </a:solidFill>
              </a:rPr>
              <a:t>/ml) </a:t>
            </a:r>
            <a:r>
              <a:rPr lang="en-US" dirty="0" smtClean="0"/>
              <a:t>by intention to treat, with 2-sided 95% CI, no formal statistical criteria</a:t>
            </a:r>
            <a:endParaRPr lang="en-US" dirty="0" smtClean="0">
              <a:solidFill>
                <a:srgbClr val="000066"/>
              </a:solidFill>
            </a:endParaRP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60785"/>
              </p:ext>
            </p:extLst>
          </p:nvPr>
        </p:nvGraphicFramePr>
        <p:xfrm>
          <a:off x="5152256" y="2819400"/>
          <a:ext cx="1724000" cy="609602"/>
        </p:xfrm>
        <a:graphic>
          <a:graphicData uri="http://schemas.openxmlformats.org/drawingml/2006/table">
            <a:tbl>
              <a:tblPr/>
              <a:tblGrid>
                <a:gridCol w="1724000"/>
              </a:tblGrid>
              <a:tr h="609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8202783" y="292825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876256" y="3100049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4352781" y="278564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</a:t>
            </a:r>
            <a:r>
              <a:rPr lang="en-US" sz="1600" b="1" smtClean="0">
                <a:solidFill>
                  <a:srgbClr val="C00000"/>
                </a:solidFill>
                <a:latin typeface="Calibri" pitchFamily="-84" charset="0"/>
              </a:rPr>
              <a:t>40</a:t>
            </a:r>
            <a:endParaRPr lang="en-US" sz="1600" b="1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4505332" y="214806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9" name="AutoShape 162"/>
          <p:cNvSpPr>
            <a:spLocks noChangeArrowheads="1"/>
          </p:cNvSpPr>
          <p:nvPr/>
        </p:nvSpPr>
        <p:spPr bwMode="auto">
          <a:xfrm>
            <a:off x="1" y="6548004"/>
            <a:ext cx="27700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200" b="1" i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HCV RECURRENCE POST-TRANSPLANT</a:t>
            </a:r>
            <a:endParaRPr lang="en-US" sz="1200" b="1" i="1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5650814" y="6565900"/>
            <a:ext cx="3485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smtClean="0">
                <a:solidFill>
                  <a:srgbClr val="0070C0"/>
                </a:solidFill>
                <a:ea typeface="ＭＳ Ｐゴシック" pitchFamily="34" charset="-128"/>
              </a:rPr>
              <a:t>Charlton M. Gastroenterology 2015;148:108-17</a:t>
            </a:r>
            <a:endParaRPr lang="en-US" sz="1200" i="1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Recurrence</a:t>
            </a:r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 Post-Transplant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SOF+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recurrent HCV infection after liver transplantation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Recurrence</a:t>
            </a:r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 Post-Transplant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SOF+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recurrent HCV infection after liver transplantation</a:t>
            </a:r>
            <a:endParaRPr lang="fr-FR" sz="26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79336"/>
              </p:ext>
            </p:extLst>
          </p:nvPr>
        </p:nvGraphicFramePr>
        <p:xfrm>
          <a:off x="539750" y="1708674"/>
          <a:ext cx="8351750" cy="4586294"/>
        </p:xfrm>
        <a:graphic>
          <a:graphicData uri="http://schemas.openxmlformats.org/drawingml/2006/table">
            <a:tbl>
              <a:tblPr/>
              <a:tblGrid>
                <a:gridCol w="5746608"/>
                <a:gridCol w="2605142"/>
              </a:tblGrid>
              <a:tr h="310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3 / 4,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22 / 11 / 6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6.74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28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Prior HCV treatment</a:t>
                      </a:r>
                      <a:endParaRPr kumimoji="0" lang="en-GB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IFN or PEG-IFN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PI + PEG-IFN + RBV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Other + PEG-IFN + RBV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last HCV regimen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 / Relapse / Partial / Non response / Unknown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% / 26% / 20% / 35% / 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: F0-F2 /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37% / 23% / 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Years since liver transplantation, median (range)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4.3 (1.0 – 10.6)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Child Pugh score : 5 / 6 / 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60% / 30% /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N (% [90% CI])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28 (70% [56-82])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  <a:tr h="24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12 (30%)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27700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HCV RECURRENCE POST-TRANSPLANT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50814" y="6565900"/>
            <a:ext cx="3485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Charlton M.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2015;148:108-17</a:t>
            </a:r>
            <a:endParaRPr lang="sv-SE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716332" y="1246620"/>
            <a:ext cx="5698675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Recurrence</a:t>
            </a:r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 Post-Transplant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SOF+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recurrent HCV infection after liver transplantation</a:t>
            </a:r>
            <a:endParaRPr lang="fr-FR" sz="26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="1" baseline="-250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according to subgroups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Rate lower if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Male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Cirrhosis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Non-CC IL28B genotypes</a:t>
            </a:r>
          </a:p>
          <a:p>
            <a:pPr lvl="2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HCV Genotype 1b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Resistance assessment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NS5B sequencing : no baseline S282T variant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At relapse, 1 patient with emergence of V321A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Pharmacokinetic assessment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Increase in metabolite GS-331007 (&lt; 2 fold) and SOF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AUC</a:t>
            </a:r>
            <a:r>
              <a:rPr lang="en-US" baseline="-25000" dirty="0" err="1" smtClean="0">
                <a:ea typeface="ＭＳ Ｐゴシック" pitchFamily="-1" charset="-128"/>
                <a:cs typeface="ＭＳ Ｐゴシック" pitchFamily="-1" charset="-128"/>
              </a:rPr>
              <a:t>tau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in the post-transplant period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Safety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No deaths, graft losses or rejection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Grade 3 adverse events in 6 patients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Serious adverse events : 10 in 6 patients, all unrelated to study drugs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Adverse events leading to discontinuation : 1 pneumonia,</a:t>
            </a:r>
            <a:br>
              <a:rPr lang="en-US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1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hepatocarcinoma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27700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HCV RECURRENCE POST-TRANSPLANT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650814" y="6565900"/>
            <a:ext cx="3485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Charlton M.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2015;148:108-17</a:t>
            </a:r>
            <a:endParaRPr lang="sv-SE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13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67750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Recurrence</a:t>
            </a:r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 Post-Transplant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SOF+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RBV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recurrent HCV infection after liver transplantation</a:t>
            </a:r>
            <a:endParaRPr lang="fr-FR" sz="26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this open-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label, uncontrolled, non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randomised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study,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24 weeks of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SOF + RBV without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interferon led to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in 70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% of patients (28 of 40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) with recurrence of HCV infection after liver transplantation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This study confirms the absence of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impact of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SOF + RBV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co-administered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immunosuppressive agents</a:t>
            </a:r>
            <a:endParaRPr lang="en-US" sz="9600" dirty="0"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spcBef>
                <a:spcPts val="600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No net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directional changes in trough levels of cyclosporine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or </a:t>
            </a:r>
            <a:r>
              <a:rPr lang="en-US" sz="1800" dirty="0" err="1" smtClean="0">
                <a:ea typeface="ＭＳ Ｐゴシック" pitchFamily="-1" charset="-128"/>
                <a:cs typeface="ＭＳ Ｐゴシック" pitchFamily="-1" charset="-128"/>
              </a:rPr>
              <a:t>tacrolimus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smtClean="0">
                <a:ea typeface="ＭＳ Ｐゴシック" pitchFamily="-1" charset="-128"/>
                <a:cs typeface="ＭＳ Ｐゴシック" pitchFamily="-1" charset="-128"/>
              </a:rPr>
              <a:t>were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observed during the study</a:t>
            </a:r>
            <a:endParaRPr lang="en-US" sz="1800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48004"/>
            <a:ext cx="277009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HCV RECURRENCE POST-TRANSPLANT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650814" y="6565900"/>
            <a:ext cx="34852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1200" i="1" dirty="0">
                <a:solidFill>
                  <a:srgbClr val="0070C0"/>
                </a:solidFill>
                <a:ea typeface="ＭＳ Ｐゴシック" pitchFamily="34" charset="-128"/>
              </a:rPr>
              <a:t>Charlton M. Gastroenterology </a:t>
            </a:r>
            <a:r>
              <a:rPr lang="sv-SE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2015;148:108-17</a:t>
            </a:r>
            <a:endParaRPr lang="sv-SE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</TotalTime>
  <Words>535</Words>
  <Application>Microsoft Macintosh PowerPoint</Application>
  <PresentationFormat>Présentation à l'écran (4:3)</PresentationFormat>
  <Paragraphs>94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HCV Recurrence Post-Transplant Study: SOF+ RBV  for recurrent HCV infection after liver transplantation</vt:lpstr>
      <vt:lpstr>HCV Recurrence Post-Transplant Study: SOF+ RBV  for recurrent HCV infection after liver transplantation</vt:lpstr>
      <vt:lpstr>HCV Recurrence Post-Transplant Study: SOF+ RBV  for recurrent HCV infection after liver transplantation</vt:lpstr>
      <vt:lpstr>HCV Recurrence Post-Transplant Study: SOF+ RBV  for recurrent HCV infection after liver transplantation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113</cp:revision>
  <dcterms:created xsi:type="dcterms:W3CDTF">2015-05-24T21:56:52Z</dcterms:created>
  <dcterms:modified xsi:type="dcterms:W3CDTF">2015-07-09T12:50:47Z</dcterms:modified>
</cp:coreProperties>
</file>