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94" r:id="rId3"/>
    <p:sldId id="295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3399"/>
    <a:srgbClr val="DDDDDD"/>
    <a:srgbClr val="FFFFFF"/>
    <a:srgbClr val="000066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36" d="100"/>
          <a:sy n="136" d="100"/>
        </p:scale>
        <p:origin x="-672" y="-10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037348" y="2170021"/>
            <a:ext cx="472781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13477"/>
              </p:ext>
            </p:extLst>
          </p:nvPr>
        </p:nvGraphicFramePr>
        <p:xfrm>
          <a:off x="5124775" y="2600711"/>
          <a:ext cx="1616990" cy="638351"/>
        </p:xfrm>
        <a:graphic>
          <a:graphicData uri="http://schemas.openxmlformats.org/drawingml/2006/table">
            <a:tbl>
              <a:tblPr/>
              <a:tblGrid>
                <a:gridCol w="1616990"/>
              </a:tblGrid>
              <a:tr h="63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+  PEG-IFN + RBV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573898" y="1322425"/>
            <a:ext cx="1331998" cy="611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750730" y="2393493"/>
            <a:ext cx="0" cy="81948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467230" y="186752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8397771" y="2387317"/>
            <a:ext cx="0" cy="89766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981094" y="1475768"/>
            <a:ext cx="828259" cy="863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W48*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302478" y="2579031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107</a:t>
            </a:r>
            <a:endParaRPr lang="en-US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19389" y="1647845"/>
            <a:ext cx="3419830" cy="255389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experienced with relapse or partial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or null response to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7176" y="4776956"/>
            <a:ext cx="8789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SMV : 150 mg 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; PEG-IFN</a:t>
            </a:r>
            <a:r>
              <a:rPr lang="en-US" sz="16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en-US" sz="16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weight based (bid dosing) : 1000 mg/day if &lt; 75 kg or 1200 mg/day if ≥ 75 kg</a:t>
            </a:r>
          </a:p>
        </p:txBody>
      </p:sp>
      <p:graphicFrame>
        <p:nvGraphicFramePr>
          <p:cNvPr id="3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105970"/>
              </p:ext>
            </p:extLst>
          </p:nvPr>
        </p:nvGraphicFramePr>
        <p:xfrm>
          <a:off x="6774916" y="2586371"/>
          <a:ext cx="1620665" cy="638351"/>
        </p:xfrm>
        <a:graphic>
          <a:graphicData uri="http://schemas.openxmlformats.org/drawingml/2006/table">
            <a:tbl>
              <a:tblPr/>
              <a:tblGrid>
                <a:gridCol w="1620665"/>
              </a:tblGrid>
              <a:tr h="63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7" name="ZoneTexte 56"/>
          <p:cNvSpPr txBox="1"/>
          <p:nvPr/>
        </p:nvSpPr>
        <p:spPr>
          <a:xfrm>
            <a:off x="395536" y="4263479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Treatment-naïve and </a:t>
            </a:r>
            <a:r>
              <a:rPr lang="en-US" sz="1200" dirty="0" err="1" smtClean="0"/>
              <a:t>relapsers</a:t>
            </a:r>
            <a:r>
              <a:rPr lang="en-US" sz="1200" dirty="0" smtClean="0"/>
              <a:t> stopped therapy at W24 if HCV RNA &lt; 25 IU/ml at W4 and HCV RNA undetectable at W12 ; All other patients continued therapy until W48</a:t>
            </a:r>
            <a:endParaRPr lang="en-US" sz="1200" dirty="0"/>
          </a:p>
        </p:txBody>
      </p:sp>
      <p:sp>
        <p:nvSpPr>
          <p:cNvPr id="37" name="Line 63"/>
          <p:cNvSpPr>
            <a:spLocks noChangeShapeType="1"/>
          </p:cNvSpPr>
          <p:nvPr/>
        </p:nvSpPr>
        <p:spPr bwMode="auto">
          <a:xfrm>
            <a:off x="3470069" y="2958496"/>
            <a:ext cx="1616342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RESTORE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sp>
        <p:nvSpPr>
          <p:cNvPr id="28" name="Espace réservé du contenu 2"/>
          <p:cNvSpPr>
            <a:spLocks/>
          </p:cNvSpPr>
          <p:nvPr/>
        </p:nvSpPr>
        <p:spPr bwMode="auto">
          <a:xfrm>
            <a:off x="222675" y="5445224"/>
            <a:ext cx="836384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sz="1600" dirty="0" smtClean="0"/>
              <a:t>SVR</a:t>
            </a:r>
            <a:r>
              <a:rPr lang="en-US" sz="1600" baseline="-25000" dirty="0" smtClean="0"/>
              <a:t>12</a:t>
            </a:r>
            <a:r>
              <a:rPr lang="en-US" sz="1600" dirty="0" smtClean="0"/>
              <a:t> </a:t>
            </a:r>
            <a:r>
              <a:rPr lang="en-US" sz="1600" dirty="0"/>
              <a:t>(HCV RNA &lt; 25 IU</a:t>
            </a:r>
            <a:r>
              <a:rPr lang="en-US" sz="1600" dirty="0" smtClean="0"/>
              <a:t>/ml) </a:t>
            </a:r>
            <a:r>
              <a:rPr lang="en-US" sz="1600" dirty="0"/>
              <a:t>with 95% two-sided CI, by ITT, descriptive analysis</a:t>
            </a: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2075569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RESTORE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291978"/>
              </p:ext>
            </p:extLst>
          </p:nvPr>
        </p:nvGraphicFramePr>
        <p:xfrm>
          <a:off x="405593" y="1733004"/>
          <a:ext cx="8351836" cy="4288285"/>
        </p:xfrm>
        <a:graphic>
          <a:graphicData uri="http://schemas.openxmlformats.org/drawingml/2006/table">
            <a:tbl>
              <a:tblPr/>
              <a:tblGrid>
                <a:gridCol w="2798255"/>
                <a:gridCol w="1152128"/>
                <a:gridCol w="1349281"/>
                <a:gridCol w="1526086"/>
                <a:gridCol w="1526086"/>
              </a:tblGrid>
              <a:tr h="875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35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relapse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partial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1D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null 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15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4a / 4d /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 / 24% / 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 / 18% / 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 / 30% / 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 / 25% / 28%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75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F0-F1 / F2 / F3 /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 / 17% / 20% / 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 / 36%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 / 41%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 / 30%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50%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 /22% / 16% / 38%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27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5.84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34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83" marR="89983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79046" y="1246620"/>
            <a:ext cx="7173247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555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2517177" y="2542032"/>
            <a:ext cx="608400" cy="228138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1929094" y="403466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1929094" y="3342511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1829707" y="1961386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1929094" y="2651948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2196128" y="414238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2196128" y="345182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2196128" y="206752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2196128" y="2758082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2286617" y="2057995"/>
            <a:ext cx="0" cy="276455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2442908" y="1903631"/>
            <a:ext cx="75693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82.9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( 70-95)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2051666" y="170080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2196136" y="4820442"/>
            <a:ext cx="36000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chemeClr val="bg1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2249986" y="453150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N</a:t>
            </a:r>
            <a:endParaRPr lang="fr-FR" sz="1400" dirty="0"/>
          </a:p>
        </p:txBody>
      </p:sp>
      <p:sp>
        <p:nvSpPr>
          <p:cNvPr id="80" name="ZoneTexte 79"/>
          <p:cNvSpPr txBox="1"/>
          <p:nvPr/>
        </p:nvSpPr>
        <p:spPr>
          <a:xfrm>
            <a:off x="2629195" y="453150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66"/>
                </a:solidFill>
              </a:rPr>
              <a:t>35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42" name="Rectangle 133"/>
          <p:cNvSpPr>
            <a:spLocks noChangeArrowheads="1"/>
          </p:cNvSpPr>
          <p:nvPr/>
        </p:nvSpPr>
        <p:spPr bwMode="auto">
          <a:xfrm>
            <a:off x="4935581" y="3582988"/>
            <a:ext cx="608400" cy="1240432"/>
          </a:xfrm>
          <a:prstGeom prst="rect">
            <a:avLst/>
          </a:prstGeom>
          <a:solidFill>
            <a:srgbClr val="CCFFCC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Rectangle 133"/>
          <p:cNvSpPr>
            <a:spLocks noChangeArrowheads="1"/>
          </p:cNvSpPr>
          <p:nvPr/>
        </p:nvSpPr>
        <p:spPr bwMode="auto">
          <a:xfrm>
            <a:off x="3329728" y="2432645"/>
            <a:ext cx="608400" cy="2390775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144"/>
          <p:cNvSpPr>
            <a:spLocks noChangeArrowheads="1"/>
          </p:cNvSpPr>
          <p:nvPr/>
        </p:nvSpPr>
        <p:spPr bwMode="auto">
          <a:xfrm>
            <a:off x="3209774" y="1805335"/>
            <a:ext cx="84830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86.4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( 72-100)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2494542" y="4794184"/>
            <a:ext cx="65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Naïve</a:t>
            </a:r>
            <a:endParaRPr lang="fr-FR" sz="1400" dirty="0"/>
          </a:p>
        </p:txBody>
      </p:sp>
      <p:sp>
        <p:nvSpPr>
          <p:cNvPr id="77" name="Rectangle 144"/>
          <p:cNvSpPr>
            <a:spLocks noChangeArrowheads="1"/>
          </p:cNvSpPr>
          <p:nvPr/>
        </p:nvSpPr>
        <p:spPr bwMode="auto">
          <a:xfrm>
            <a:off x="4881350" y="2957463"/>
            <a:ext cx="7168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40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(25-55)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5047599" y="453150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</a:rPr>
              <a:t>4</a:t>
            </a:r>
            <a:r>
              <a:rPr lang="fr-FR" sz="1400" dirty="0" smtClean="0">
                <a:solidFill>
                  <a:srgbClr val="000066"/>
                </a:solidFill>
              </a:rPr>
              <a:t>0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3441746" y="453150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66"/>
                </a:solidFill>
              </a:rPr>
              <a:t>22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4111107" y="3190875"/>
            <a:ext cx="608400" cy="1632545"/>
          </a:xfrm>
          <a:prstGeom prst="rect">
            <a:avLst/>
          </a:prstGeom>
          <a:solidFill>
            <a:srgbClr val="71D5FF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3" name="Rectangle 144"/>
          <p:cNvSpPr>
            <a:spLocks noChangeArrowheads="1"/>
          </p:cNvSpPr>
          <p:nvPr/>
        </p:nvSpPr>
        <p:spPr bwMode="auto">
          <a:xfrm>
            <a:off x="4056876" y="2574563"/>
            <a:ext cx="7168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60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(30-90)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4223125" y="4531501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66"/>
                </a:solidFill>
              </a:rPr>
              <a:t>10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3247175" y="4794184"/>
            <a:ext cx="773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/>
              <a:t>Prior</a:t>
            </a:r>
          </a:p>
          <a:p>
            <a:pPr algn="ctr"/>
            <a:r>
              <a:rPr lang="fr-FR" sz="1400" dirty="0" smtClean="0"/>
              <a:t>relapse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3953689" y="4794184"/>
            <a:ext cx="923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Prior</a:t>
            </a:r>
          </a:p>
          <a:p>
            <a:pPr algn="ctr"/>
            <a:r>
              <a:rPr lang="en-US" sz="1400" smtClean="0"/>
              <a:t>partial</a:t>
            </a:r>
          </a:p>
          <a:p>
            <a:pPr algn="ctr"/>
            <a:r>
              <a:rPr lang="en-US" sz="1400" smtClean="0"/>
              <a:t>response</a:t>
            </a:r>
            <a:endParaRPr lang="en-US" sz="1400"/>
          </a:p>
        </p:txBody>
      </p:sp>
      <p:sp>
        <p:nvSpPr>
          <p:cNvPr id="54" name="ZoneTexte 53"/>
          <p:cNvSpPr txBox="1"/>
          <p:nvPr/>
        </p:nvSpPr>
        <p:spPr>
          <a:xfrm>
            <a:off x="4778163" y="4794184"/>
            <a:ext cx="923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smtClean="0"/>
              <a:t>Prior</a:t>
            </a:r>
          </a:p>
          <a:p>
            <a:pPr algn="ctr"/>
            <a:r>
              <a:rPr lang="en-US" sz="1400" smtClean="0"/>
              <a:t>null</a:t>
            </a:r>
          </a:p>
          <a:p>
            <a:pPr algn="ctr"/>
            <a:r>
              <a:rPr lang="en-US" sz="1400" smtClean="0"/>
              <a:t>response</a:t>
            </a:r>
            <a:endParaRPr lang="en-US" sz="1400"/>
          </a:p>
        </p:txBody>
      </p:sp>
      <p:graphicFrame>
        <p:nvGraphicFramePr>
          <p:cNvPr id="57" name="Tableau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044682"/>
              </p:ext>
            </p:extLst>
          </p:nvPr>
        </p:nvGraphicFramePr>
        <p:xfrm>
          <a:off x="299144" y="5556866"/>
          <a:ext cx="539452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863662"/>
                <a:gridCol w="792522"/>
                <a:gridCol w="790568"/>
                <a:gridCol w="859536"/>
              </a:tblGrid>
              <a:tr h="184270">
                <a:tc>
                  <a:txBody>
                    <a:bodyPr/>
                    <a:lstStyle/>
                    <a:p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On-treatment failure, 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18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dirty="0" err="1" smtClean="0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 breakthrough, 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13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Relapse, N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" name="Tableau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621208"/>
              </p:ext>
            </p:extLst>
          </p:nvPr>
        </p:nvGraphicFramePr>
        <p:xfrm>
          <a:off x="5899003" y="3017872"/>
          <a:ext cx="302615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945"/>
                <a:gridCol w="858189"/>
                <a:gridCol w="841025"/>
              </a:tblGrid>
              <a:tr h="184270"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chemeClr val="tx1"/>
                          </a:solidFill>
                        </a:rPr>
                        <a:t>Naïve</a:t>
                      </a:r>
                      <a:endParaRPr lang="en-US" sz="12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chemeClr val="tx1"/>
                          </a:solidFill>
                        </a:rPr>
                        <a:t>Prior</a:t>
                      </a:r>
                      <a:r>
                        <a:rPr lang="en-US" sz="1200" b="1" baseline="0" noProof="0" dirty="0" smtClean="0">
                          <a:solidFill>
                            <a:schemeClr val="tx1"/>
                          </a:solidFill>
                        </a:rPr>
                        <a:t> relapse</a:t>
                      </a:r>
                      <a:endParaRPr lang="en-US" sz="12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Met RGT criteria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31/35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20/22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W4 : HCV RNA</a:t>
                      </a:r>
                      <a:r>
                        <a:rPr lang="en-US" sz="1200" b="1" baseline="0" noProof="0" smtClean="0">
                          <a:solidFill>
                            <a:srgbClr val="000066"/>
                          </a:solidFill>
                        </a:rPr>
                        <a:t> u</a:t>
                      </a:r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ndetectable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27/28</a:t>
                      </a:r>
                    </a:p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(96.4%)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17/18</a:t>
                      </a:r>
                    </a:p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(94.4%)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W4 : HCV RNA detectable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smtClean="0">
                          <a:solidFill>
                            <a:srgbClr val="000066"/>
                          </a:solidFill>
                        </a:rPr>
                        <a:t>2/3</a:t>
                      </a:r>
                      <a:endParaRPr lang="en-US" sz="12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1/1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860166" y="2060848"/>
            <a:ext cx="3198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SVR</a:t>
            </a:r>
            <a:r>
              <a:rPr lang="en-US" b="1" baseline="-25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12</a:t>
            </a:r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in patients with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HCV RNA &lt; 25 IU/ml at W4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and undetectable at W12 (RGT)</a:t>
            </a:r>
            <a:endParaRPr lang="en-US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RESTORE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532201" y="1246620"/>
            <a:ext cx="6066935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it-IT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it-IT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it-IT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25 IU</a:t>
            </a:r>
            <a:r>
              <a:rPr lang="it-IT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it-IT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9" name="Rectangle 135"/>
          <p:cNvSpPr>
            <a:spLocks noChangeArrowheads="1"/>
          </p:cNvSpPr>
          <p:nvPr/>
        </p:nvSpPr>
        <p:spPr bwMode="auto">
          <a:xfrm>
            <a:off x="2016054" y="4655076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5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RESTORE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Resistance testing (NS3) in treatment failure</a:t>
            </a:r>
          </a:p>
          <a:p>
            <a:pPr lvl="1"/>
            <a:r>
              <a:rPr lang="en-US" dirty="0"/>
              <a:t>Available in 32/37</a:t>
            </a:r>
          </a:p>
          <a:p>
            <a:pPr lvl="1"/>
            <a:r>
              <a:rPr lang="en-US" dirty="0"/>
              <a:t>28/32 with emergence of NS3 mutations at positions 80, 122, 155, 156 and/or 168</a:t>
            </a:r>
          </a:p>
          <a:p>
            <a:pPr lvl="2"/>
            <a:r>
              <a:rPr lang="en-US" sz="1800" dirty="0"/>
              <a:t>Most frequent profile </a:t>
            </a:r>
            <a:r>
              <a:rPr lang="en-US" sz="1800" dirty="0" smtClean="0"/>
              <a:t>:</a:t>
            </a:r>
            <a:br>
              <a:rPr lang="en-US" sz="1800" dirty="0" smtClean="0"/>
            </a:br>
            <a:r>
              <a:rPr lang="en-US" sz="1800" dirty="0" smtClean="0"/>
              <a:t>D168V </a:t>
            </a:r>
            <a:r>
              <a:rPr lang="en-US" sz="1800" dirty="0"/>
              <a:t>alone or D168E ± mutations at position 80</a:t>
            </a:r>
          </a:p>
          <a:p>
            <a:endParaRPr lang="fr-FR" dirty="0"/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06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RESTORE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dirty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dirty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097780"/>
              </p:ext>
            </p:extLst>
          </p:nvPr>
        </p:nvGraphicFramePr>
        <p:xfrm>
          <a:off x="539750" y="1665599"/>
          <a:ext cx="8350330" cy="4785122"/>
        </p:xfrm>
        <a:graphic>
          <a:graphicData uri="http://schemas.openxmlformats.org/drawingml/2006/table">
            <a:tbl>
              <a:tblPr/>
              <a:tblGrid>
                <a:gridCol w="5836831"/>
                <a:gridCol w="2513499"/>
              </a:tblGrid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107</a:t>
                      </a: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4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Possibly related to SMV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(4.7%)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 of SMV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valium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overdose)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(5.6%)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4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(0.9%)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Influenza-like illness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of clinical interest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Photosensitivity (all grade 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 (no grade 3-4)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680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 (no grade 3-4)</a:t>
                      </a: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101065" marR="10106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1349" y="1246620"/>
            <a:ext cx="8608639" cy="4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6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during the SMV + PEG-IFN + RBV phase, </a:t>
            </a:r>
            <a:r>
              <a:rPr lang="en-US" sz="26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 </a:t>
            </a:r>
            <a:r>
              <a:rPr lang="en-US" sz="26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(%)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042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  <a:cs typeface="ＭＳ Ｐゴシック" pitchFamily="-1" charset="-128"/>
              </a:rPr>
              <a:t>RESTORE Study</a:t>
            </a:r>
            <a:r>
              <a:rPr lang="en-GB" smtClean="0">
                <a:ea typeface="ＭＳ Ｐゴシック" pitchFamily="-1" charset="-128"/>
                <a:cs typeface="ＭＳ Ｐゴシック" pitchFamily="-1" charset="-128"/>
              </a:rPr>
              <a:t>: SMV + </a:t>
            </a:r>
            <a:r>
              <a:rPr lang="fr-FR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r>
              <a:rPr lang="en-GB" smtClean="0">
                <a:ea typeface="ＭＳ Ｐゴシック" pitchFamily="-1" charset="-128"/>
                <a:cs typeface="ＭＳ Ｐゴシック" pitchFamily="-1" charset="-128"/>
              </a:rPr>
              <a:t>for HCV genotype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557338"/>
            <a:ext cx="8496746" cy="4824412"/>
          </a:xfrm>
        </p:spPr>
        <p:txBody>
          <a:bodyPr/>
          <a:lstStyle/>
          <a:p>
            <a:r>
              <a:rPr lang="en-US" dirty="0" smtClean="0"/>
              <a:t>Summary</a:t>
            </a:r>
          </a:p>
          <a:p>
            <a:pPr lvl="1"/>
            <a:r>
              <a:rPr lang="en-US" sz="2000" dirty="0" smtClean="0"/>
              <a:t>In this open-label study of genotype 4 infection, 12 weeks of SMV </a:t>
            </a:r>
            <a:br>
              <a:rPr lang="en-US" sz="2000" dirty="0" smtClean="0"/>
            </a:br>
            <a:r>
              <a:rPr lang="en-US" sz="2000" dirty="0" smtClean="0"/>
              <a:t>+ 24-48 weeks of PEG-IFN + RBV achieved an overall 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of 65%</a:t>
            </a:r>
          </a:p>
          <a:p>
            <a:pPr lvl="2"/>
            <a:r>
              <a:rPr lang="en-US" sz="1800" dirty="0" smtClean="0"/>
              <a:t>in treatment-naïve and prior </a:t>
            </a:r>
            <a:r>
              <a:rPr lang="en-US" sz="1800" dirty="0" err="1" smtClean="0"/>
              <a:t>relapsers</a:t>
            </a:r>
            <a:r>
              <a:rPr lang="en-US" sz="1800" dirty="0" smtClean="0"/>
              <a:t> 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was 83% and 86%, respectively, which is in line with 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rates observed in phase III studies of SMV + PEG-IFN + RBV in patients with genotype 1</a:t>
            </a:r>
          </a:p>
          <a:p>
            <a:pPr lvl="2"/>
            <a:r>
              <a:rPr lang="en-US" sz="1800" dirty="0" smtClean="0"/>
              <a:t>Most of naïve and prior </a:t>
            </a:r>
            <a:r>
              <a:rPr lang="en-US" sz="1800" dirty="0" err="1" smtClean="0"/>
              <a:t>relapsers</a:t>
            </a:r>
            <a:r>
              <a:rPr lang="en-US" sz="1800" dirty="0" smtClean="0"/>
              <a:t> could stop PEG-IFN + RBV at W24</a:t>
            </a:r>
          </a:p>
          <a:p>
            <a:pPr lvl="2"/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rates were similar across the different HCV genotype 4 subtypes, with slightly lower rates observed among patients with genotype 4d</a:t>
            </a:r>
          </a:p>
          <a:p>
            <a:pPr lvl="1"/>
            <a:r>
              <a:rPr lang="en-US" sz="2000" dirty="0" smtClean="0"/>
              <a:t>Adverse events were mainly grade 1 or 2, with few serious adverse events and no deaths</a:t>
            </a:r>
          </a:p>
          <a:p>
            <a:pPr lvl="1"/>
            <a:r>
              <a:rPr lang="en-US" sz="2000" dirty="0" smtClean="0"/>
              <a:t>Limitations</a:t>
            </a:r>
          </a:p>
          <a:p>
            <a:pPr lvl="2"/>
            <a:r>
              <a:rPr lang="en-US" sz="2000" dirty="0" smtClean="0"/>
              <a:t>No control arm</a:t>
            </a:r>
            <a:endParaRPr lang="en-US" sz="2000" dirty="0"/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827583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RESTORE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266367" y="6565900"/>
            <a:ext cx="28696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Moreno C. J Hepatol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2015;62:1047-55</a:t>
            </a:r>
            <a:endParaRPr lang="pt-B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01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839</Words>
  <Application>Microsoft Macintosh PowerPoint</Application>
  <PresentationFormat>Présentation à l'écran (4:3)</PresentationFormat>
  <Paragraphs>205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RESTORE Study: SMV + PEG-IFNa-2a + RBV for HCV genotype 4</vt:lpstr>
      <vt:lpstr>RESTORE Study: SMV + PEG-IFNa-2a + RBV for HCV genotype 4</vt:lpstr>
      <vt:lpstr>RESTORE Study: SMV + PEG-IFNa-2a + RBV for HCV genotype 4</vt:lpstr>
      <vt:lpstr>RESTORE Study: SMV + PEG-IFNa-2a + RBV for HCV genotype 4</vt:lpstr>
      <vt:lpstr>RESTORE Study: SMV + PEG-IFNa-2a + RBV for HCV genotype 4</vt:lpstr>
      <vt:lpstr>RESTORE Study: SMV + PEG-IFNa-2a + RBV for HCV genotype 4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121</cp:revision>
  <dcterms:created xsi:type="dcterms:W3CDTF">2015-05-24T21:56:52Z</dcterms:created>
  <dcterms:modified xsi:type="dcterms:W3CDTF">2015-07-22T23:27:01Z</dcterms:modified>
</cp:coreProperties>
</file>