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</p:sldIdLst>
  <p:sldSz cx="9144000" cy="6858000" type="screen4x3"/>
  <p:notesSz cx="6858000" cy="9144000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DDDDD"/>
    <a:srgbClr val="333399"/>
    <a:srgbClr val="800080"/>
    <a:srgbClr val="000066"/>
    <a:srgbClr val="FFC000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 varScale="1">
        <p:scale>
          <a:sx n="113" d="100"/>
          <a:sy n="113" d="100"/>
        </p:scale>
        <p:origin x="-2370" y="-10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6409034" y="6565900"/>
            <a:ext cx="27270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Feld JJ.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2014;370:1594-1603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SAPPHIRE-I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for genotype 1</a:t>
            </a:r>
            <a:endParaRPr lang="fr-FR" dirty="0"/>
          </a:p>
        </p:txBody>
      </p:sp>
      <p:sp>
        <p:nvSpPr>
          <p:cNvPr id="42" name="Espace réservé du contenu 2"/>
          <p:cNvSpPr>
            <a:spLocks/>
          </p:cNvSpPr>
          <p:nvPr/>
        </p:nvSpPr>
        <p:spPr bwMode="auto">
          <a:xfrm>
            <a:off x="222675" y="4797152"/>
            <a:ext cx="882997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  <a:latin typeface="Calibri" pitchFamily="-84" charset="0"/>
              </a:rPr>
              <a:t>Treatment regimens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700" dirty="0" smtClean="0"/>
              <a:t>Co-formulated </a:t>
            </a:r>
            <a:r>
              <a:rPr lang="en-US" sz="1700" dirty="0" err="1" smtClean="0"/>
              <a:t>ombitasvir</a:t>
            </a:r>
            <a:r>
              <a:rPr lang="en-US" sz="1700" dirty="0" smtClean="0"/>
              <a:t> (OBV)/</a:t>
            </a:r>
            <a:r>
              <a:rPr lang="en-US" sz="1700" dirty="0" err="1" smtClean="0"/>
              <a:t>paritaprevir</a:t>
            </a:r>
            <a:r>
              <a:rPr lang="en-US" sz="1700" dirty="0" smtClean="0"/>
              <a:t> (PTV)/ritonavir (r) : </a:t>
            </a:r>
            <a:br>
              <a:rPr lang="en-US" sz="1700" dirty="0" smtClean="0"/>
            </a:br>
            <a:r>
              <a:rPr lang="en-US" sz="1700" dirty="0" smtClean="0"/>
              <a:t>25/150/100 mg </a:t>
            </a:r>
            <a:r>
              <a:rPr lang="en-US" sz="1700" dirty="0" err="1" smtClean="0"/>
              <a:t>qd</a:t>
            </a:r>
            <a:r>
              <a:rPr lang="en-US" sz="1700" dirty="0" smtClean="0"/>
              <a:t> = 2 tablets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700" dirty="0" err="1" smtClean="0"/>
              <a:t>Dasabuvir</a:t>
            </a:r>
            <a:r>
              <a:rPr lang="en-US" sz="1700" dirty="0" smtClean="0"/>
              <a:t> </a:t>
            </a:r>
            <a:r>
              <a:rPr lang="en-US" sz="1700" dirty="0" smtClean="0"/>
              <a:t>(DSV) </a:t>
            </a:r>
            <a:r>
              <a:rPr lang="en-US" sz="1700" dirty="0" smtClean="0"/>
              <a:t>: 250 mg bid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700" dirty="0" smtClean="0"/>
              <a:t>RBV : 1000 or 1200 mg/day (bid dosing) according to body weight (&lt; or ≥ 75 kg)</a:t>
            </a:r>
            <a:endParaRPr lang="en-US" sz="1700" dirty="0"/>
          </a:p>
        </p:txBody>
      </p:sp>
      <p:cxnSp>
        <p:nvCxnSpPr>
          <p:cNvPr id="43" name="Connecteur droit 66"/>
          <p:cNvCxnSpPr>
            <a:cxnSpLocks noChangeShapeType="1"/>
          </p:cNvCxnSpPr>
          <p:nvPr/>
        </p:nvCxnSpPr>
        <p:spPr bwMode="auto">
          <a:xfrm rot="5400000">
            <a:off x="3134172" y="2393945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4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71925"/>
              </p:ext>
            </p:extLst>
          </p:nvPr>
        </p:nvGraphicFramePr>
        <p:xfrm>
          <a:off x="4237974" y="2314663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582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008594"/>
              </p:ext>
            </p:extLst>
          </p:nvPr>
        </p:nvGraphicFramePr>
        <p:xfrm>
          <a:off x="4226217" y="3180956"/>
          <a:ext cx="1340610" cy="368300"/>
        </p:xfrm>
        <a:graphic>
          <a:graphicData uri="http://schemas.openxmlformats.org/drawingml/2006/table">
            <a:tbl>
              <a:tblPr/>
              <a:tblGrid>
                <a:gridCol w="134061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6" name="Oval 170"/>
          <p:cNvSpPr>
            <a:spLocks noChangeArrowheads="1"/>
          </p:cNvSpPr>
          <p:nvPr/>
        </p:nvSpPr>
        <p:spPr bwMode="auto">
          <a:xfrm>
            <a:off x="2563466" y="1283824"/>
            <a:ext cx="1539875" cy="898226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  <a:endParaRPr lang="en-GB" sz="12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7" name="AutoShape 162"/>
          <p:cNvSpPr>
            <a:spLocks noChangeArrowheads="1"/>
          </p:cNvSpPr>
          <p:nvPr/>
        </p:nvSpPr>
        <p:spPr bwMode="auto">
          <a:xfrm>
            <a:off x="151507" y="2024974"/>
            <a:ext cx="2336504" cy="153233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8" name="ZoneTexte 71"/>
          <p:cNvSpPr txBox="1">
            <a:spLocks noChangeArrowheads="1"/>
          </p:cNvSpPr>
          <p:nvPr/>
        </p:nvSpPr>
        <p:spPr bwMode="auto">
          <a:xfrm>
            <a:off x="176380" y="3786790"/>
            <a:ext cx="87255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Liver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biopsy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Metavir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3 or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Ishak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4, or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Fibrotest</a:t>
            </a:r>
            <a:r>
              <a:rPr lang="fr-FR" sz="1400" baseline="30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®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0.72 + APRI ≤ 2, or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&lt; 9.6</a:t>
            </a:r>
            <a:endParaRPr lang="fr-FR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49" name="AutoShape 60"/>
          <p:cNvCxnSpPr>
            <a:cxnSpLocks noChangeShapeType="1"/>
          </p:cNvCxnSpPr>
          <p:nvPr/>
        </p:nvCxnSpPr>
        <p:spPr bwMode="auto">
          <a:xfrm rot="10800000" flipH="1" flipV="1">
            <a:off x="4224992" y="2628202"/>
            <a:ext cx="1587" cy="723600"/>
          </a:xfrm>
          <a:prstGeom prst="bentConnector3">
            <a:avLst>
              <a:gd name="adj1" fmla="val -49055261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0" name="Line 63"/>
          <p:cNvSpPr>
            <a:spLocks noChangeShapeType="1"/>
          </p:cNvSpPr>
          <p:nvPr/>
        </p:nvSpPr>
        <p:spPr bwMode="auto">
          <a:xfrm>
            <a:off x="2605421" y="2990002"/>
            <a:ext cx="8410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3507550" y="3079993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158</a:t>
            </a:r>
            <a:endParaRPr lang="en-GB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3507550" y="2359913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473</a:t>
            </a:r>
            <a:endParaRPr lang="en-GB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3" name="Line 172"/>
          <p:cNvSpPr>
            <a:spLocks noChangeShapeType="1"/>
          </p:cNvSpPr>
          <p:nvPr/>
        </p:nvSpPr>
        <p:spPr bwMode="auto">
          <a:xfrm>
            <a:off x="6963693" y="1804385"/>
            <a:ext cx="0" cy="181451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4" name="Line 172"/>
          <p:cNvSpPr>
            <a:spLocks noChangeShapeType="1"/>
          </p:cNvSpPr>
          <p:nvPr/>
        </p:nvSpPr>
        <p:spPr bwMode="auto">
          <a:xfrm>
            <a:off x="5598436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5" name="Oval 110"/>
          <p:cNvSpPr>
            <a:spLocks noChangeArrowheads="1"/>
          </p:cNvSpPr>
          <p:nvPr/>
        </p:nvSpPr>
        <p:spPr bwMode="auto">
          <a:xfrm>
            <a:off x="5310298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6" name="Oval 110"/>
          <p:cNvSpPr>
            <a:spLocks noChangeArrowheads="1"/>
          </p:cNvSpPr>
          <p:nvPr/>
        </p:nvSpPr>
        <p:spPr bwMode="auto">
          <a:xfrm>
            <a:off x="6656734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193791" y="4107634"/>
            <a:ext cx="891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** Randomisation </a:t>
            </a:r>
            <a:r>
              <a:rPr lang="fr-FR" sz="1400" dirty="0" err="1" smtClean="0"/>
              <a:t>stratified</a:t>
            </a:r>
            <a:r>
              <a:rPr lang="fr-FR" sz="1400" dirty="0" smtClean="0"/>
              <a:t> on </a:t>
            </a:r>
            <a:r>
              <a:rPr lang="fr-FR" sz="1400" dirty="0" err="1" smtClean="0"/>
              <a:t>prior</a:t>
            </a:r>
            <a:r>
              <a:rPr lang="fr-FR" sz="1400" dirty="0" smtClean="0"/>
              <a:t> PEG-IFN + RBV </a:t>
            </a:r>
            <a:r>
              <a:rPr lang="fr-FR" sz="1400" dirty="0" err="1" smtClean="0"/>
              <a:t>therapy</a:t>
            </a:r>
            <a:r>
              <a:rPr lang="fr-FR" sz="1400" dirty="0" smtClean="0"/>
              <a:t> </a:t>
            </a:r>
            <a:r>
              <a:rPr lang="fr-FR" sz="1400" dirty="0" err="1" smtClean="0"/>
              <a:t>response</a:t>
            </a:r>
            <a:r>
              <a:rPr lang="fr-FR" sz="1400" dirty="0" smtClean="0"/>
              <a:t> (</a:t>
            </a:r>
            <a:r>
              <a:rPr lang="fr-FR" sz="1400" dirty="0" err="1" smtClean="0"/>
              <a:t>null</a:t>
            </a:r>
            <a:r>
              <a:rPr lang="fr-FR" sz="1400" dirty="0" smtClean="0"/>
              <a:t>, partial, relapse) and on </a:t>
            </a:r>
            <a:r>
              <a:rPr lang="fr-FR" sz="1400" dirty="0" err="1" smtClean="0"/>
              <a:t>genotype</a:t>
            </a:r>
            <a:r>
              <a:rPr lang="fr-FR" sz="1400" dirty="0" smtClean="0"/>
              <a:t> </a:t>
            </a:r>
          </a:p>
          <a:p>
            <a:r>
              <a:rPr lang="fr-FR" sz="1400" dirty="0" err="1" smtClean="0"/>
              <a:t>subtype</a:t>
            </a:r>
            <a:r>
              <a:rPr lang="fr-FR" sz="1400" dirty="0" smtClean="0"/>
              <a:t> (1a or 1b)</a:t>
            </a:r>
            <a:endParaRPr lang="fr-FR" sz="1400" dirty="0"/>
          </a:p>
        </p:txBody>
      </p:sp>
      <p:graphicFrame>
        <p:nvGraphicFramePr>
          <p:cNvPr id="5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637517"/>
              </p:ext>
            </p:extLst>
          </p:nvPr>
        </p:nvGraphicFramePr>
        <p:xfrm>
          <a:off x="5597941" y="3130868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cxnSp>
        <p:nvCxnSpPr>
          <p:cNvPr id="59" name="Connecteur droit 58"/>
          <p:cNvCxnSpPr/>
          <p:nvPr/>
        </p:nvCxnSpPr>
        <p:spPr bwMode="auto">
          <a:xfrm>
            <a:off x="5616032" y="2606522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Connecteur droit 59"/>
          <p:cNvCxnSpPr/>
          <p:nvPr/>
        </p:nvCxnSpPr>
        <p:spPr bwMode="auto">
          <a:xfrm>
            <a:off x="6970543" y="3445521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ZoneTexte 60"/>
          <p:cNvSpPr txBox="1"/>
          <p:nvPr/>
        </p:nvSpPr>
        <p:spPr>
          <a:xfrm>
            <a:off x="8293945" y="3270303"/>
            <a:ext cx="689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333399"/>
                </a:solidFill>
              </a:rPr>
              <a:t>SVR</a:t>
            </a:r>
            <a:r>
              <a:rPr lang="fr-FR" sz="1400" b="1" baseline="-25000" dirty="0" smtClean="0">
                <a:solidFill>
                  <a:srgbClr val="333399"/>
                </a:solidFill>
              </a:rPr>
              <a:t>12</a:t>
            </a:r>
            <a:endParaRPr lang="fr-FR" sz="1400" b="1" baseline="-25000" dirty="0">
              <a:solidFill>
                <a:srgbClr val="333399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7014106" y="2437245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cxnSp>
        <p:nvCxnSpPr>
          <p:cNvPr id="63" name="Connecteur droit 62"/>
          <p:cNvCxnSpPr/>
          <p:nvPr/>
        </p:nvCxnSpPr>
        <p:spPr bwMode="auto">
          <a:xfrm flipV="1">
            <a:off x="5616032" y="3071439"/>
            <a:ext cx="1374556" cy="97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4" name="Rectangle 63"/>
          <p:cNvSpPr/>
          <p:nvPr/>
        </p:nvSpPr>
        <p:spPr>
          <a:xfrm>
            <a:off x="5806290" y="2765318"/>
            <a:ext cx="993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13937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8" name="ZoneTexte 69"/>
          <p:cNvSpPr txBox="1">
            <a:spLocks noChangeArrowheads="1"/>
          </p:cNvSpPr>
          <p:nvPr/>
        </p:nvSpPr>
        <p:spPr bwMode="auto">
          <a:xfrm>
            <a:off x="6409034" y="6565900"/>
            <a:ext cx="27270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Feld JJ.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2014;370:1594-1603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SAPPHIRE-I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dasabuvir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for genotype 1</a:t>
            </a:r>
            <a:endParaRPr lang="fr-FR" sz="2400" dirty="0"/>
          </a:p>
        </p:txBody>
      </p:sp>
      <p:sp>
        <p:nvSpPr>
          <p:cNvPr id="34" name="Espace réservé du contenu 2"/>
          <p:cNvSpPr>
            <a:spLocks/>
          </p:cNvSpPr>
          <p:nvPr/>
        </p:nvSpPr>
        <p:spPr bwMode="auto">
          <a:xfrm>
            <a:off x="222675" y="4797152"/>
            <a:ext cx="882997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smtClean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 smtClean="0"/>
              <a:t>Non-inferiority </a:t>
            </a:r>
            <a:r>
              <a:rPr lang="en-US" sz="1600"/>
              <a:t>and superiority of SVR</a:t>
            </a:r>
            <a:r>
              <a:rPr lang="en-US" sz="1600" baseline="-25000"/>
              <a:t>12</a:t>
            </a:r>
            <a:r>
              <a:rPr lang="en-US" sz="1600"/>
              <a:t> assessed vs estimated rate of SVR</a:t>
            </a:r>
            <a:r>
              <a:rPr lang="en-US" sz="1600" baseline="-25000"/>
              <a:t>12</a:t>
            </a:r>
            <a:r>
              <a:rPr lang="en-US" sz="1600"/>
              <a:t> with a telaprevir-based regimen in non-cirrhotic naïve patients : 78%; 95% CI : 75 to 80). 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/>
              <a:t>A noninferiority margin of 10.5 % of the 95% CI for the SVR</a:t>
            </a:r>
            <a:r>
              <a:rPr lang="en-US" sz="1600" baseline="-25000"/>
              <a:t>12</a:t>
            </a:r>
            <a:r>
              <a:rPr lang="en-US" sz="1600"/>
              <a:t> of the new regimen established 70% as the noninferiority threshold; the superiority threshold was 80</a:t>
            </a:r>
            <a:r>
              <a:rPr lang="en-US" sz="1600" smtClean="0"/>
              <a:t>%.</a:t>
            </a:r>
            <a:endParaRPr lang="en-US" sz="1600"/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/>
              <a:t>Analyses by mITT, power &gt; 90%</a:t>
            </a:r>
          </a:p>
        </p:txBody>
      </p:sp>
      <p:cxnSp>
        <p:nvCxnSpPr>
          <p:cNvPr id="39" name="Connecteur droit 66"/>
          <p:cNvCxnSpPr>
            <a:cxnSpLocks noChangeShapeType="1"/>
          </p:cNvCxnSpPr>
          <p:nvPr/>
        </p:nvCxnSpPr>
        <p:spPr bwMode="auto">
          <a:xfrm rot="5400000">
            <a:off x="3134172" y="2393945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4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92936"/>
              </p:ext>
            </p:extLst>
          </p:nvPr>
        </p:nvGraphicFramePr>
        <p:xfrm>
          <a:off x="4237974" y="2314663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582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005306"/>
              </p:ext>
            </p:extLst>
          </p:nvPr>
        </p:nvGraphicFramePr>
        <p:xfrm>
          <a:off x="4226217" y="3180956"/>
          <a:ext cx="1340610" cy="368300"/>
        </p:xfrm>
        <a:graphic>
          <a:graphicData uri="http://schemas.openxmlformats.org/drawingml/2006/table">
            <a:tbl>
              <a:tblPr/>
              <a:tblGrid>
                <a:gridCol w="134061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" name="Oval 170"/>
          <p:cNvSpPr>
            <a:spLocks noChangeArrowheads="1"/>
          </p:cNvSpPr>
          <p:nvPr/>
        </p:nvSpPr>
        <p:spPr bwMode="auto">
          <a:xfrm>
            <a:off x="2563466" y="1283824"/>
            <a:ext cx="1539875" cy="898226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  <a:endParaRPr lang="en-GB" sz="12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151507" y="2024974"/>
            <a:ext cx="2336504" cy="153233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4" name="ZoneTexte 71"/>
          <p:cNvSpPr txBox="1">
            <a:spLocks noChangeArrowheads="1"/>
          </p:cNvSpPr>
          <p:nvPr/>
        </p:nvSpPr>
        <p:spPr bwMode="auto">
          <a:xfrm>
            <a:off x="176380" y="3786790"/>
            <a:ext cx="87255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*Liver biopsy with Metavir ≤ 3 or Ishak ≤ 4, or Fibrotest</a:t>
            </a:r>
            <a:r>
              <a:rPr lang="en-US" sz="1400" baseline="300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®</a:t>
            </a:r>
            <a:r>
              <a:rPr lang="en-US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≤ 0.72 + APRI ≤ 2, or Fibroscan kPa &lt; 9.6</a:t>
            </a:r>
            <a:endParaRPr lang="en-US" sz="1400" baseline="300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45" name="AutoShape 60"/>
          <p:cNvCxnSpPr>
            <a:cxnSpLocks noChangeShapeType="1"/>
          </p:cNvCxnSpPr>
          <p:nvPr/>
        </p:nvCxnSpPr>
        <p:spPr bwMode="auto">
          <a:xfrm rot="10800000" flipH="1" flipV="1">
            <a:off x="4224992" y="2628202"/>
            <a:ext cx="1587" cy="723600"/>
          </a:xfrm>
          <a:prstGeom prst="bentConnector3">
            <a:avLst>
              <a:gd name="adj1" fmla="val -49055261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46" name="Line 63"/>
          <p:cNvSpPr>
            <a:spLocks noChangeShapeType="1"/>
          </p:cNvSpPr>
          <p:nvPr/>
        </p:nvSpPr>
        <p:spPr bwMode="auto">
          <a:xfrm>
            <a:off x="2605421" y="2990002"/>
            <a:ext cx="8410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9" name="Line 172"/>
          <p:cNvSpPr>
            <a:spLocks noChangeShapeType="1"/>
          </p:cNvSpPr>
          <p:nvPr/>
        </p:nvSpPr>
        <p:spPr bwMode="auto">
          <a:xfrm>
            <a:off x="6963693" y="1804385"/>
            <a:ext cx="0" cy="181451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0" name="Line 172"/>
          <p:cNvSpPr>
            <a:spLocks noChangeShapeType="1"/>
          </p:cNvSpPr>
          <p:nvPr/>
        </p:nvSpPr>
        <p:spPr bwMode="auto">
          <a:xfrm>
            <a:off x="5598436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93791" y="4107634"/>
            <a:ext cx="891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** </a:t>
            </a:r>
            <a:r>
              <a:rPr lang="en-US" sz="1400" dirty="0" err="1" smtClean="0"/>
              <a:t>Randomisation</a:t>
            </a:r>
            <a:r>
              <a:rPr lang="en-US" sz="1400" dirty="0" smtClean="0"/>
              <a:t> stratified on prior PEG-IFN + RBV therapy response (null, partial, relapse) and on genotype </a:t>
            </a:r>
          </a:p>
          <a:p>
            <a:r>
              <a:rPr lang="en-US" sz="1400" dirty="0" smtClean="0"/>
              <a:t>subtype (1a or 1b)</a:t>
            </a:r>
            <a:endParaRPr lang="en-US" sz="1400" dirty="0"/>
          </a:p>
        </p:txBody>
      </p:sp>
      <p:graphicFrame>
        <p:nvGraphicFramePr>
          <p:cNvPr id="5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781031"/>
              </p:ext>
            </p:extLst>
          </p:nvPr>
        </p:nvGraphicFramePr>
        <p:xfrm>
          <a:off x="5597941" y="3130868"/>
          <a:ext cx="1364853" cy="590677"/>
        </p:xfrm>
        <a:graphic>
          <a:graphicData uri="http://schemas.openxmlformats.org/drawingml/2006/table">
            <a:tbl>
              <a:tblPr/>
              <a:tblGrid>
                <a:gridCol w="1364853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cxnSp>
        <p:nvCxnSpPr>
          <p:cNvPr id="55" name="Connecteur droit 54"/>
          <p:cNvCxnSpPr/>
          <p:nvPr/>
        </p:nvCxnSpPr>
        <p:spPr bwMode="auto">
          <a:xfrm>
            <a:off x="5616032" y="2606522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Connecteur droit 55"/>
          <p:cNvCxnSpPr/>
          <p:nvPr/>
        </p:nvCxnSpPr>
        <p:spPr bwMode="auto">
          <a:xfrm>
            <a:off x="6970543" y="3445521"/>
            <a:ext cx="1368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7" name="ZoneTexte 56"/>
          <p:cNvSpPr txBox="1"/>
          <p:nvPr/>
        </p:nvSpPr>
        <p:spPr>
          <a:xfrm>
            <a:off x="8293945" y="3270303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7014106" y="2437245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cxnSp>
        <p:nvCxnSpPr>
          <p:cNvPr id="59" name="Connecteur droit 58"/>
          <p:cNvCxnSpPr/>
          <p:nvPr/>
        </p:nvCxnSpPr>
        <p:spPr bwMode="auto">
          <a:xfrm flipV="1">
            <a:off x="5616032" y="3071439"/>
            <a:ext cx="1374556" cy="97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0" name="Rectangle 59"/>
          <p:cNvSpPr/>
          <p:nvPr/>
        </p:nvSpPr>
        <p:spPr>
          <a:xfrm>
            <a:off x="5806290" y="2765318"/>
            <a:ext cx="993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1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3507550" y="3079993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158</a:t>
            </a:r>
            <a:endParaRPr lang="en-GB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3507550" y="2359913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473</a:t>
            </a:r>
            <a:endParaRPr lang="en-GB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Oval 110"/>
          <p:cNvSpPr>
            <a:spLocks noChangeArrowheads="1"/>
          </p:cNvSpPr>
          <p:nvPr/>
        </p:nvSpPr>
        <p:spPr bwMode="auto">
          <a:xfrm>
            <a:off x="5310298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" name="Oval 110"/>
          <p:cNvSpPr>
            <a:spLocks noChangeArrowheads="1"/>
          </p:cNvSpPr>
          <p:nvPr/>
        </p:nvSpPr>
        <p:spPr bwMode="auto">
          <a:xfrm>
            <a:off x="6656734" y="128382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811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SAPPHIRE-I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for genotype 1</a:t>
            </a:r>
            <a:endParaRPr lang="fr-FR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961164"/>
              </p:ext>
            </p:extLst>
          </p:nvPr>
        </p:nvGraphicFramePr>
        <p:xfrm>
          <a:off x="350423" y="1916832"/>
          <a:ext cx="8351838" cy="4320475"/>
        </p:xfrm>
        <a:graphic>
          <a:graphicData uri="http://schemas.openxmlformats.org/drawingml/2006/table">
            <a:tbl>
              <a:tblPr/>
              <a:tblGrid>
                <a:gridCol w="4377493"/>
                <a:gridCol w="2069707"/>
                <a:gridCol w="1904638"/>
              </a:tblGrid>
              <a:tr h="103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(3D)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473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90.5% / 5.5%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91.1% / 5.1%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: 1a / 1b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68.1% / 31.9%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66.5% / 33.5%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score F2-F3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30.4 %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66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 / 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409034" y="6565900"/>
            <a:ext cx="27270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Feld JJ.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2014;370:1594-1603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26645" y="1246620"/>
            <a:ext cx="6678046" cy="4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6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</p:spTree>
    <p:extLst>
      <p:ext uri="{BB962C8B-B14F-4D97-AF65-F5344CB8AC3E}">
        <p14:creationId xmlns:p14="http://schemas.microsoft.com/office/powerpoint/2010/main" val="344424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e 69"/>
          <p:cNvGrpSpPr/>
          <p:nvPr/>
        </p:nvGrpSpPr>
        <p:grpSpPr>
          <a:xfrm>
            <a:off x="3182076" y="1700808"/>
            <a:ext cx="2755541" cy="369882"/>
            <a:chOff x="6259183" y="1762974"/>
            <a:chExt cx="2755541" cy="369882"/>
          </a:xfrm>
        </p:grpSpPr>
        <p:sp>
          <p:nvSpPr>
            <p:cNvPr id="238637" name="AutoShape 165"/>
            <p:cNvSpPr>
              <a:spLocks noChangeArrowheads="1"/>
            </p:cNvSpPr>
            <p:nvPr/>
          </p:nvSpPr>
          <p:spPr bwMode="auto">
            <a:xfrm>
              <a:off x="6259183" y="1762974"/>
              <a:ext cx="2755541" cy="36988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dirty="0" smtClean="0">
                  <a:solidFill>
                    <a:srgbClr val="333399"/>
                  </a:solidFill>
                  <a:ea typeface="ＭＳ Ｐゴシック" pitchFamily="-1" charset="-128"/>
                  <a:cs typeface="ＭＳ Ｐゴシック" pitchFamily="-1" charset="-128"/>
                </a:rPr>
                <a:t>   </a:t>
              </a:r>
              <a:r>
                <a:rPr lang="fr-FR" sz="1600" b="1" dirty="0">
                  <a:solidFill>
                    <a:srgbClr val="333399"/>
                  </a:solidFill>
                  <a:ea typeface="ＭＳ Ｐゴシック" pitchFamily="-1" charset="-128"/>
                  <a:cs typeface="ＭＳ Ｐゴシック" pitchFamily="-1" charset="-128"/>
                </a:rPr>
                <a:t>OBV/PTV/r </a:t>
              </a:r>
              <a:r>
                <a:rPr lang="fr-FR" sz="1600" b="1" dirty="0" smtClean="0">
                  <a:solidFill>
                    <a:srgbClr val="333399"/>
                  </a:solidFill>
                  <a:ea typeface="ＭＳ Ｐゴシック" pitchFamily="-1" charset="-128"/>
                  <a:cs typeface="ＭＳ Ｐゴシック" pitchFamily="-1" charset="-128"/>
                </a:rPr>
                <a:t>+ </a:t>
              </a:r>
              <a:r>
                <a:rPr lang="fr-FR" sz="1600" b="1" dirty="0" smtClean="0">
                  <a:solidFill>
                    <a:srgbClr val="333399"/>
                  </a:solidFill>
                  <a:ea typeface="ＭＳ Ｐゴシック" pitchFamily="-1" charset="-128"/>
                  <a:cs typeface="ＭＳ Ｐゴシック" pitchFamily="-1" charset="-128"/>
                </a:rPr>
                <a:t>DSV </a:t>
              </a:r>
              <a:r>
                <a:rPr lang="fr-FR" sz="1600" b="1" dirty="0" smtClean="0">
                  <a:solidFill>
                    <a:srgbClr val="333399"/>
                  </a:solidFill>
                  <a:ea typeface="ＭＳ Ｐゴシック" pitchFamily="-1" charset="-128"/>
                  <a:cs typeface="ＭＳ Ｐゴシック" pitchFamily="-1" charset="-128"/>
                </a:rPr>
                <a:t>+ RBV</a:t>
              </a:r>
              <a:endParaRPr lang="fr-FR" sz="1600" b="1" dirty="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6332768" y="1866150"/>
              <a:ext cx="177800" cy="144462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4" name="ZoneTexte 113"/>
          <p:cNvSpPr txBox="1"/>
          <p:nvPr/>
        </p:nvSpPr>
        <p:spPr>
          <a:xfrm>
            <a:off x="230908" y="5805264"/>
            <a:ext cx="89130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* 95% CI : 94.5 to 97.9 :  noninferior and superior to the historical SVR</a:t>
            </a:r>
            <a:r>
              <a:rPr lang="en-US" sz="1400" baseline="-25000" smtClean="0"/>
              <a:t>12</a:t>
            </a:r>
            <a:r>
              <a:rPr lang="en-US" sz="1400" smtClean="0"/>
              <a:t> with TVR + PEG-IFN + RBV (78.0%)</a:t>
            </a:r>
          </a:p>
          <a:p>
            <a:r>
              <a:rPr lang="en-US" sz="1400" smtClean="0"/>
              <a:t>** 95% CI : 93.0 to 97.6 :  noninferior and superior to the historical SVR</a:t>
            </a:r>
            <a:r>
              <a:rPr lang="en-US" sz="1400" baseline="-25000" smtClean="0"/>
              <a:t>12</a:t>
            </a:r>
            <a:r>
              <a:rPr lang="en-US" sz="1400" smtClean="0"/>
              <a:t> with TVR + PEG-IFN + RBV (72.0%)</a:t>
            </a:r>
          </a:p>
          <a:p>
            <a:r>
              <a:rPr lang="en-US" sz="1400" smtClean="0"/>
              <a:t>*** 95% CI : 95.8 to 100 :  noninferior and superior to the historical SVR</a:t>
            </a:r>
            <a:r>
              <a:rPr lang="en-US" sz="1400" baseline="-25000" smtClean="0"/>
              <a:t>12</a:t>
            </a:r>
            <a:r>
              <a:rPr lang="en-US" sz="1400" smtClean="0"/>
              <a:t> with TVR + PEG-IFN + RBV (80.0%)</a:t>
            </a:r>
            <a:endParaRPr lang="en-US" sz="1400"/>
          </a:p>
        </p:txBody>
      </p:sp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1119103" y="2583593"/>
            <a:ext cx="518400" cy="2503786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548941" y="4337292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548941" y="3684446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449554" y="2381748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548941" y="3033097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815975" y="444501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815975" y="3793665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815975" y="2487973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815975" y="3139321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906464" y="2478988"/>
            <a:ext cx="0" cy="2607569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1076321" y="2204728"/>
            <a:ext cx="603964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96.2*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671513" y="2142084"/>
            <a:ext cx="387350" cy="34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238630" name="Rectangle 133"/>
          <p:cNvSpPr>
            <a:spLocks noChangeArrowheads="1"/>
          </p:cNvSpPr>
          <p:nvPr/>
        </p:nvSpPr>
        <p:spPr bwMode="auto">
          <a:xfrm>
            <a:off x="2700154" y="2511720"/>
            <a:ext cx="518400" cy="2575659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1835696" y="2223225"/>
            <a:ext cx="673832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95.3**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35" name="ZoneTexte 86"/>
          <p:cNvSpPr txBox="1">
            <a:spLocks noChangeArrowheads="1"/>
          </p:cNvSpPr>
          <p:nvPr/>
        </p:nvSpPr>
        <p:spPr bwMode="auto">
          <a:xfrm>
            <a:off x="1759833" y="5329302"/>
            <a:ext cx="1641821" cy="27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HCV </a:t>
            </a:r>
            <a:r>
              <a:rPr lang="en-GB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subgenotype</a:t>
            </a:r>
            <a:endParaRPr lang="en-GB" sz="14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815974" y="5084569"/>
            <a:ext cx="7970837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chemeClr val="bg1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42" name="Rectangle 40"/>
          <p:cNvSpPr>
            <a:spLocks noChangeArrowheads="1"/>
          </p:cNvSpPr>
          <p:nvPr/>
        </p:nvSpPr>
        <p:spPr bwMode="auto">
          <a:xfrm>
            <a:off x="1001631" y="5100396"/>
            <a:ext cx="753344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Overall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40" name="Rectangle 133"/>
          <p:cNvSpPr>
            <a:spLocks noChangeArrowheads="1"/>
          </p:cNvSpPr>
          <p:nvPr/>
        </p:nvSpPr>
        <p:spPr bwMode="auto">
          <a:xfrm>
            <a:off x="6352245" y="2588384"/>
            <a:ext cx="518400" cy="2498995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Rectangle 133"/>
          <p:cNvSpPr>
            <a:spLocks noChangeArrowheads="1"/>
          </p:cNvSpPr>
          <p:nvPr/>
        </p:nvSpPr>
        <p:spPr bwMode="auto">
          <a:xfrm>
            <a:off x="5652079" y="2574010"/>
            <a:ext cx="518400" cy="2513369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9" name="Rectangle 133"/>
          <p:cNvSpPr>
            <a:spLocks noChangeArrowheads="1"/>
          </p:cNvSpPr>
          <p:nvPr/>
        </p:nvSpPr>
        <p:spPr bwMode="auto">
          <a:xfrm>
            <a:off x="3478840" y="2521303"/>
            <a:ext cx="518400" cy="2566076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Rectangle 133"/>
          <p:cNvSpPr>
            <a:spLocks noChangeArrowheads="1"/>
          </p:cNvSpPr>
          <p:nvPr/>
        </p:nvSpPr>
        <p:spPr bwMode="auto">
          <a:xfrm>
            <a:off x="4117474" y="2631507"/>
            <a:ext cx="518400" cy="2453063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Rectangle 133"/>
          <p:cNvSpPr>
            <a:spLocks noChangeArrowheads="1"/>
          </p:cNvSpPr>
          <p:nvPr/>
        </p:nvSpPr>
        <p:spPr bwMode="auto">
          <a:xfrm>
            <a:off x="1913412" y="2602759"/>
            <a:ext cx="518400" cy="2484620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1955489" y="5042809"/>
            <a:ext cx="434246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 a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58" name="Rectangle 40"/>
          <p:cNvSpPr>
            <a:spLocks noChangeArrowheads="1"/>
          </p:cNvSpPr>
          <p:nvPr/>
        </p:nvSpPr>
        <p:spPr bwMode="auto">
          <a:xfrm>
            <a:off x="2742231" y="5042809"/>
            <a:ext cx="434246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 </a:t>
            </a:r>
            <a:r>
              <a:rPr lang="en-GB" sz="1400" dirty="0" err="1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b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1" name="Rectangle 144"/>
          <p:cNvSpPr>
            <a:spLocks noChangeArrowheads="1"/>
          </p:cNvSpPr>
          <p:nvPr/>
        </p:nvSpPr>
        <p:spPr bwMode="auto">
          <a:xfrm>
            <a:off x="2587504" y="2132855"/>
            <a:ext cx="743701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98.0***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144"/>
          <p:cNvSpPr>
            <a:spLocks noChangeArrowheads="1"/>
          </p:cNvSpPr>
          <p:nvPr/>
        </p:nvSpPr>
        <p:spPr bwMode="auto">
          <a:xfrm>
            <a:off x="3470992" y="2147230"/>
            <a:ext cx="534096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97.0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7" name="Rectangle 144"/>
          <p:cNvSpPr>
            <a:spLocks noChangeArrowheads="1"/>
          </p:cNvSpPr>
          <p:nvPr/>
        </p:nvSpPr>
        <p:spPr bwMode="auto">
          <a:xfrm>
            <a:off x="6344397" y="2211915"/>
            <a:ext cx="534096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96.0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Rectangle 144"/>
          <p:cNvSpPr>
            <a:spLocks noChangeArrowheads="1"/>
          </p:cNvSpPr>
          <p:nvPr/>
        </p:nvSpPr>
        <p:spPr bwMode="auto">
          <a:xfrm>
            <a:off x="5644231" y="2198430"/>
            <a:ext cx="534096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96.5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cxnSp>
        <p:nvCxnSpPr>
          <p:cNvPr id="76" name="Connecteur droit 75"/>
          <p:cNvCxnSpPr/>
          <p:nvPr/>
        </p:nvCxnSpPr>
        <p:spPr bwMode="auto">
          <a:xfrm>
            <a:off x="1972375" y="5310679"/>
            <a:ext cx="1171487" cy="149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ZoneTexte 78"/>
          <p:cNvSpPr txBox="1"/>
          <p:nvPr/>
        </p:nvSpPr>
        <p:spPr>
          <a:xfrm>
            <a:off x="869833" y="4812036"/>
            <a:ext cx="314510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</a:t>
            </a:r>
            <a:endParaRPr lang="fr-FR" sz="1400" dirty="0"/>
          </a:p>
        </p:txBody>
      </p:sp>
      <p:sp>
        <p:nvSpPr>
          <p:cNvPr id="80" name="ZoneTexte 79"/>
          <p:cNvSpPr txBox="1"/>
          <p:nvPr/>
        </p:nvSpPr>
        <p:spPr>
          <a:xfrm>
            <a:off x="1136196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473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930505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322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2717247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151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3495933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363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669172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144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6369338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329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75" name="Rectangle 133"/>
          <p:cNvSpPr>
            <a:spLocks noChangeArrowheads="1"/>
          </p:cNvSpPr>
          <p:nvPr/>
        </p:nvSpPr>
        <p:spPr bwMode="auto">
          <a:xfrm>
            <a:off x="4797960" y="2703381"/>
            <a:ext cx="518400" cy="2381189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8" name="Rectangle 133"/>
          <p:cNvSpPr>
            <a:spLocks noChangeArrowheads="1"/>
          </p:cNvSpPr>
          <p:nvPr/>
        </p:nvSpPr>
        <p:spPr bwMode="auto">
          <a:xfrm>
            <a:off x="7380262" y="2516511"/>
            <a:ext cx="518400" cy="2570868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4" name="Rectangle 133"/>
          <p:cNvSpPr>
            <a:spLocks noChangeArrowheads="1"/>
          </p:cNvSpPr>
          <p:nvPr/>
        </p:nvSpPr>
        <p:spPr bwMode="auto">
          <a:xfrm>
            <a:off x="8294387" y="2597967"/>
            <a:ext cx="518400" cy="2489412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184492" y="4796629"/>
            <a:ext cx="38436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70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864978" y="4796629"/>
            <a:ext cx="38436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40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397355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104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311480" y="4796629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369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99" name="Rectangle 144"/>
          <p:cNvSpPr>
            <a:spLocks noChangeArrowheads="1"/>
          </p:cNvSpPr>
          <p:nvPr/>
        </p:nvSpPr>
        <p:spPr bwMode="auto">
          <a:xfrm>
            <a:off x="4109626" y="2250027"/>
            <a:ext cx="534096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94.3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0" name="Rectangle 144"/>
          <p:cNvSpPr>
            <a:spLocks noChangeArrowheads="1"/>
          </p:cNvSpPr>
          <p:nvPr/>
        </p:nvSpPr>
        <p:spPr bwMode="auto">
          <a:xfrm>
            <a:off x="7372414" y="2140042"/>
            <a:ext cx="534096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98.1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1" name="Rectangle 144"/>
          <p:cNvSpPr>
            <a:spLocks noChangeArrowheads="1"/>
          </p:cNvSpPr>
          <p:nvPr/>
        </p:nvSpPr>
        <p:spPr bwMode="auto">
          <a:xfrm>
            <a:off x="4790112" y="2327081"/>
            <a:ext cx="534096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92.5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2" name="Rectangle 144"/>
          <p:cNvSpPr>
            <a:spLocks noChangeArrowheads="1"/>
          </p:cNvSpPr>
          <p:nvPr/>
        </p:nvSpPr>
        <p:spPr bwMode="auto">
          <a:xfrm>
            <a:off x="8286539" y="2216038"/>
            <a:ext cx="534096" cy="37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95.7</a:t>
            </a:r>
            <a:endParaRPr lang="en-GB" sz="14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6" name="Rectangle 40"/>
          <p:cNvSpPr>
            <a:spLocks noChangeArrowheads="1"/>
          </p:cNvSpPr>
          <p:nvPr/>
        </p:nvSpPr>
        <p:spPr bwMode="auto">
          <a:xfrm>
            <a:off x="4860069" y="5114912"/>
            <a:ext cx="394183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F3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4179583" y="5114912"/>
            <a:ext cx="394183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F2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8" name="Rectangle 40"/>
          <p:cNvSpPr>
            <a:spLocks noChangeArrowheads="1"/>
          </p:cNvSpPr>
          <p:nvPr/>
        </p:nvSpPr>
        <p:spPr bwMode="auto">
          <a:xfrm>
            <a:off x="8062557" y="5114912"/>
            <a:ext cx="982060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≥ 800,000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9" name="Rectangle 40"/>
          <p:cNvSpPr>
            <a:spLocks noChangeArrowheads="1"/>
          </p:cNvSpPr>
          <p:nvPr/>
        </p:nvSpPr>
        <p:spPr bwMode="auto">
          <a:xfrm>
            <a:off x="7145276" y="5114912"/>
            <a:ext cx="988372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&lt; 800,000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0" name="Rectangle 40"/>
          <p:cNvSpPr>
            <a:spLocks noChangeArrowheads="1"/>
          </p:cNvSpPr>
          <p:nvPr/>
        </p:nvSpPr>
        <p:spPr bwMode="auto">
          <a:xfrm>
            <a:off x="5574495" y="5082412"/>
            <a:ext cx="673569" cy="49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IL28B</a:t>
            </a:r>
            <a:b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</a:b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CC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11" name="Rectangle 40"/>
          <p:cNvSpPr>
            <a:spLocks noChangeArrowheads="1"/>
          </p:cNvSpPr>
          <p:nvPr/>
        </p:nvSpPr>
        <p:spPr bwMode="auto">
          <a:xfrm>
            <a:off x="3406296" y="5114912"/>
            <a:ext cx="663488" cy="29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F0-F1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4" name="Rectangle 40"/>
          <p:cNvSpPr>
            <a:spLocks noChangeArrowheads="1"/>
          </p:cNvSpPr>
          <p:nvPr/>
        </p:nvSpPr>
        <p:spPr bwMode="auto">
          <a:xfrm>
            <a:off x="6195061" y="5082412"/>
            <a:ext cx="832768" cy="49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IL28B</a:t>
            </a:r>
            <a:b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</a:br>
            <a:r>
              <a:rPr lang="en-GB" sz="14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non-CC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7229546" y="5345569"/>
            <a:ext cx="1723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Baseline HCV RNA</a:t>
            </a:r>
          </a:p>
          <a:p>
            <a:pPr algn="ctr"/>
            <a:r>
              <a:rPr lang="fr-FR" sz="1400" dirty="0" smtClean="0"/>
              <a:t>(log</a:t>
            </a:r>
            <a:r>
              <a:rPr lang="fr-FR" sz="1400" baseline="-25000" dirty="0" smtClean="0"/>
              <a:t>10</a:t>
            </a:r>
            <a:r>
              <a:rPr lang="fr-FR" sz="1400" dirty="0" smtClean="0"/>
              <a:t> IU/ml)</a:t>
            </a:r>
            <a:endParaRPr lang="fr-FR" sz="1400" dirty="0"/>
          </a:p>
        </p:txBody>
      </p:sp>
      <p:sp>
        <p:nvSpPr>
          <p:cNvPr id="62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ZoneTexte 69"/>
          <p:cNvSpPr txBox="1">
            <a:spLocks noChangeArrowheads="1"/>
          </p:cNvSpPr>
          <p:nvPr/>
        </p:nvSpPr>
        <p:spPr bwMode="auto">
          <a:xfrm>
            <a:off x="6409034" y="6565900"/>
            <a:ext cx="27270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Feld JJ.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2014;370:1594-1603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SAPPHIRE-I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for genotype 1</a:t>
            </a:r>
            <a:endParaRPr lang="fr-FR" dirty="0"/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2670725" y="1246620"/>
            <a:ext cx="3789884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endParaRPr lang="en-US" sz="26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2" name="Rectangle 135"/>
          <p:cNvSpPr>
            <a:spLocks noChangeArrowheads="1"/>
          </p:cNvSpPr>
          <p:nvPr/>
        </p:nvSpPr>
        <p:spPr bwMode="auto">
          <a:xfrm>
            <a:off x="638938" y="4941748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9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SAPPHIRE-I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ombitasvir/paritaprevir/ritonavir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for genotype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Virologic</a:t>
            </a:r>
            <a:r>
              <a:rPr lang="en-US" dirty="0"/>
              <a:t> failure, </a:t>
            </a:r>
            <a:r>
              <a:rPr lang="en-US" dirty="0" smtClean="0"/>
              <a:t>N = </a:t>
            </a:r>
            <a:r>
              <a:rPr lang="en-US" dirty="0"/>
              <a:t>1, at W12 (genotype 1a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Relapse, </a:t>
            </a:r>
            <a:r>
              <a:rPr lang="en-US" dirty="0" smtClean="0"/>
              <a:t>N </a:t>
            </a:r>
            <a:r>
              <a:rPr lang="en-US" dirty="0"/>
              <a:t>= 7 (1.5%)</a:t>
            </a:r>
          </a:p>
          <a:p>
            <a:pPr lvl="1"/>
            <a:r>
              <a:rPr lang="en-US" dirty="0"/>
              <a:t>5 by W4 </a:t>
            </a:r>
            <a:r>
              <a:rPr lang="en-US" dirty="0" smtClean="0"/>
              <a:t>post-treatment</a:t>
            </a:r>
            <a:endParaRPr lang="en-US" dirty="0"/>
          </a:p>
          <a:p>
            <a:pPr lvl="1"/>
            <a:r>
              <a:rPr lang="en-US" dirty="0"/>
              <a:t>2 by </a:t>
            </a:r>
            <a:r>
              <a:rPr lang="en-US" dirty="0" smtClean="0"/>
              <a:t>W12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Resistance testing (population sequencing) of the 7 </a:t>
            </a:r>
            <a:r>
              <a:rPr lang="en-US" dirty="0" smtClean="0"/>
              <a:t>relapses </a:t>
            </a:r>
            <a:br>
              <a:rPr lang="en-US" dirty="0" smtClean="0"/>
            </a:br>
            <a:r>
              <a:rPr lang="en-US" dirty="0" smtClean="0"/>
              <a:t>+ </a:t>
            </a:r>
            <a:r>
              <a:rPr lang="en-US" dirty="0"/>
              <a:t>1 </a:t>
            </a:r>
            <a:r>
              <a:rPr lang="en-US" dirty="0" smtClean="0"/>
              <a:t>failure</a:t>
            </a:r>
          </a:p>
          <a:p>
            <a:pPr lvl="1"/>
            <a:r>
              <a:rPr lang="en-US" dirty="0"/>
              <a:t>All had ≥ 1 mutant resistant variants</a:t>
            </a:r>
          </a:p>
          <a:p>
            <a:pPr lvl="2"/>
            <a:r>
              <a:rPr lang="en-US" dirty="0"/>
              <a:t>Genotype 1a </a:t>
            </a:r>
            <a:r>
              <a:rPr lang="en-US" dirty="0" smtClean="0"/>
              <a:t>(N </a:t>
            </a:r>
            <a:r>
              <a:rPr lang="en-US" dirty="0"/>
              <a:t>= 7) : D168V </a:t>
            </a:r>
            <a:r>
              <a:rPr lang="en-US" dirty="0" smtClean="0"/>
              <a:t>(N = 6</a:t>
            </a:r>
            <a:r>
              <a:rPr lang="en-US" dirty="0"/>
              <a:t>) </a:t>
            </a:r>
            <a:r>
              <a:rPr lang="en-US" dirty="0" smtClean="0"/>
              <a:t>in </a:t>
            </a:r>
            <a:r>
              <a:rPr lang="en-US" dirty="0"/>
              <a:t>NS3 ; M28T </a:t>
            </a:r>
            <a:r>
              <a:rPr lang="en-US" dirty="0" smtClean="0"/>
              <a:t>(N </a:t>
            </a:r>
            <a:r>
              <a:rPr lang="en-US" dirty="0"/>
              <a:t>= 2) and </a:t>
            </a:r>
            <a:r>
              <a:rPr lang="en-US" dirty="0" smtClean="0"/>
              <a:t>Q30R</a:t>
            </a:r>
            <a:br>
              <a:rPr lang="en-US" dirty="0" smtClean="0"/>
            </a:br>
            <a:r>
              <a:rPr lang="en-US" dirty="0" smtClean="0"/>
              <a:t>(N </a:t>
            </a:r>
            <a:r>
              <a:rPr lang="en-US" dirty="0"/>
              <a:t>= 3) in NS5A ; S556G </a:t>
            </a:r>
            <a:r>
              <a:rPr lang="en-US" dirty="0" smtClean="0"/>
              <a:t>(N </a:t>
            </a:r>
            <a:r>
              <a:rPr lang="en-US" dirty="0"/>
              <a:t>= 3) in NS5B</a:t>
            </a:r>
          </a:p>
          <a:p>
            <a:pPr lvl="2"/>
            <a:r>
              <a:rPr lang="en-US" dirty="0"/>
              <a:t>Genotype 1b </a:t>
            </a:r>
            <a:r>
              <a:rPr lang="en-US" dirty="0" smtClean="0"/>
              <a:t>(N = </a:t>
            </a:r>
            <a:r>
              <a:rPr lang="en-US" dirty="0"/>
              <a:t>1) : Y56H + D168V (NS3), L31M + Y93H (NS5A) and S556G (NS5B)</a:t>
            </a:r>
          </a:p>
          <a:p>
            <a:pPr lvl="1"/>
            <a:endParaRPr lang="en-US" dirty="0" smtClean="0"/>
          </a:p>
          <a:p>
            <a:endParaRPr lang="fr-FR" dirty="0"/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409034" y="6565900"/>
            <a:ext cx="27270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Feld JJ.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2014;370:1594-1603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755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SAPPHIRE-I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for genotype 1</a:t>
            </a:r>
            <a:endParaRPr lang="fr-FR" dirty="0"/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79028662"/>
              </p:ext>
            </p:extLst>
          </p:nvPr>
        </p:nvGraphicFramePr>
        <p:xfrm>
          <a:off x="185678" y="1638193"/>
          <a:ext cx="8748711" cy="4871481"/>
        </p:xfrm>
        <a:graphic>
          <a:graphicData uri="http://schemas.openxmlformats.org/drawingml/2006/table">
            <a:tbl>
              <a:tblPr/>
              <a:tblGrid>
                <a:gridCol w="3563515"/>
                <a:gridCol w="3211849"/>
                <a:gridCol w="1973347"/>
              </a:tblGrid>
              <a:tr h="251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DSV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(3D)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158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414 (87.5)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116 (73.4)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(0.6)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(2.1)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&gt; 10%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13.3%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3.8%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7.6%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7.0%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3.8%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ALT / AST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0.9% / 0.6%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4.4%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0.05) / 1.9%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total bilirubin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;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409034" y="6565900"/>
            <a:ext cx="27270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Feld JJ.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2014;370:1594-1603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847921" y="1246620"/>
            <a:ext cx="34354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 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(%)</a:t>
            </a:r>
          </a:p>
        </p:txBody>
      </p:sp>
    </p:spTree>
    <p:extLst>
      <p:ext uri="{BB962C8B-B14F-4D97-AF65-F5344CB8AC3E}">
        <p14:creationId xmlns:p14="http://schemas.microsoft.com/office/powerpoint/2010/main" val="3091528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SAPPHIRE-I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d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asabuvir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GB" sz="2400" dirty="0" err="1" smtClean="0">
                <a:ea typeface="ＭＳ Ｐゴシック" pitchFamily="-1" charset="-128"/>
                <a:cs typeface="ＭＳ Ｐゴシック" pitchFamily="-1" charset="-128"/>
              </a:rPr>
              <a:t>ribavirin</a:t>
            </a:r>
            <a:r>
              <a:rPr lang="en-GB" sz="24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for genotype 1</a:t>
            </a:r>
            <a:endParaRPr lang="fr-FR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19188"/>
            <a:ext cx="9036050" cy="5303837"/>
          </a:xfrm>
        </p:spPr>
        <p:txBody>
          <a:bodyPr/>
          <a:lstStyle/>
          <a:p>
            <a:pPr>
              <a:spcBef>
                <a:spcPts val="302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Rates of response to a 12-week interferon-free combination regimen, of </a:t>
            </a:r>
            <a:r>
              <a:rPr lang="en-US" sz="1800" dirty="0" err="1" smtClean="0">
                <a:ea typeface="ＭＳ Ｐゴシック" pitchFamily="-1" charset="-128"/>
              </a:rPr>
              <a:t>ombitasvir</a:t>
            </a:r>
            <a:r>
              <a:rPr lang="en-US" sz="1800" dirty="0" smtClean="0">
                <a:ea typeface="ＭＳ Ｐゴシック" pitchFamily="-1" charset="-128"/>
              </a:rPr>
              <a:t>/</a:t>
            </a:r>
            <a:r>
              <a:rPr lang="en-US" sz="1800" dirty="0" err="1" smtClean="0">
                <a:ea typeface="ＭＳ Ｐゴシック" pitchFamily="-1" charset="-128"/>
              </a:rPr>
              <a:t>paritaprevir</a:t>
            </a:r>
            <a:r>
              <a:rPr lang="en-US" sz="1800" dirty="0" smtClean="0">
                <a:ea typeface="ＭＳ Ｐゴシック" pitchFamily="-1" charset="-128"/>
              </a:rPr>
              <a:t>/ritonavir + </a:t>
            </a:r>
            <a:r>
              <a:rPr lang="en-US" sz="1800" dirty="0" err="1" smtClean="0">
                <a:ea typeface="ＭＳ Ｐゴシック" pitchFamily="-1" charset="-128"/>
              </a:rPr>
              <a:t>dasabuvir</a:t>
            </a:r>
            <a:r>
              <a:rPr lang="en-US" sz="1800" dirty="0" smtClean="0">
                <a:ea typeface="ＭＳ Ｐゴシック" pitchFamily="-1" charset="-128"/>
              </a:rPr>
              <a:t> + ribavirin, were more than 95% among previously untreated patients with HCV genotype 1 infection</a:t>
            </a:r>
          </a:p>
          <a:p>
            <a:pPr lvl="1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SVR</a:t>
            </a:r>
            <a:r>
              <a:rPr lang="en-US" sz="1800" baseline="-25000" dirty="0" smtClean="0">
                <a:ea typeface="ＭＳ Ｐゴシック" pitchFamily="-1" charset="-128"/>
              </a:rPr>
              <a:t>12</a:t>
            </a:r>
            <a:r>
              <a:rPr lang="en-US" sz="1800" dirty="0" smtClean="0">
                <a:ea typeface="ＭＳ Ｐゴシック" pitchFamily="-1" charset="-128"/>
              </a:rPr>
              <a:t> was non inferior and superior to  the historical control rate with </a:t>
            </a:r>
            <a:r>
              <a:rPr lang="en-US" sz="1800" dirty="0" err="1" smtClean="0">
                <a:ea typeface="ＭＳ Ｐゴシック" pitchFamily="-1" charset="-128"/>
              </a:rPr>
              <a:t>telaprevir</a:t>
            </a:r>
            <a:r>
              <a:rPr lang="en-US" sz="1800" dirty="0" smtClean="0">
                <a:ea typeface="ＭＳ Ｐゴシック" pitchFamily="-1" charset="-128"/>
              </a:rPr>
              <a:t> plus PEG-IFN + RBV in a similar patient population</a:t>
            </a:r>
          </a:p>
          <a:p>
            <a:pPr lvl="1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SVR</a:t>
            </a:r>
            <a:r>
              <a:rPr lang="en-US" sz="1800" baseline="-25000" dirty="0" smtClean="0">
                <a:ea typeface="ＭＳ Ｐゴシック" pitchFamily="-1" charset="-128"/>
              </a:rPr>
              <a:t>12 </a:t>
            </a:r>
            <a:r>
              <a:rPr lang="en-US" sz="1800" dirty="0" smtClean="0">
                <a:ea typeface="ＭＳ Ｐゴシック" pitchFamily="-1" charset="-128"/>
              </a:rPr>
              <a:t>was similar in patients with HCV genotype 1a or 1b infection, and in various subgroups (age, sex, fibrosis, IL28B)</a:t>
            </a:r>
          </a:p>
          <a:p>
            <a:pPr lvl="1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Tolerability was good, with</a:t>
            </a:r>
          </a:p>
          <a:p>
            <a:pPr lvl="2">
              <a:spcBef>
                <a:spcPts val="302"/>
              </a:spcBef>
            </a:pPr>
            <a:r>
              <a:rPr lang="en-US" dirty="0" smtClean="0">
                <a:ea typeface="ＭＳ Ｐゴシック" pitchFamily="-1" charset="-128"/>
              </a:rPr>
              <a:t>0.6% of patients discontinuing </a:t>
            </a:r>
            <a:r>
              <a:rPr lang="en-US" dirty="0">
                <a:ea typeface="ＭＳ Ｐゴシック" pitchFamily="-1" charset="-128"/>
              </a:rPr>
              <a:t>for adverse event</a:t>
            </a:r>
          </a:p>
          <a:p>
            <a:pPr lvl="2">
              <a:spcBef>
                <a:spcPts val="302"/>
              </a:spcBef>
            </a:pPr>
            <a:r>
              <a:rPr lang="en-US" dirty="0" smtClean="0">
                <a:ea typeface="ＭＳ Ｐゴシック" pitchFamily="-1" charset="-128"/>
              </a:rPr>
              <a:t>Nausea, pruritus , insomnia, diarrhea, and asthenia more frequent in the active group</a:t>
            </a:r>
          </a:p>
          <a:p>
            <a:pPr lvl="2">
              <a:spcBef>
                <a:spcPts val="302"/>
              </a:spcBef>
            </a:pPr>
            <a:r>
              <a:rPr lang="en-US" dirty="0" smtClean="0">
                <a:ea typeface="ＭＳ Ｐゴシック" pitchFamily="-1" charset="-128"/>
              </a:rPr>
              <a:t>Low incidence of grade 3-4 bilirubin elevation</a:t>
            </a:r>
          </a:p>
          <a:p>
            <a:pPr lvl="2">
              <a:spcBef>
                <a:spcPts val="302"/>
              </a:spcBef>
            </a:pPr>
            <a:endParaRPr lang="en-US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en-US" sz="1800" dirty="0" smtClean="0">
                <a:ea typeface="ＭＳ Ｐゴシック" pitchFamily="-1" charset="-128"/>
              </a:rPr>
              <a:t>In conclusion, a 12-week all-oral combination regimen of OBV/PTV/r + </a:t>
            </a:r>
            <a:r>
              <a:rPr lang="en-US" sz="1800" dirty="0" smtClean="0">
                <a:ea typeface="ＭＳ Ｐゴシック" pitchFamily="-1" charset="-128"/>
              </a:rPr>
              <a:t>DSV </a:t>
            </a:r>
            <a:r>
              <a:rPr lang="en-US" sz="1800" dirty="0" smtClean="0">
                <a:ea typeface="ＭＳ Ｐゴシック" pitchFamily="-1" charset="-128"/>
              </a:rPr>
              <a:t>+ RBV resulted in SVR</a:t>
            </a:r>
            <a:r>
              <a:rPr lang="en-US" sz="1800" baseline="-25000" dirty="0" smtClean="0">
                <a:ea typeface="ＭＳ Ｐゴシック" pitchFamily="-1" charset="-128"/>
              </a:rPr>
              <a:t>12</a:t>
            </a:r>
            <a:r>
              <a:rPr lang="en-US" sz="1800" dirty="0" smtClean="0">
                <a:ea typeface="ＭＳ Ｐゴシック" pitchFamily="-1" charset="-128"/>
              </a:rPr>
              <a:t> &gt; 95%, regardless of HCV genotype (1a or 1b) and with low rates of treatment discontinuation, in previously untreated patients with HCV genotype 1 infection and no cirrhosis</a:t>
            </a:r>
            <a:endParaRPr lang="en-US" sz="192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endParaRPr lang="en-US" sz="19200" dirty="0" smtClean="0">
              <a:ea typeface="ＭＳ Ｐゴシック" pitchFamily="-1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548004"/>
            <a:ext cx="1043607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SAPPHIRE-I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09034" y="6565900"/>
            <a:ext cx="27270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Feld JJ.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2014;370:1594-1603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264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</TotalTime>
  <Words>958</Words>
  <Application>Microsoft Office PowerPoint</Application>
  <PresentationFormat>Affichage à l'écran (4:3)</PresentationFormat>
  <Paragraphs>233</Paragraphs>
  <Slides>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SAPPHIRE-I Study: ombitasvir/paritaprevir/ritonavir  + dasabuvir + ribavirin for genotype 1</vt:lpstr>
      <vt:lpstr>SAPPHIRE-I Study: ombitasvir/paritaprevir/ritonavir  + dasabuvir + ribavirin for genotype 1</vt:lpstr>
      <vt:lpstr>SAPPHIRE-I Study: ombitasvir/paritaprevir/ritonavir  + dasabuvir + ribavirin for genotype 1</vt:lpstr>
      <vt:lpstr>SAPPHIRE-I Study: ombitasvir/paritaprevir/ritonavir  + dasabuvir + ribavirin for genotype 1</vt:lpstr>
      <vt:lpstr>SAPPHIRE-I Study: ombitasvir/paritaprevir/ritonavir  + dasabuvir + ribavirin for genotype 1</vt:lpstr>
      <vt:lpstr>SAPPHIRE-I Study: ombitasvir/paritaprevir/ritonavir  + dasabuvir + ribavirin for genotype 1</vt:lpstr>
      <vt:lpstr>SAPPHIRE-I Study: ombitasvir/paritaprevir/ritonavir  + dasabuvir + ribavirin for genotype 1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Ludo</cp:lastModifiedBy>
  <cp:revision>133</cp:revision>
  <dcterms:created xsi:type="dcterms:W3CDTF">2015-05-24T21:56:52Z</dcterms:created>
  <dcterms:modified xsi:type="dcterms:W3CDTF">2015-09-22T13:02:12Z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904D98EB-75A1-4CBA-AC42-9FF82D7457B4</vt:lpwstr>
  </property>
  <property fmtid="{D5CDD505-2E9C-101B-9397-08002B2CF9AE}" pid="3" name="ArticulatePath">
    <vt:lpwstr>sapphire-i</vt:lpwstr>
  </property>
</Properties>
</file>