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308" r:id="rId2"/>
    <p:sldId id="316" r:id="rId3"/>
    <p:sldId id="310" r:id="rId4"/>
    <p:sldId id="311" r:id="rId5"/>
    <p:sldId id="312" r:id="rId6"/>
    <p:sldId id="313" r:id="rId7"/>
    <p:sldId id="314" r:id="rId8"/>
    <p:sldId id="315" r:id="rId9"/>
  </p:sldIdLst>
  <p:sldSz cx="9144000" cy="6858000" type="screen4x3"/>
  <p:notesSz cx="6858000" cy="9144000"/>
  <p:custDataLst>
    <p:tags r:id="rId11"/>
  </p:custDataLst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DDDDD"/>
    <a:srgbClr val="333399"/>
    <a:srgbClr val="000066"/>
    <a:srgbClr val="800080"/>
    <a:srgbClr val="FFC000"/>
    <a:srgbClr val="10EB00"/>
    <a:srgbClr val="FF6600"/>
    <a:srgbClr val="000000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9804" autoAdjust="0"/>
  </p:normalViewPr>
  <p:slideViewPr>
    <p:cSldViewPr>
      <p:cViewPr varScale="1">
        <p:scale>
          <a:sx n="113" d="100"/>
          <a:sy n="113" d="100"/>
        </p:scale>
        <p:origin x="-2370" y="-102"/>
      </p:cViewPr>
      <p:guideLst>
        <p:guide orient="horz"/>
        <p:guide pos="2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FED37435-6F7F-4E73-AC05-7DFCA6B8B48E}" type="datetimeFigureOut">
              <a:rPr lang="fr-FR"/>
              <a:pPr>
                <a:defRPr/>
              </a:pPr>
              <a:t>22/09/2015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9D35950B-3B05-4EEB-A27F-E7E72F71A98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85848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552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5525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ABD13AC1-ED3F-2A4B-9921-15F23555C253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552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5525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ABD13AC1-ED3F-2A4B-9921-15F23555C253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7572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7573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880136FD-DA54-CE44-8A56-02770BFDE739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9620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9621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739ECD3C-8BBF-4A4E-8234-D11AD2556071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4576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45765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E26E9A7A-16C4-8D4C-92B1-498CD72DE977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925" y="1484313"/>
            <a:ext cx="4424363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11688" y="1484313"/>
            <a:ext cx="4424362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76200"/>
            <a:ext cx="8351837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557338"/>
            <a:ext cx="8351838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9pPr>
    </p:titleStyle>
    <p:bodyStyle>
      <a:lvl1pPr marL="271463" indent="-271463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Font typeface="Wingdings" pitchFamily="2" charset="2"/>
        <a:buChar char="§"/>
        <a:defRPr sz="2400" b="1">
          <a:solidFill>
            <a:srgbClr val="0070C0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>
          <a:solidFill>
            <a:srgbClr val="000066"/>
          </a:solidFill>
          <a:latin typeface="+mn-lt"/>
        </a:defRPr>
      </a:lvl2pPr>
      <a:lvl3pPr marL="1144588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•"/>
        <a:defRPr sz="1600">
          <a:solidFill>
            <a:srgbClr val="0000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 sz="1400">
          <a:solidFill>
            <a:srgbClr val="0000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»"/>
        <a:defRPr sz="1400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4501" name="Connecteur droit 66"/>
          <p:cNvCxnSpPr>
            <a:cxnSpLocks noChangeShapeType="1"/>
          </p:cNvCxnSpPr>
          <p:nvPr/>
        </p:nvCxnSpPr>
        <p:spPr bwMode="auto">
          <a:xfrm rot="5400000">
            <a:off x="3134172" y="2393945"/>
            <a:ext cx="400050" cy="1588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</p:spPr>
      </p:cxnSp>
      <p:graphicFrame>
        <p:nvGraphicFramePr>
          <p:cNvPr id="207880" name="Group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8339551"/>
              </p:ext>
            </p:extLst>
          </p:nvPr>
        </p:nvGraphicFramePr>
        <p:xfrm>
          <a:off x="4237974" y="2314663"/>
          <a:ext cx="1364853" cy="590677"/>
        </p:xfrm>
        <a:graphic>
          <a:graphicData uri="http://schemas.openxmlformats.org/drawingml/2006/table">
            <a:tbl>
              <a:tblPr/>
              <a:tblGrid>
                <a:gridCol w="1364853"/>
              </a:tblGrid>
              <a:tr h="5822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OBV/PTV/r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DSV 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RBV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8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7888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6147833"/>
              </p:ext>
            </p:extLst>
          </p:nvPr>
        </p:nvGraphicFramePr>
        <p:xfrm>
          <a:off x="4226217" y="3180956"/>
          <a:ext cx="1340610" cy="368300"/>
        </p:xfrm>
        <a:graphic>
          <a:graphicData uri="http://schemas.openxmlformats.org/drawingml/2006/table">
            <a:tbl>
              <a:tblPr/>
              <a:tblGrid>
                <a:gridCol w="1340610"/>
              </a:tblGrid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Placebo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34519" name="Oval 170"/>
          <p:cNvSpPr>
            <a:spLocks noChangeArrowheads="1"/>
          </p:cNvSpPr>
          <p:nvPr/>
        </p:nvSpPr>
        <p:spPr bwMode="auto">
          <a:xfrm>
            <a:off x="2563466" y="1283824"/>
            <a:ext cx="1539875" cy="898226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Randomisation**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3 : 1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Double blind</a:t>
            </a:r>
            <a:endParaRPr lang="en-US" sz="1400" b="1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234520" name="AutoShape 162"/>
          <p:cNvSpPr>
            <a:spLocks noChangeArrowheads="1"/>
          </p:cNvSpPr>
          <p:nvPr/>
        </p:nvSpPr>
        <p:spPr bwMode="auto">
          <a:xfrm>
            <a:off x="130343" y="1786610"/>
            <a:ext cx="2378832" cy="2009061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18-70 years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Chronic HCV genotype 1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HCV RNA ≥ 10,000 IU/ml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Failure to pre-treatment 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with PEG-IFN + RBV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No Cirrhosis*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No prior failure with PI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No HBV or HIV co-infection</a:t>
            </a:r>
            <a:endParaRPr lang="en-US" sz="1400" b="1" dirty="0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234521" name="ZoneTexte 71"/>
          <p:cNvSpPr txBox="1">
            <a:spLocks noChangeArrowheads="1"/>
          </p:cNvSpPr>
          <p:nvPr/>
        </p:nvSpPr>
        <p:spPr bwMode="auto">
          <a:xfrm>
            <a:off x="176380" y="3841303"/>
            <a:ext cx="872550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* Liver biopsy with Metavir ≤ 3 or Ishak ≤ 4, or Fibrotest® ≤ 0.72 + APRI ≤ 2, or Fibroscan kPa &lt; 9.6</a:t>
            </a:r>
            <a:endParaRPr lang="en-US" sz="1400" baseline="30000">
              <a:solidFill>
                <a:srgbClr val="000066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cxnSp>
        <p:nvCxnSpPr>
          <p:cNvPr id="234523" name="AutoShape 60"/>
          <p:cNvCxnSpPr>
            <a:cxnSpLocks noChangeShapeType="1"/>
          </p:cNvCxnSpPr>
          <p:nvPr/>
        </p:nvCxnSpPr>
        <p:spPr bwMode="auto">
          <a:xfrm rot="10800000" flipH="1" flipV="1">
            <a:off x="4224992" y="2628202"/>
            <a:ext cx="1587" cy="723600"/>
          </a:xfrm>
          <a:prstGeom prst="bentConnector3">
            <a:avLst>
              <a:gd name="adj1" fmla="val -40590485"/>
            </a:avLst>
          </a:prstGeom>
          <a:noFill/>
          <a:ln w="38100">
            <a:solidFill>
              <a:srgbClr val="333399"/>
            </a:solidFill>
            <a:miter lim="800000"/>
            <a:headEnd type="triangle" w="med" len="med"/>
            <a:tailEnd type="triangle" w="med" len="med"/>
          </a:ln>
        </p:spPr>
      </p:cxnSp>
      <p:sp>
        <p:nvSpPr>
          <p:cNvPr id="234524" name="Line 63"/>
          <p:cNvSpPr>
            <a:spLocks noChangeShapeType="1"/>
          </p:cNvSpPr>
          <p:nvPr/>
        </p:nvSpPr>
        <p:spPr bwMode="auto">
          <a:xfrm>
            <a:off x="2605420" y="2960560"/>
            <a:ext cx="968073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4525" name="Rectangle 9"/>
          <p:cNvSpPr>
            <a:spLocks noChangeArrowheads="1"/>
          </p:cNvSpPr>
          <p:nvPr/>
        </p:nvSpPr>
        <p:spPr bwMode="auto">
          <a:xfrm>
            <a:off x="3616500" y="3079993"/>
            <a:ext cx="59022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smtClean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97</a:t>
            </a:r>
            <a:endParaRPr lang="en-US" sz="1200" b="1">
              <a:solidFill>
                <a:srgbClr val="C00000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234526" name="Rectangle 8"/>
          <p:cNvSpPr>
            <a:spLocks noChangeArrowheads="1"/>
          </p:cNvSpPr>
          <p:nvPr/>
        </p:nvSpPr>
        <p:spPr bwMode="auto">
          <a:xfrm>
            <a:off x="3537953" y="2312927"/>
            <a:ext cx="66877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 smtClean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297</a:t>
            </a:r>
            <a:endParaRPr lang="en-US" sz="1200" b="1" dirty="0">
              <a:solidFill>
                <a:srgbClr val="C00000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234534" name="Line 172"/>
          <p:cNvSpPr>
            <a:spLocks noChangeShapeType="1"/>
          </p:cNvSpPr>
          <p:nvPr/>
        </p:nvSpPr>
        <p:spPr bwMode="auto">
          <a:xfrm>
            <a:off x="6990588" y="1804385"/>
            <a:ext cx="0" cy="1814513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6" name="Line 172"/>
          <p:cNvSpPr>
            <a:spLocks noChangeShapeType="1"/>
          </p:cNvSpPr>
          <p:nvPr/>
        </p:nvSpPr>
        <p:spPr bwMode="auto">
          <a:xfrm>
            <a:off x="5598436" y="1804386"/>
            <a:ext cx="0" cy="1811754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9" name="Oval 110"/>
          <p:cNvSpPr>
            <a:spLocks noChangeArrowheads="1"/>
          </p:cNvSpPr>
          <p:nvPr/>
        </p:nvSpPr>
        <p:spPr bwMode="auto">
          <a:xfrm>
            <a:off x="5310298" y="1283824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smtClean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W12</a:t>
            </a:r>
            <a:endParaRPr lang="en-US" sz="160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30" name="Oval 110"/>
          <p:cNvSpPr>
            <a:spLocks noChangeArrowheads="1"/>
          </p:cNvSpPr>
          <p:nvPr/>
        </p:nvSpPr>
        <p:spPr bwMode="auto">
          <a:xfrm>
            <a:off x="6683629" y="1283824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smtClean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W24</a:t>
            </a:r>
            <a:endParaRPr lang="en-US" sz="160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193791" y="4107634"/>
            <a:ext cx="89116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smtClean="0"/>
              <a:t>** Randomisation stratified on prior PEG-IFN + RBV therapy response (null, partial, relapse)  and on genotype </a:t>
            </a:r>
          </a:p>
          <a:p>
            <a:r>
              <a:rPr lang="en-US" sz="1400" smtClean="0"/>
              <a:t>subtype (1a or 1b)</a:t>
            </a:r>
            <a:endParaRPr lang="en-US" sz="1400"/>
          </a:p>
        </p:txBody>
      </p:sp>
      <p:graphicFrame>
        <p:nvGraphicFramePr>
          <p:cNvPr id="25" name="Group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3637553"/>
              </p:ext>
            </p:extLst>
          </p:nvPr>
        </p:nvGraphicFramePr>
        <p:xfrm>
          <a:off x="5597941" y="3130868"/>
          <a:ext cx="1364853" cy="590677"/>
        </p:xfrm>
        <a:graphic>
          <a:graphicData uri="http://schemas.openxmlformats.org/drawingml/2006/table">
            <a:tbl>
              <a:tblPr/>
              <a:tblGrid>
                <a:gridCol w="1364853"/>
              </a:tblGrid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OBV/PTV/r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DSV 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RBV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80"/>
                    </a:solidFill>
                  </a:tcPr>
                </a:tc>
              </a:tr>
            </a:tbl>
          </a:graphicData>
        </a:graphic>
      </p:graphicFrame>
      <p:cxnSp>
        <p:nvCxnSpPr>
          <p:cNvPr id="32" name="Connecteur droit 31"/>
          <p:cNvCxnSpPr/>
          <p:nvPr/>
        </p:nvCxnSpPr>
        <p:spPr bwMode="auto">
          <a:xfrm>
            <a:off x="5616032" y="2606522"/>
            <a:ext cx="1368000" cy="1588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333399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33" name="Connecteur droit 32"/>
          <p:cNvCxnSpPr/>
          <p:nvPr/>
        </p:nvCxnSpPr>
        <p:spPr bwMode="auto">
          <a:xfrm>
            <a:off x="6970543" y="3457530"/>
            <a:ext cx="1368000" cy="1588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333399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36" name="ZoneTexte 35"/>
          <p:cNvSpPr txBox="1"/>
          <p:nvPr/>
        </p:nvSpPr>
        <p:spPr>
          <a:xfrm>
            <a:off x="8293945" y="3282312"/>
            <a:ext cx="6554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smtClean="0">
                <a:solidFill>
                  <a:srgbClr val="333399"/>
                </a:solidFill>
                <a:latin typeface="Calibri" pitchFamily="34" charset="0"/>
              </a:rPr>
              <a:t>SVR</a:t>
            </a:r>
            <a:r>
              <a:rPr lang="en-US" sz="1600" b="1" baseline="-25000" smtClean="0">
                <a:solidFill>
                  <a:srgbClr val="333399"/>
                </a:solidFill>
                <a:latin typeface="Calibri" pitchFamily="34" charset="0"/>
              </a:rPr>
              <a:t>12</a:t>
            </a:r>
            <a:endParaRPr lang="en-US" sz="1600" b="1" baseline="-25000">
              <a:solidFill>
                <a:srgbClr val="333399"/>
              </a:solidFill>
              <a:latin typeface="Calibri" pitchFamily="34" charset="0"/>
            </a:endParaRPr>
          </a:p>
        </p:txBody>
      </p:sp>
      <p:sp>
        <p:nvSpPr>
          <p:cNvPr id="37" name="ZoneTexte 36"/>
          <p:cNvSpPr txBox="1"/>
          <p:nvPr/>
        </p:nvSpPr>
        <p:spPr>
          <a:xfrm>
            <a:off x="7014106" y="2437245"/>
            <a:ext cx="6554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smtClean="0">
                <a:solidFill>
                  <a:srgbClr val="333399"/>
                </a:solidFill>
                <a:latin typeface="Calibri" pitchFamily="34" charset="0"/>
              </a:rPr>
              <a:t>SVR</a:t>
            </a:r>
            <a:r>
              <a:rPr lang="en-US" sz="1600" b="1" baseline="-25000" smtClean="0">
                <a:solidFill>
                  <a:srgbClr val="333399"/>
                </a:solidFill>
                <a:latin typeface="Calibri" pitchFamily="34" charset="0"/>
              </a:rPr>
              <a:t>12</a:t>
            </a:r>
            <a:endParaRPr lang="en-US" sz="1600" b="1" baseline="-25000">
              <a:solidFill>
                <a:srgbClr val="333399"/>
              </a:solidFill>
              <a:latin typeface="Calibri" pitchFamily="34" charset="0"/>
            </a:endParaRPr>
          </a:p>
        </p:txBody>
      </p:sp>
      <p:cxnSp>
        <p:nvCxnSpPr>
          <p:cNvPr id="40" name="Connecteur droit 39"/>
          <p:cNvCxnSpPr/>
          <p:nvPr/>
        </p:nvCxnSpPr>
        <p:spPr bwMode="auto">
          <a:xfrm flipV="1">
            <a:off x="5616032" y="3071439"/>
            <a:ext cx="1374556" cy="9731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333399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41" name="Rectangle 40"/>
          <p:cNvSpPr/>
          <p:nvPr/>
        </p:nvSpPr>
        <p:spPr>
          <a:xfrm>
            <a:off x="5806290" y="2765318"/>
            <a:ext cx="99328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Open label</a:t>
            </a:r>
            <a:endParaRPr lang="en-US" sz="1400" b="1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35" name="AutoShape 162"/>
          <p:cNvSpPr>
            <a:spLocks noChangeArrowheads="1"/>
          </p:cNvSpPr>
          <p:nvPr/>
        </p:nvSpPr>
        <p:spPr bwMode="auto">
          <a:xfrm>
            <a:off x="1" y="6548004"/>
            <a:ext cx="1043607" cy="288111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200" b="1" i="1" smtClean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SAPPHIRE-II</a:t>
            </a:r>
            <a:endParaRPr lang="en-US" sz="1200" b="1" i="1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8" name="ZoneTexte 69"/>
          <p:cNvSpPr txBox="1">
            <a:spLocks noChangeArrowheads="1"/>
          </p:cNvSpPr>
          <p:nvPr/>
        </p:nvSpPr>
        <p:spPr bwMode="auto">
          <a:xfrm>
            <a:off x="6373768" y="6565900"/>
            <a:ext cx="276229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200" i="1" dirty="0" err="1" smtClean="0">
                <a:solidFill>
                  <a:srgbClr val="0070C0"/>
                </a:solidFill>
                <a:ea typeface="ＭＳ Ｐゴシック" pitchFamily="34" charset="-128"/>
              </a:rPr>
              <a:t>Zeuzem</a:t>
            </a:r>
            <a:r>
              <a:rPr lang="en-US" sz="1200" i="1" dirty="0" smtClean="0">
                <a:solidFill>
                  <a:srgbClr val="0070C0"/>
                </a:solidFill>
                <a:ea typeface="ＭＳ Ｐゴシック" pitchFamily="34" charset="-128"/>
              </a:rPr>
              <a:t> S. NEJM 2014;370:1604-14</a:t>
            </a:r>
            <a:endParaRPr lang="en-US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smtClean="0">
                <a:ea typeface="ＭＳ Ｐゴシック" pitchFamily="-1" charset="-128"/>
                <a:cs typeface="ＭＳ Ｐゴシック" pitchFamily="-1" charset="-128"/>
              </a:rPr>
              <a:t>SAPPHIRE-II Study: ombitasvir/paritaprevir/ritonavir </a:t>
            </a:r>
            <a:br>
              <a:rPr lang="en-US" sz="2400" smtClean="0">
                <a:ea typeface="ＭＳ Ｐゴシック" pitchFamily="-1" charset="-128"/>
                <a:cs typeface="ＭＳ Ｐゴシック" pitchFamily="-1" charset="-128"/>
              </a:rPr>
            </a:br>
            <a:r>
              <a:rPr lang="en-US" sz="2400" smtClean="0">
                <a:ea typeface="ＭＳ Ｐゴシック" pitchFamily="-1" charset="-128"/>
                <a:cs typeface="ＭＳ Ｐゴシック" pitchFamily="-1" charset="-128"/>
              </a:rPr>
              <a:t>+ dasabuvir </a:t>
            </a:r>
            <a:r>
              <a:rPr lang="en-US" sz="2400" u="sng" smtClean="0">
                <a:ea typeface="ＭＳ Ｐゴシック" pitchFamily="-1" charset="-128"/>
                <a:cs typeface="ＭＳ Ｐゴシック" pitchFamily="-1" charset="-128"/>
              </a:rPr>
              <a:t>+</a:t>
            </a:r>
            <a:r>
              <a:rPr lang="en-US" sz="2400" smtClean="0">
                <a:ea typeface="ＭＳ Ｐゴシック" pitchFamily="-1" charset="-128"/>
                <a:cs typeface="ＭＳ Ｐゴシック" pitchFamily="-1" charset="-128"/>
              </a:rPr>
              <a:t> ribavirin for genotype 1 with failure to PEG-IFN + RBV</a:t>
            </a:r>
            <a:endParaRPr lang="en-US" sz="2400"/>
          </a:p>
        </p:txBody>
      </p:sp>
      <p:sp>
        <p:nvSpPr>
          <p:cNvPr id="39" name="Espace réservé du contenu 2"/>
          <p:cNvSpPr>
            <a:spLocks/>
          </p:cNvSpPr>
          <p:nvPr/>
        </p:nvSpPr>
        <p:spPr bwMode="auto">
          <a:xfrm>
            <a:off x="222674" y="4688996"/>
            <a:ext cx="8921325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ts val="0"/>
              </a:spcBef>
              <a:buClr>
                <a:srgbClr val="0070C0"/>
              </a:buClr>
              <a:buFont typeface="Wingdings" pitchFamily="-84" charset="2"/>
              <a:buChar char="§"/>
            </a:pPr>
            <a:r>
              <a:rPr lang="en-US" sz="2800" b="1" dirty="0" smtClean="0">
                <a:solidFill>
                  <a:srgbClr val="0070C0"/>
                </a:solidFill>
                <a:latin typeface="Calibri" pitchFamily="-84" charset="0"/>
              </a:rPr>
              <a:t>Treatment regimens</a:t>
            </a:r>
          </a:p>
          <a:p>
            <a:pPr marL="800100" lvl="1" indent="-342900" defTabSz="914400">
              <a:spcBef>
                <a:spcPts val="0"/>
              </a:spcBef>
              <a:buClr>
                <a:srgbClr val="0070C0"/>
              </a:buClr>
              <a:buFont typeface="Arial" charset="0"/>
              <a:buChar char="–"/>
            </a:pPr>
            <a:r>
              <a:rPr lang="en-US" sz="1700" dirty="0" smtClean="0"/>
              <a:t>Co-formulated </a:t>
            </a:r>
            <a:r>
              <a:rPr lang="en-US" sz="1700" dirty="0" err="1"/>
              <a:t>ombitasvir</a:t>
            </a:r>
            <a:r>
              <a:rPr lang="en-US" sz="1700" dirty="0"/>
              <a:t> (OBV)/</a:t>
            </a:r>
            <a:r>
              <a:rPr lang="en-US" sz="1700" dirty="0" err="1"/>
              <a:t>paritaprevir</a:t>
            </a:r>
            <a:r>
              <a:rPr lang="en-US" sz="1700" dirty="0"/>
              <a:t> (PTV)/</a:t>
            </a:r>
            <a:r>
              <a:rPr lang="en-US" sz="1700" dirty="0" err="1" smtClean="0"/>
              <a:t>ritonavir</a:t>
            </a:r>
            <a:r>
              <a:rPr lang="en-US" sz="1700" dirty="0" smtClean="0"/>
              <a:t> </a:t>
            </a:r>
            <a:r>
              <a:rPr lang="en-US" sz="1700" dirty="0"/>
              <a:t>(r) : </a:t>
            </a:r>
            <a:r>
              <a:rPr lang="en-US" sz="1700" dirty="0" smtClean="0"/>
              <a:t/>
            </a:r>
            <a:br>
              <a:rPr lang="en-US" sz="1700" dirty="0" smtClean="0"/>
            </a:br>
            <a:r>
              <a:rPr lang="en-US" sz="1700" dirty="0" smtClean="0"/>
              <a:t>25/150/100 </a:t>
            </a:r>
            <a:r>
              <a:rPr lang="en-US" sz="1700" dirty="0"/>
              <a:t>mg </a:t>
            </a:r>
            <a:r>
              <a:rPr lang="en-US" sz="1700" dirty="0" err="1"/>
              <a:t>qd</a:t>
            </a:r>
            <a:r>
              <a:rPr lang="en-US" sz="1700" dirty="0"/>
              <a:t> = 2 tablets</a:t>
            </a:r>
          </a:p>
          <a:p>
            <a:pPr marL="800100" lvl="1" indent="-342900" defTabSz="914400">
              <a:spcBef>
                <a:spcPts val="0"/>
              </a:spcBef>
              <a:buClr>
                <a:srgbClr val="0070C0"/>
              </a:buClr>
              <a:buFont typeface="Arial" charset="0"/>
              <a:buChar char="–"/>
            </a:pPr>
            <a:r>
              <a:rPr lang="en-US" sz="1700" dirty="0" err="1"/>
              <a:t>Dasabuvir</a:t>
            </a:r>
            <a:r>
              <a:rPr lang="en-US" sz="1700" dirty="0"/>
              <a:t> </a:t>
            </a:r>
            <a:r>
              <a:rPr lang="en-US" sz="1700" dirty="0" smtClean="0"/>
              <a:t>(DSV) </a:t>
            </a:r>
            <a:r>
              <a:rPr lang="en-US" sz="1700" dirty="0"/>
              <a:t>: 250 mg bid</a:t>
            </a:r>
          </a:p>
          <a:p>
            <a:pPr marL="800100" lvl="1" indent="-342900" defTabSz="914400">
              <a:spcBef>
                <a:spcPts val="0"/>
              </a:spcBef>
              <a:buClr>
                <a:srgbClr val="0070C0"/>
              </a:buClr>
              <a:buFont typeface="Arial" charset="0"/>
              <a:buChar char="–"/>
            </a:pPr>
            <a:r>
              <a:rPr lang="en-US" sz="1700" dirty="0"/>
              <a:t>RBV : 1000 or 1200 mg/day (bid dosing) according to body weight (&lt; or ≥ 75 kg)</a:t>
            </a:r>
          </a:p>
        </p:txBody>
      </p:sp>
      <p:sp>
        <p:nvSpPr>
          <p:cNvPr id="42" name="Espace réservé du contenu 2"/>
          <p:cNvSpPr txBox="1">
            <a:spLocks/>
          </p:cNvSpPr>
          <p:nvPr/>
        </p:nvSpPr>
        <p:spPr bwMode="auto">
          <a:xfrm>
            <a:off x="220663" y="1124744"/>
            <a:ext cx="181133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0070C0"/>
              </a:buClr>
              <a:buFont typeface="Wingdings" pitchFamily="-109" charset="2"/>
              <a:buChar char="§"/>
              <a:defRPr/>
            </a:pPr>
            <a:r>
              <a:rPr lang="en-US" sz="2800" b="1" kern="0">
                <a:solidFill>
                  <a:srgbClr val="0070C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</p:spTree>
    <p:extLst>
      <p:ext uri="{BB962C8B-B14F-4D97-AF65-F5344CB8AC3E}">
        <p14:creationId xmlns:p14="http://schemas.microsoft.com/office/powerpoint/2010/main" val="356822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4501" name="Connecteur droit 66"/>
          <p:cNvCxnSpPr>
            <a:cxnSpLocks noChangeShapeType="1"/>
          </p:cNvCxnSpPr>
          <p:nvPr/>
        </p:nvCxnSpPr>
        <p:spPr bwMode="auto">
          <a:xfrm rot="5400000">
            <a:off x="3134172" y="2393945"/>
            <a:ext cx="400050" cy="1588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</p:spPr>
      </p:cxnSp>
      <p:graphicFrame>
        <p:nvGraphicFramePr>
          <p:cNvPr id="207880" name="Group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0696408"/>
              </p:ext>
            </p:extLst>
          </p:nvPr>
        </p:nvGraphicFramePr>
        <p:xfrm>
          <a:off x="4237974" y="2314663"/>
          <a:ext cx="1364853" cy="590677"/>
        </p:xfrm>
        <a:graphic>
          <a:graphicData uri="http://schemas.openxmlformats.org/drawingml/2006/table">
            <a:tbl>
              <a:tblPr/>
              <a:tblGrid>
                <a:gridCol w="1364853"/>
              </a:tblGrid>
              <a:tr h="5822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OBV/PTV/r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DSV 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RBV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8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7888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0506469"/>
              </p:ext>
            </p:extLst>
          </p:nvPr>
        </p:nvGraphicFramePr>
        <p:xfrm>
          <a:off x="4226217" y="3180956"/>
          <a:ext cx="1340610" cy="368300"/>
        </p:xfrm>
        <a:graphic>
          <a:graphicData uri="http://schemas.openxmlformats.org/drawingml/2006/table">
            <a:tbl>
              <a:tblPr/>
              <a:tblGrid>
                <a:gridCol w="1340610"/>
              </a:tblGrid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Placebo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34519" name="Oval 170"/>
          <p:cNvSpPr>
            <a:spLocks noChangeArrowheads="1"/>
          </p:cNvSpPr>
          <p:nvPr/>
        </p:nvSpPr>
        <p:spPr bwMode="auto">
          <a:xfrm>
            <a:off x="2563466" y="1283824"/>
            <a:ext cx="1539875" cy="898226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Randomisation</a:t>
            </a:r>
            <a:r>
              <a:rPr lang="en-GB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**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3 : 1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Double blind</a:t>
            </a:r>
            <a:endParaRPr lang="en-GB" sz="1400" b="1" dirty="0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234520" name="AutoShape 162"/>
          <p:cNvSpPr>
            <a:spLocks noChangeArrowheads="1"/>
          </p:cNvSpPr>
          <p:nvPr/>
        </p:nvSpPr>
        <p:spPr bwMode="auto">
          <a:xfrm>
            <a:off x="130343" y="1786610"/>
            <a:ext cx="2378831" cy="2009061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18-70 years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Chronic HCV genotype 1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HCV RNA ≥ 10,000 IU/ml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Failure to pre-treatment 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with PEG-IFN + RBV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No Cirrhosis*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No prior failure with PI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No HBV or HIV co-infection</a:t>
            </a:r>
            <a:endParaRPr lang="en-GB" sz="1400" b="1" dirty="0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234521" name="ZoneTexte 71"/>
          <p:cNvSpPr txBox="1">
            <a:spLocks noChangeArrowheads="1"/>
          </p:cNvSpPr>
          <p:nvPr/>
        </p:nvSpPr>
        <p:spPr bwMode="auto">
          <a:xfrm>
            <a:off x="176380" y="3841303"/>
            <a:ext cx="872550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* Liver biopsy with </a:t>
            </a:r>
            <a:r>
              <a:rPr lang="en-US" sz="1400" dirty="0" err="1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Metavir</a:t>
            </a:r>
            <a:r>
              <a:rPr lang="en-US" sz="1400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 ≤ 3 or </a:t>
            </a:r>
            <a:r>
              <a:rPr lang="en-US" sz="1400" dirty="0" err="1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Ishak</a:t>
            </a:r>
            <a:r>
              <a:rPr lang="en-US" sz="1400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 ≤ 4, or </a:t>
            </a:r>
            <a:r>
              <a:rPr lang="en-US" sz="1400" dirty="0" err="1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Fibrotest</a:t>
            </a:r>
            <a:r>
              <a:rPr lang="en-US" sz="1400" baseline="30000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®</a:t>
            </a:r>
            <a:r>
              <a:rPr lang="en-US" sz="1400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 ≤ 0.72 + APRI ≤ 2, or </a:t>
            </a:r>
            <a:r>
              <a:rPr lang="en-US" sz="1400" dirty="0" err="1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Fibroscan</a:t>
            </a:r>
            <a:r>
              <a:rPr lang="en-US" sz="1400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US" sz="1400" dirty="0" err="1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kPa</a:t>
            </a:r>
            <a:r>
              <a:rPr lang="en-US" sz="1400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 &lt; 9.6</a:t>
            </a:r>
            <a:endParaRPr lang="en-US" sz="1400" baseline="30000" dirty="0">
              <a:solidFill>
                <a:srgbClr val="000066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cxnSp>
        <p:nvCxnSpPr>
          <p:cNvPr id="234523" name="AutoShape 60"/>
          <p:cNvCxnSpPr>
            <a:cxnSpLocks noChangeShapeType="1"/>
          </p:cNvCxnSpPr>
          <p:nvPr/>
        </p:nvCxnSpPr>
        <p:spPr bwMode="auto">
          <a:xfrm rot="10800000" flipH="1" flipV="1">
            <a:off x="4224992" y="2628202"/>
            <a:ext cx="1587" cy="723600"/>
          </a:xfrm>
          <a:prstGeom prst="bentConnector3">
            <a:avLst>
              <a:gd name="adj1" fmla="val -40590485"/>
            </a:avLst>
          </a:prstGeom>
          <a:noFill/>
          <a:ln w="38100">
            <a:solidFill>
              <a:srgbClr val="333399"/>
            </a:solidFill>
            <a:miter lim="800000"/>
            <a:headEnd type="triangle" w="med" len="med"/>
            <a:tailEnd type="triangle" w="med" len="med"/>
          </a:ln>
        </p:spPr>
      </p:cxnSp>
      <p:sp>
        <p:nvSpPr>
          <p:cNvPr id="234524" name="Line 63"/>
          <p:cNvSpPr>
            <a:spLocks noChangeShapeType="1"/>
          </p:cNvSpPr>
          <p:nvPr/>
        </p:nvSpPr>
        <p:spPr bwMode="auto">
          <a:xfrm>
            <a:off x="2605420" y="2960560"/>
            <a:ext cx="968073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4534" name="Line 172"/>
          <p:cNvSpPr>
            <a:spLocks noChangeShapeType="1"/>
          </p:cNvSpPr>
          <p:nvPr/>
        </p:nvSpPr>
        <p:spPr bwMode="auto">
          <a:xfrm>
            <a:off x="6990588" y="1804385"/>
            <a:ext cx="0" cy="1814513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6" name="Line 172"/>
          <p:cNvSpPr>
            <a:spLocks noChangeShapeType="1"/>
          </p:cNvSpPr>
          <p:nvPr/>
        </p:nvSpPr>
        <p:spPr bwMode="auto">
          <a:xfrm>
            <a:off x="5598436" y="1804386"/>
            <a:ext cx="0" cy="1811754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9" name="Oval 110"/>
          <p:cNvSpPr>
            <a:spLocks noChangeArrowheads="1"/>
          </p:cNvSpPr>
          <p:nvPr/>
        </p:nvSpPr>
        <p:spPr bwMode="auto">
          <a:xfrm>
            <a:off x="5310298" y="1283824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600" b="1" dirty="0" smtClean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W12</a:t>
            </a:r>
            <a:endParaRPr lang="en-GB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30" name="Oval 110"/>
          <p:cNvSpPr>
            <a:spLocks noChangeArrowheads="1"/>
          </p:cNvSpPr>
          <p:nvPr/>
        </p:nvSpPr>
        <p:spPr bwMode="auto">
          <a:xfrm>
            <a:off x="6683629" y="1283824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600" b="1" dirty="0" smtClean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W24</a:t>
            </a:r>
            <a:endParaRPr lang="en-GB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193791" y="4107634"/>
            <a:ext cx="89116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smtClean="0"/>
              <a:t>** Randomisation stratified on prior PEG-IFN + RBV therapy response (null, partial, relapse)  and on genotype </a:t>
            </a:r>
          </a:p>
          <a:p>
            <a:r>
              <a:rPr lang="en-US" sz="1400" smtClean="0"/>
              <a:t>subtype (1a or 1b)</a:t>
            </a:r>
            <a:endParaRPr lang="en-US" sz="1400"/>
          </a:p>
        </p:txBody>
      </p:sp>
      <p:graphicFrame>
        <p:nvGraphicFramePr>
          <p:cNvPr id="25" name="Group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3237725"/>
              </p:ext>
            </p:extLst>
          </p:nvPr>
        </p:nvGraphicFramePr>
        <p:xfrm>
          <a:off x="5597941" y="3130868"/>
          <a:ext cx="1364853" cy="590677"/>
        </p:xfrm>
        <a:graphic>
          <a:graphicData uri="http://schemas.openxmlformats.org/drawingml/2006/table">
            <a:tbl>
              <a:tblPr/>
              <a:tblGrid>
                <a:gridCol w="1364853"/>
              </a:tblGrid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OBV/PTV/r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DSV 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RBV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80"/>
                    </a:solidFill>
                  </a:tcPr>
                </a:tc>
              </a:tr>
            </a:tbl>
          </a:graphicData>
        </a:graphic>
      </p:graphicFrame>
      <p:cxnSp>
        <p:nvCxnSpPr>
          <p:cNvPr id="32" name="Connecteur droit 31"/>
          <p:cNvCxnSpPr/>
          <p:nvPr/>
        </p:nvCxnSpPr>
        <p:spPr bwMode="auto">
          <a:xfrm>
            <a:off x="5616032" y="2606522"/>
            <a:ext cx="1368000" cy="1588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333399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33" name="Connecteur droit 32"/>
          <p:cNvCxnSpPr/>
          <p:nvPr/>
        </p:nvCxnSpPr>
        <p:spPr bwMode="auto">
          <a:xfrm>
            <a:off x="6970543" y="3457530"/>
            <a:ext cx="1368000" cy="1588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333399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36" name="ZoneTexte 35"/>
          <p:cNvSpPr txBox="1"/>
          <p:nvPr/>
        </p:nvSpPr>
        <p:spPr>
          <a:xfrm>
            <a:off x="8293945" y="3282312"/>
            <a:ext cx="6554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 smtClean="0">
                <a:solidFill>
                  <a:srgbClr val="333399"/>
                </a:solidFill>
                <a:latin typeface="Calibri" pitchFamily="34" charset="0"/>
              </a:rPr>
              <a:t>SVR</a:t>
            </a:r>
            <a:r>
              <a:rPr lang="fr-FR" sz="1600" b="1" baseline="-25000" dirty="0" smtClean="0">
                <a:solidFill>
                  <a:srgbClr val="333399"/>
                </a:solidFill>
                <a:latin typeface="Calibri" pitchFamily="34" charset="0"/>
              </a:rPr>
              <a:t>12</a:t>
            </a:r>
            <a:endParaRPr lang="fr-FR" sz="1600" b="1" baseline="-25000" dirty="0">
              <a:solidFill>
                <a:srgbClr val="333399"/>
              </a:solidFill>
              <a:latin typeface="Calibri" pitchFamily="34" charset="0"/>
            </a:endParaRPr>
          </a:p>
        </p:txBody>
      </p:sp>
      <p:sp>
        <p:nvSpPr>
          <p:cNvPr id="37" name="ZoneTexte 36"/>
          <p:cNvSpPr txBox="1"/>
          <p:nvPr/>
        </p:nvSpPr>
        <p:spPr>
          <a:xfrm>
            <a:off x="7014106" y="2437245"/>
            <a:ext cx="6554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 smtClean="0">
                <a:solidFill>
                  <a:srgbClr val="333399"/>
                </a:solidFill>
                <a:latin typeface="Calibri" pitchFamily="34" charset="0"/>
              </a:rPr>
              <a:t>SVR</a:t>
            </a:r>
            <a:r>
              <a:rPr lang="fr-FR" sz="1600" b="1" baseline="-25000" dirty="0" smtClean="0">
                <a:solidFill>
                  <a:srgbClr val="333399"/>
                </a:solidFill>
                <a:latin typeface="Calibri" pitchFamily="34" charset="0"/>
              </a:rPr>
              <a:t>12</a:t>
            </a:r>
            <a:endParaRPr lang="fr-FR" sz="1600" b="1" baseline="-25000" dirty="0">
              <a:solidFill>
                <a:srgbClr val="333399"/>
              </a:solidFill>
              <a:latin typeface="Calibri" pitchFamily="34" charset="0"/>
            </a:endParaRPr>
          </a:p>
        </p:txBody>
      </p:sp>
      <p:cxnSp>
        <p:nvCxnSpPr>
          <p:cNvPr id="40" name="Connecteur droit 39"/>
          <p:cNvCxnSpPr/>
          <p:nvPr/>
        </p:nvCxnSpPr>
        <p:spPr bwMode="auto">
          <a:xfrm flipV="1">
            <a:off x="5616032" y="3071439"/>
            <a:ext cx="1374556" cy="9731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333399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41" name="Rectangle 40"/>
          <p:cNvSpPr/>
          <p:nvPr/>
        </p:nvSpPr>
        <p:spPr>
          <a:xfrm>
            <a:off x="5806290" y="2765318"/>
            <a:ext cx="99328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Open label</a:t>
            </a:r>
            <a:endParaRPr lang="en-GB" sz="1400" b="1" dirty="0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35" name="AutoShape 162"/>
          <p:cNvSpPr>
            <a:spLocks noChangeArrowheads="1"/>
          </p:cNvSpPr>
          <p:nvPr/>
        </p:nvSpPr>
        <p:spPr bwMode="auto">
          <a:xfrm>
            <a:off x="1" y="6548004"/>
            <a:ext cx="1043607" cy="288111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fr-FR" sz="1200" b="1" i="1" dirty="0" smtClean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SAPPHIRE-II</a:t>
            </a:r>
            <a:endParaRPr lang="fr-FR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8" name="ZoneTexte 69"/>
          <p:cNvSpPr txBox="1">
            <a:spLocks noChangeArrowheads="1"/>
          </p:cNvSpPr>
          <p:nvPr/>
        </p:nvSpPr>
        <p:spPr bwMode="auto">
          <a:xfrm>
            <a:off x="6373768" y="6565900"/>
            <a:ext cx="276229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pl-PL" sz="1200" i="1" dirty="0">
                <a:solidFill>
                  <a:srgbClr val="0070C0"/>
                </a:solidFill>
                <a:ea typeface="ＭＳ Ｐゴシック" pitchFamily="34" charset="-128"/>
              </a:rPr>
              <a:t>Zeuzem S. NEJM </a:t>
            </a:r>
            <a:r>
              <a:rPr lang="pl-PL" sz="1200" i="1" dirty="0" smtClean="0">
                <a:solidFill>
                  <a:srgbClr val="0070C0"/>
                </a:solidFill>
                <a:ea typeface="ＭＳ Ｐゴシック" pitchFamily="34" charset="-128"/>
              </a:rPr>
              <a:t>2014;370:1604-14</a:t>
            </a:r>
            <a:endParaRPr lang="pl-PL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400" dirty="0" smtClean="0">
                <a:ea typeface="ＭＳ Ｐゴシック" pitchFamily="-1" charset="-128"/>
                <a:cs typeface="ＭＳ Ｐゴシック" pitchFamily="-1" charset="-128"/>
              </a:rPr>
              <a:t>SAPPHIRE-II </a:t>
            </a:r>
            <a:r>
              <a:rPr lang="fr-FR" sz="2400" dirty="0" err="1" smtClean="0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en-GB" sz="2400" dirty="0" smtClean="0">
                <a:ea typeface="ＭＳ Ｐゴシック" pitchFamily="-1" charset="-128"/>
                <a:cs typeface="ＭＳ Ｐゴシック" pitchFamily="-1" charset="-128"/>
              </a:rPr>
              <a:t>: </a:t>
            </a:r>
            <a:r>
              <a:rPr lang="en-GB" sz="2400" dirty="0" err="1" smtClean="0">
                <a:ea typeface="ＭＳ Ｐゴシック" pitchFamily="-1" charset="-128"/>
                <a:cs typeface="ＭＳ Ｐゴシック" pitchFamily="-1" charset="-128"/>
              </a:rPr>
              <a:t>ombitasvir/paritaprevir/ritonavir</a:t>
            </a:r>
            <a:r>
              <a:rPr lang="en-GB" sz="2400" dirty="0" smtClean="0">
                <a:ea typeface="ＭＳ Ｐゴシック" pitchFamily="-1" charset="-128"/>
                <a:cs typeface="ＭＳ Ｐゴシック" pitchFamily="-1" charset="-128"/>
              </a:rPr>
              <a:t> </a:t>
            </a:r>
            <a:br>
              <a:rPr lang="en-GB" sz="2400" dirty="0" smtClean="0">
                <a:ea typeface="ＭＳ Ｐゴシック" pitchFamily="-1" charset="-128"/>
                <a:cs typeface="ＭＳ Ｐゴシック" pitchFamily="-1" charset="-128"/>
              </a:rPr>
            </a:br>
            <a:r>
              <a:rPr lang="en-GB" sz="2400" dirty="0" smtClean="0">
                <a:ea typeface="ＭＳ Ｐゴシック" pitchFamily="-1" charset="-128"/>
                <a:cs typeface="ＭＳ Ｐゴシック" pitchFamily="-1" charset="-128"/>
              </a:rPr>
              <a:t>+ </a:t>
            </a:r>
            <a:r>
              <a:rPr lang="en-GB" sz="2400" dirty="0" err="1" smtClean="0">
                <a:ea typeface="ＭＳ Ｐゴシック" pitchFamily="-1" charset="-128"/>
                <a:cs typeface="ＭＳ Ｐゴシック" pitchFamily="-1" charset="-128"/>
              </a:rPr>
              <a:t>dasabuvir</a:t>
            </a:r>
            <a:r>
              <a:rPr lang="en-GB" sz="2400" dirty="0" smtClean="0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GB" sz="2400" u="sng" dirty="0" smtClean="0">
                <a:ea typeface="ＭＳ Ｐゴシック" pitchFamily="-1" charset="-128"/>
                <a:cs typeface="ＭＳ Ｐゴシック" pitchFamily="-1" charset="-128"/>
              </a:rPr>
              <a:t>+</a:t>
            </a:r>
            <a:r>
              <a:rPr lang="en-GB" sz="2400" dirty="0" smtClean="0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GB" sz="2400" dirty="0" err="1" smtClean="0">
                <a:ea typeface="ＭＳ Ｐゴシック" pitchFamily="-1" charset="-128"/>
                <a:cs typeface="ＭＳ Ｐゴシック" pitchFamily="-1" charset="-128"/>
              </a:rPr>
              <a:t>ribavirin</a:t>
            </a:r>
            <a:r>
              <a:rPr lang="en-GB" sz="2400" dirty="0" smtClean="0">
                <a:ea typeface="ＭＳ Ｐゴシック" pitchFamily="-1" charset="-128"/>
                <a:cs typeface="ＭＳ Ｐゴシック" pitchFamily="-1" charset="-128"/>
              </a:rPr>
              <a:t> for genotype 1 with failure to PEG-IFN + RBV</a:t>
            </a:r>
            <a:endParaRPr lang="fr-FR" sz="2400" dirty="0"/>
          </a:p>
        </p:txBody>
      </p:sp>
      <p:sp>
        <p:nvSpPr>
          <p:cNvPr id="39" name="Espace réservé du contenu 2"/>
          <p:cNvSpPr>
            <a:spLocks/>
          </p:cNvSpPr>
          <p:nvPr/>
        </p:nvSpPr>
        <p:spPr bwMode="auto">
          <a:xfrm>
            <a:off x="222674" y="4690105"/>
            <a:ext cx="8921325" cy="2123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ts val="0"/>
              </a:spcBef>
              <a:buClr>
                <a:srgbClr val="0070C0"/>
              </a:buClr>
              <a:buFont typeface="Wingdings" pitchFamily="-84" charset="2"/>
              <a:buChar char="§"/>
            </a:pPr>
            <a:r>
              <a:rPr lang="en-US" sz="2800" b="1" smtClean="0">
                <a:solidFill>
                  <a:srgbClr val="0070C0"/>
                </a:solidFill>
                <a:latin typeface="Calibri" pitchFamily="-84" charset="0"/>
              </a:rPr>
              <a:t>Objective</a:t>
            </a:r>
          </a:p>
          <a:p>
            <a:pPr marL="800100" lvl="1" indent="-342900" defTabSz="914400">
              <a:spcBef>
                <a:spcPts val="0"/>
              </a:spcBef>
              <a:buClr>
                <a:srgbClr val="0070C0"/>
              </a:buClr>
              <a:buFont typeface="Arial" charset="0"/>
              <a:buChar char="–"/>
            </a:pPr>
            <a:r>
              <a:rPr lang="en-US" sz="1600" smtClean="0"/>
              <a:t>Non-inferiority and superiority of SVR</a:t>
            </a:r>
            <a:r>
              <a:rPr lang="en-US" sz="1600" baseline="-25000" smtClean="0"/>
              <a:t>12</a:t>
            </a:r>
            <a:r>
              <a:rPr lang="en-US" sz="1600" smtClean="0"/>
              <a:t> assessed vs estimated rate of SVR</a:t>
            </a:r>
            <a:r>
              <a:rPr lang="en-US" sz="1600" baseline="-25000" smtClean="0"/>
              <a:t>12</a:t>
            </a:r>
            <a:r>
              <a:rPr lang="en-US" sz="1600" smtClean="0"/>
              <a:t> with a telaprevir-based regimen in prior failure to PEG-IFN + RBV : 65%; 95% CI : 60 to 70).</a:t>
            </a:r>
            <a:br>
              <a:rPr lang="en-US" sz="1600" smtClean="0"/>
            </a:br>
            <a:r>
              <a:rPr lang="en-US" sz="1600" smtClean="0"/>
              <a:t>A noninferiority margin of 10.5 % of the 95% CI for the SVR</a:t>
            </a:r>
            <a:r>
              <a:rPr lang="en-US" sz="1600" baseline="-25000" smtClean="0"/>
              <a:t>12</a:t>
            </a:r>
            <a:r>
              <a:rPr lang="en-US" sz="1600" smtClean="0"/>
              <a:t> of the new regimen established 60% as the noninferiority threshold; the superiority threshold was 70%.</a:t>
            </a:r>
          </a:p>
          <a:p>
            <a:pPr marL="800100" lvl="1" indent="-342900" defTabSz="914400">
              <a:spcBef>
                <a:spcPts val="0"/>
              </a:spcBef>
              <a:buClr>
                <a:srgbClr val="0070C0"/>
              </a:buClr>
              <a:buFont typeface="Arial" charset="0"/>
              <a:buChar char="–"/>
            </a:pPr>
            <a:r>
              <a:rPr lang="en-US" sz="1600" smtClean="0"/>
              <a:t>Analyses by mITT, power &gt; 90%</a:t>
            </a:r>
            <a:endParaRPr lang="en-US" sz="1600"/>
          </a:p>
        </p:txBody>
      </p:sp>
      <p:sp>
        <p:nvSpPr>
          <p:cNvPr id="42" name="Espace réservé du contenu 2"/>
          <p:cNvSpPr txBox="1">
            <a:spLocks/>
          </p:cNvSpPr>
          <p:nvPr/>
        </p:nvSpPr>
        <p:spPr bwMode="auto">
          <a:xfrm>
            <a:off x="220663" y="1124744"/>
            <a:ext cx="181133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0070C0"/>
              </a:buClr>
              <a:buFont typeface="Wingdings" pitchFamily="-109" charset="2"/>
              <a:buChar char="§"/>
              <a:defRPr/>
            </a:pPr>
            <a:r>
              <a:rPr lang="en-US" sz="2800" b="1" kern="0" dirty="0">
                <a:solidFill>
                  <a:srgbClr val="0070C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sp>
        <p:nvSpPr>
          <p:cNvPr id="34" name="Rectangle 9"/>
          <p:cNvSpPr>
            <a:spLocks noChangeArrowheads="1"/>
          </p:cNvSpPr>
          <p:nvPr/>
        </p:nvSpPr>
        <p:spPr bwMode="auto">
          <a:xfrm>
            <a:off x="3616500" y="3079993"/>
            <a:ext cx="59022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smtClean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97</a:t>
            </a:r>
            <a:endParaRPr lang="en-US" sz="1200" b="1">
              <a:solidFill>
                <a:srgbClr val="C00000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43" name="Rectangle 8"/>
          <p:cNvSpPr>
            <a:spLocks noChangeArrowheads="1"/>
          </p:cNvSpPr>
          <p:nvPr/>
        </p:nvSpPr>
        <p:spPr bwMode="auto">
          <a:xfrm>
            <a:off x="3537953" y="2312927"/>
            <a:ext cx="66877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 smtClean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297</a:t>
            </a:r>
            <a:endParaRPr lang="en-US" sz="1200" b="1" dirty="0">
              <a:solidFill>
                <a:srgbClr val="C00000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3023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621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476504790"/>
              </p:ext>
            </p:extLst>
          </p:nvPr>
        </p:nvGraphicFramePr>
        <p:xfrm>
          <a:off x="395288" y="1614705"/>
          <a:ext cx="8353425" cy="4871100"/>
        </p:xfrm>
        <a:graphic>
          <a:graphicData uri="http://schemas.openxmlformats.org/drawingml/2006/table">
            <a:tbl>
              <a:tblPr/>
              <a:tblGrid>
                <a:gridCol w="433387"/>
                <a:gridCol w="3944938"/>
                <a:gridCol w="2070100"/>
                <a:gridCol w="1905000"/>
              </a:tblGrid>
              <a:tr h="712596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OBV/PTV/r + 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DSV 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(3D) + RBV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297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Placebo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97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20084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Mean 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age, years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51.7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54.9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0084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Female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44%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38%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0084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Race : white/black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90.6% / 7.4%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88.7% / 10.3%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0084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Body mass index, mean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26.3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26.3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0084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HCV 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subgenotype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: 1a / 1b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58.2% / 41.4%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58.8% / 41.2%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0084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Fibrosis score F2 or F3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32%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33%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0084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IL28B CC genotype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11.4 %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7.2 %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0084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HCV RNA log</a:t>
                      </a:r>
                      <a:r>
                        <a:rPr kumimoji="0" lang="en-GB" sz="14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IU/ml, mean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6.55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6.52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0084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Prior treatment with PEG-IFN + RBV, N (%)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008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Null response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146 (49%)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47 (49%)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008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Partial response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65 (22%)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21 (22%)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008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Relapse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86 (29%)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29 (30%)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0084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Discontinued treatment, 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00842">
                <a:tc gridSpan="2"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For adverse event / for 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virologic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failure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 / 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 / 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5" name="AutoShape 162"/>
          <p:cNvSpPr>
            <a:spLocks noChangeArrowheads="1"/>
          </p:cNvSpPr>
          <p:nvPr/>
        </p:nvSpPr>
        <p:spPr bwMode="auto">
          <a:xfrm>
            <a:off x="1" y="6548004"/>
            <a:ext cx="1043607" cy="288111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fr-FR" sz="1200" b="1" i="1" dirty="0" smtClean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SAPPHIRE-II</a:t>
            </a:r>
            <a:endParaRPr lang="fr-FR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6" name="ZoneTexte 69"/>
          <p:cNvSpPr txBox="1">
            <a:spLocks noChangeArrowheads="1"/>
          </p:cNvSpPr>
          <p:nvPr/>
        </p:nvSpPr>
        <p:spPr bwMode="auto">
          <a:xfrm>
            <a:off x="6373768" y="6565900"/>
            <a:ext cx="276229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pl-PL" sz="1200" i="1" dirty="0">
                <a:solidFill>
                  <a:srgbClr val="0070C0"/>
                </a:solidFill>
                <a:ea typeface="ＭＳ Ｐゴシック" pitchFamily="34" charset="-128"/>
              </a:rPr>
              <a:t>Zeuzem S. NEJM </a:t>
            </a:r>
            <a:r>
              <a:rPr lang="pl-PL" sz="1200" i="1" dirty="0" smtClean="0">
                <a:solidFill>
                  <a:srgbClr val="0070C0"/>
                </a:solidFill>
                <a:ea typeface="ＭＳ Ｐゴシック" pitchFamily="34" charset="-128"/>
              </a:rPr>
              <a:t>2014;370:1604-14</a:t>
            </a:r>
            <a:endParaRPr lang="pl-PL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400" dirty="0" smtClean="0">
                <a:ea typeface="ＭＳ Ｐゴシック" pitchFamily="-1" charset="-128"/>
                <a:cs typeface="ＭＳ Ｐゴシック" pitchFamily="-1" charset="-128"/>
              </a:rPr>
              <a:t>SAPPHIRE-II </a:t>
            </a:r>
            <a:r>
              <a:rPr lang="fr-FR" sz="2400" dirty="0" err="1" smtClean="0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en-GB" sz="2400" dirty="0" smtClean="0">
                <a:ea typeface="ＭＳ Ｐゴシック" pitchFamily="-1" charset="-128"/>
                <a:cs typeface="ＭＳ Ｐゴシック" pitchFamily="-1" charset="-128"/>
              </a:rPr>
              <a:t>: </a:t>
            </a:r>
            <a:r>
              <a:rPr lang="en-GB" sz="2400" dirty="0" err="1" smtClean="0">
                <a:ea typeface="ＭＳ Ｐゴシック" pitchFamily="-1" charset="-128"/>
                <a:cs typeface="ＭＳ Ｐゴシック" pitchFamily="-1" charset="-128"/>
              </a:rPr>
              <a:t>ombitasvir/paritaprevir/ritonavir</a:t>
            </a:r>
            <a:r>
              <a:rPr lang="en-GB" sz="2400" dirty="0" smtClean="0">
                <a:ea typeface="ＭＳ Ｐゴシック" pitchFamily="-1" charset="-128"/>
                <a:cs typeface="ＭＳ Ｐゴシック" pitchFamily="-1" charset="-128"/>
              </a:rPr>
              <a:t> </a:t>
            </a:r>
            <a:br>
              <a:rPr lang="en-GB" sz="2400" dirty="0" smtClean="0">
                <a:ea typeface="ＭＳ Ｐゴシック" pitchFamily="-1" charset="-128"/>
                <a:cs typeface="ＭＳ Ｐゴシック" pitchFamily="-1" charset="-128"/>
              </a:rPr>
            </a:br>
            <a:r>
              <a:rPr lang="en-GB" sz="2400" dirty="0" smtClean="0">
                <a:ea typeface="ＭＳ Ｐゴシック" pitchFamily="-1" charset="-128"/>
                <a:cs typeface="ＭＳ Ｐゴシック" pitchFamily="-1" charset="-128"/>
              </a:rPr>
              <a:t>+ </a:t>
            </a:r>
            <a:r>
              <a:rPr lang="en-GB" sz="2400" dirty="0" err="1" smtClean="0">
                <a:ea typeface="ＭＳ Ｐゴシック" pitchFamily="-1" charset="-128"/>
                <a:cs typeface="ＭＳ Ｐゴシック" pitchFamily="-1" charset="-128"/>
              </a:rPr>
              <a:t>dasabuvir</a:t>
            </a:r>
            <a:r>
              <a:rPr lang="en-GB" sz="2400" dirty="0" smtClean="0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GB" sz="2400" u="sng" dirty="0" smtClean="0">
                <a:ea typeface="ＭＳ Ｐゴシック" pitchFamily="-1" charset="-128"/>
                <a:cs typeface="ＭＳ Ｐゴシック" pitchFamily="-1" charset="-128"/>
              </a:rPr>
              <a:t>+</a:t>
            </a:r>
            <a:r>
              <a:rPr lang="en-GB" sz="2400" dirty="0" smtClean="0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GB" sz="2400" dirty="0" err="1" smtClean="0">
                <a:ea typeface="ＭＳ Ｐゴシック" pitchFamily="-1" charset="-128"/>
                <a:cs typeface="ＭＳ Ｐゴシック" pitchFamily="-1" charset="-128"/>
              </a:rPr>
              <a:t>ribavirin</a:t>
            </a:r>
            <a:r>
              <a:rPr lang="en-GB" sz="2400" dirty="0" smtClean="0">
                <a:ea typeface="ＭＳ Ｐゴシック" pitchFamily="-1" charset="-128"/>
                <a:cs typeface="ＭＳ Ｐゴシック" pitchFamily="-1" charset="-128"/>
              </a:rPr>
              <a:t> for genotype 1 with failure to PEG-IFN + RBV</a:t>
            </a:r>
            <a:endParaRPr lang="fr-FR" dirty="0"/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979044" y="1246620"/>
            <a:ext cx="7173246" cy="417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lnSpc>
                <a:spcPts val="2360"/>
              </a:lnSpc>
            </a:pPr>
            <a:r>
              <a:rPr lang="en-GB" sz="28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Baseline characteristics and patient disposition</a:t>
            </a:r>
          </a:p>
        </p:txBody>
      </p:sp>
    </p:spTree>
    <p:extLst>
      <p:ext uri="{BB962C8B-B14F-4D97-AF65-F5344CB8AC3E}">
        <p14:creationId xmlns:p14="http://schemas.microsoft.com/office/powerpoint/2010/main" val="3486436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616" name="Rectangle 135"/>
          <p:cNvSpPr>
            <a:spLocks noChangeArrowheads="1"/>
          </p:cNvSpPr>
          <p:nvPr/>
        </p:nvSpPr>
        <p:spPr bwMode="auto">
          <a:xfrm>
            <a:off x="548941" y="4363264"/>
            <a:ext cx="19877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dirty="0">
                <a:solidFill>
                  <a:srgbClr val="000066"/>
                </a:solidFill>
                <a:ea typeface="Arial" pitchFamily="-1" charset="0"/>
                <a:cs typeface="Arial" pitchFamily="-1" charset="0"/>
              </a:rPr>
              <a:t>25</a:t>
            </a:r>
          </a:p>
        </p:txBody>
      </p:sp>
      <p:sp>
        <p:nvSpPr>
          <p:cNvPr id="238617" name="Rectangle 136"/>
          <p:cNvSpPr>
            <a:spLocks noChangeArrowheads="1"/>
          </p:cNvSpPr>
          <p:nvPr/>
        </p:nvSpPr>
        <p:spPr bwMode="auto">
          <a:xfrm>
            <a:off x="548941" y="3671114"/>
            <a:ext cx="19877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>
                <a:solidFill>
                  <a:srgbClr val="000066"/>
                </a:solidFill>
                <a:ea typeface="Arial" pitchFamily="-1" charset="0"/>
                <a:cs typeface="Arial" pitchFamily="-1" charset="0"/>
              </a:rPr>
              <a:t>50</a:t>
            </a:r>
          </a:p>
        </p:txBody>
      </p:sp>
      <p:sp>
        <p:nvSpPr>
          <p:cNvPr id="238618" name="Rectangle 137"/>
          <p:cNvSpPr>
            <a:spLocks noChangeArrowheads="1"/>
          </p:cNvSpPr>
          <p:nvPr/>
        </p:nvSpPr>
        <p:spPr bwMode="auto">
          <a:xfrm>
            <a:off x="449554" y="2289989"/>
            <a:ext cx="29815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dirty="0">
                <a:solidFill>
                  <a:srgbClr val="000066"/>
                </a:solidFill>
                <a:ea typeface="Arial" pitchFamily="-1" charset="0"/>
                <a:cs typeface="Arial" pitchFamily="-1" charset="0"/>
              </a:rPr>
              <a:t>100</a:t>
            </a:r>
          </a:p>
        </p:txBody>
      </p:sp>
      <p:sp>
        <p:nvSpPr>
          <p:cNvPr id="238619" name="Rectangle 138"/>
          <p:cNvSpPr>
            <a:spLocks noChangeArrowheads="1"/>
          </p:cNvSpPr>
          <p:nvPr/>
        </p:nvSpPr>
        <p:spPr bwMode="auto">
          <a:xfrm>
            <a:off x="548941" y="2980551"/>
            <a:ext cx="19877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>
                <a:solidFill>
                  <a:srgbClr val="000066"/>
                </a:solidFill>
                <a:ea typeface="Arial" pitchFamily="-1" charset="0"/>
                <a:cs typeface="Arial" pitchFamily="-1" charset="0"/>
              </a:rPr>
              <a:t>75</a:t>
            </a:r>
          </a:p>
        </p:txBody>
      </p:sp>
      <p:sp>
        <p:nvSpPr>
          <p:cNvPr id="238620" name="Line 139"/>
          <p:cNvSpPr>
            <a:spLocks noChangeShapeType="1"/>
          </p:cNvSpPr>
          <p:nvPr/>
        </p:nvSpPr>
        <p:spPr bwMode="auto">
          <a:xfrm>
            <a:off x="815975" y="4470985"/>
            <a:ext cx="92075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8621" name="Line 140"/>
          <p:cNvSpPr>
            <a:spLocks noChangeShapeType="1"/>
          </p:cNvSpPr>
          <p:nvPr/>
        </p:nvSpPr>
        <p:spPr bwMode="auto">
          <a:xfrm>
            <a:off x="815975" y="3780423"/>
            <a:ext cx="92075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8622" name="Line 141"/>
          <p:cNvSpPr>
            <a:spLocks noChangeShapeType="1"/>
          </p:cNvSpPr>
          <p:nvPr/>
        </p:nvSpPr>
        <p:spPr bwMode="auto">
          <a:xfrm>
            <a:off x="815975" y="2396123"/>
            <a:ext cx="92075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8623" name="Line 142"/>
          <p:cNvSpPr>
            <a:spLocks noChangeShapeType="1"/>
          </p:cNvSpPr>
          <p:nvPr/>
        </p:nvSpPr>
        <p:spPr bwMode="auto">
          <a:xfrm>
            <a:off x="815975" y="3086685"/>
            <a:ext cx="92075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8624" name="Line 143"/>
          <p:cNvSpPr>
            <a:spLocks noChangeShapeType="1"/>
          </p:cNvSpPr>
          <p:nvPr/>
        </p:nvSpPr>
        <p:spPr bwMode="auto">
          <a:xfrm>
            <a:off x="906464" y="2386598"/>
            <a:ext cx="0" cy="2764555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8625" name="Rectangle 144"/>
          <p:cNvSpPr>
            <a:spLocks noChangeArrowheads="1"/>
          </p:cNvSpPr>
          <p:nvPr/>
        </p:nvSpPr>
        <p:spPr bwMode="auto">
          <a:xfrm>
            <a:off x="1087207" y="2206284"/>
            <a:ext cx="60396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91440" bIns="91440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333399"/>
                </a:solidFill>
                <a:latin typeface="Calibri" pitchFamily="34" charset="0"/>
                <a:ea typeface="Arial" pitchFamily="-1" charset="0"/>
                <a:cs typeface="Arial" pitchFamily="-1" charset="0"/>
              </a:rPr>
              <a:t>96.3*</a:t>
            </a:r>
            <a:endParaRPr lang="en-GB" sz="1400" b="1" dirty="0">
              <a:solidFill>
                <a:srgbClr val="333399"/>
              </a:solidFill>
              <a:latin typeface="Calibri" pitchFamily="34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238631" name="Rectangle 144"/>
          <p:cNvSpPr>
            <a:spLocks noChangeArrowheads="1"/>
          </p:cNvSpPr>
          <p:nvPr/>
        </p:nvSpPr>
        <p:spPr bwMode="auto">
          <a:xfrm>
            <a:off x="1942270" y="2211236"/>
            <a:ext cx="50687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91440" bIns="91440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333399"/>
                </a:solidFill>
                <a:latin typeface="Calibri" pitchFamily="34" charset="0"/>
                <a:ea typeface="Arial" pitchFamily="-1" charset="0"/>
                <a:cs typeface="Arial" pitchFamily="-1" charset="0"/>
              </a:rPr>
              <a:t>96.0</a:t>
            </a:r>
            <a:endParaRPr lang="en-GB" sz="1400" b="1" dirty="0">
              <a:solidFill>
                <a:srgbClr val="333399"/>
              </a:solidFill>
              <a:latin typeface="Calibri" pitchFamily="34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238636" name="Line 146"/>
          <p:cNvSpPr>
            <a:spLocks noChangeShapeType="1"/>
          </p:cNvSpPr>
          <p:nvPr/>
        </p:nvSpPr>
        <p:spPr bwMode="auto">
          <a:xfrm>
            <a:off x="815974" y="5151153"/>
            <a:ext cx="7970837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1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40" name="Rectangle 133"/>
          <p:cNvSpPr>
            <a:spLocks noChangeArrowheads="1"/>
          </p:cNvSpPr>
          <p:nvPr/>
        </p:nvSpPr>
        <p:spPr bwMode="auto">
          <a:xfrm>
            <a:off x="6822867" y="2529840"/>
            <a:ext cx="518400" cy="2622183"/>
          </a:xfrm>
          <a:prstGeom prst="rect">
            <a:avLst/>
          </a:prstGeom>
          <a:solidFill>
            <a:srgbClr val="800080"/>
          </a:solidFill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000066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42" name="Rectangle 133"/>
          <p:cNvSpPr>
            <a:spLocks noChangeArrowheads="1"/>
          </p:cNvSpPr>
          <p:nvPr/>
        </p:nvSpPr>
        <p:spPr bwMode="auto">
          <a:xfrm>
            <a:off x="5865639" y="2403476"/>
            <a:ext cx="518400" cy="2748548"/>
          </a:xfrm>
          <a:prstGeom prst="rect">
            <a:avLst/>
          </a:prstGeom>
          <a:solidFill>
            <a:srgbClr val="800080"/>
          </a:solidFill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000066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51" name="Rectangle 133"/>
          <p:cNvSpPr>
            <a:spLocks noChangeArrowheads="1"/>
          </p:cNvSpPr>
          <p:nvPr/>
        </p:nvSpPr>
        <p:spPr bwMode="auto">
          <a:xfrm>
            <a:off x="4394327" y="2707640"/>
            <a:ext cx="518400" cy="2441405"/>
          </a:xfrm>
          <a:prstGeom prst="rect">
            <a:avLst/>
          </a:prstGeom>
          <a:solidFill>
            <a:srgbClr val="800080"/>
          </a:solidFill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000066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56" name="Rectangle 40"/>
          <p:cNvSpPr>
            <a:spLocks noChangeArrowheads="1"/>
          </p:cNvSpPr>
          <p:nvPr/>
        </p:nvSpPr>
        <p:spPr bwMode="auto">
          <a:xfrm>
            <a:off x="2003507" y="5166127"/>
            <a:ext cx="38985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500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000066"/>
                </a:solidFill>
                <a:ea typeface="Arial" pitchFamily="-1" charset="0"/>
                <a:cs typeface="Arial" pitchFamily="-1" charset="0"/>
              </a:rPr>
              <a:t>1a</a:t>
            </a:r>
            <a:endParaRPr lang="en-GB" sz="1400" b="1" dirty="0">
              <a:solidFill>
                <a:srgbClr val="000066"/>
              </a:solidFill>
              <a:ea typeface="Arial" pitchFamily="-1" charset="0"/>
              <a:cs typeface="Arial" pitchFamily="-1" charset="0"/>
            </a:endParaRPr>
          </a:p>
        </p:txBody>
      </p:sp>
      <p:sp>
        <p:nvSpPr>
          <p:cNvPr id="58" name="Rectangle 40"/>
          <p:cNvSpPr>
            <a:spLocks noChangeArrowheads="1"/>
          </p:cNvSpPr>
          <p:nvPr/>
        </p:nvSpPr>
        <p:spPr bwMode="auto">
          <a:xfrm>
            <a:off x="2720216" y="5166127"/>
            <a:ext cx="39418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500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000066"/>
                </a:solidFill>
                <a:ea typeface="Arial" pitchFamily="-1" charset="0"/>
                <a:cs typeface="Arial" pitchFamily="-1" charset="0"/>
              </a:rPr>
              <a:t>1b</a:t>
            </a:r>
            <a:endParaRPr lang="en-GB" sz="1400" b="1" dirty="0">
              <a:solidFill>
                <a:srgbClr val="000066"/>
              </a:solidFill>
              <a:ea typeface="Arial" pitchFamily="-1" charset="0"/>
              <a:cs typeface="Arial" pitchFamily="-1" charset="0"/>
            </a:endParaRPr>
          </a:p>
        </p:txBody>
      </p:sp>
      <p:sp>
        <p:nvSpPr>
          <p:cNvPr id="61" name="Rectangle 144"/>
          <p:cNvSpPr>
            <a:spLocks noChangeArrowheads="1"/>
          </p:cNvSpPr>
          <p:nvPr/>
        </p:nvSpPr>
        <p:spPr bwMode="auto">
          <a:xfrm>
            <a:off x="2661145" y="2179868"/>
            <a:ext cx="50687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91440" bIns="91440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333399"/>
                </a:solidFill>
                <a:latin typeface="Calibri" pitchFamily="34" charset="0"/>
                <a:ea typeface="Arial" pitchFamily="-1" charset="0"/>
                <a:cs typeface="Arial" pitchFamily="-1" charset="0"/>
              </a:rPr>
              <a:t>96.7</a:t>
            </a:r>
            <a:endParaRPr lang="en-GB" sz="1400" b="1" dirty="0">
              <a:solidFill>
                <a:srgbClr val="333399"/>
              </a:solidFill>
              <a:latin typeface="Calibri" pitchFamily="34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65" name="Rectangle 144"/>
          <p:cNvSpPr>
            <a:spLocks noChangeArrowheads="1"/>
          </p:cNvSpPr>
          <p:nvPr/>
        </p:nvSpPr>
        <p:spPr bwMode="auto">
          <a:xfrm>
            <a:off x="3785626" y="2231556"/>
            <a:ext cx="50687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91440" bIns="91440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333399"/>
                </a:solidFill>
                <a:latin typeface="Calibri" pitchFamily="34" charset="0"/>
                <a:ea typeface="Arial" pitchFamily="-1" charset="0"/>
                <a:cs typeface="Arial" pitchFamily="-1" charset="0"/>
              </a:rPr>
              <a:t>95.3</a:t>
            </a:r>
            <a:endParaRPr lang="en-GB" sz="1400" b="1" dirty="0">
              <a:solidFill>
                <a:srgbClr val="333399"/>
              </a:solidFill>
              <a:latin typeface="Calibri" pitchFamily="34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67" name="Rectangle 144"/>
          <p:cNvSpPr>
            <a:spLocks noChangeArrowheads="1"/>
          </p:cNvSpPr>
          <p:nvPr/>
        </p:nvSpPr>
        <p:spPr bwMode="auto">
          <a:xfrm>
            <a:off x="6825905" y="2241716"/>
            <a:ext cx="50687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91440" bIns="91440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333399"/>
                </a:solidFill>
                <a:latin typeface="Calibri" pitchFamily="34" charset="0"/>
                <a:ea typeface="Arial" pitchFamily="-1" charset="0"/>
                <a:cs typeface="Arial" pitchFamily="-1" charset="0"/>
              </a:rPr>
              <a:t>95.2</a:t>
            </a:r>
            <a:endParaRPr lang="en-GB" sz="1400" b="1" dirty="0">
              <a:solidFill>
                <a:srgbClr val="333399"/>
              </a:solidFill>
              <a:latin typeface="Calibri" pitchFamily="34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69" name="Rectangle 144"/>
          <p:cNvSpPr>
            <a:spLocks noChangeArrowheads="1"/>
          </p:cNvSpPr>
          <p:nvPr/>
        </p:nvSpPr>
        <p:spPr bwMode="auto">
          <a:xfrm>
            <a:off x="5893618" y="2103171"/>
            <a:ext cx="45878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91440" bIns="91440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333399"/>
                </a:solidFill>
                <a:latin typeface="Calibri" pitchFamily="34" charset="0"/>
                <a:ea typeface="Arial" pitchFamily="-1" charset="0"/>
                <a:cs typeface="Arial" pitchFamily="-1" charset="0"/>
              </a:rPr>
              <a:t>100</a:t>
            </a:r>
            <a:endParaRPr lang="en-GB" sz="1400" b="1" dirty="0">
              <a:solidFill>
                <a:srgbClr val="333399"/>
              </a:solidFill>
              <a:latin typeface="Calibri" pitchFamily="34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71" name="Rectangle 40"/>
          <p:cNvSpPr>
            <a:spLocks noChangeArrowheads="1"/>
          </p:cNvSpPr>
          <p:nvPr/>
        </p:nvSpPr>
        <p:spPr bwMode="auto">
          <a:xfrm>
            <a:off x="4198548" y="5445224"/>
            <a:ext cx="87716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500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000066"/>
                </a:solidFill>
                <a:ea typeface="Arial" pitchFamily="-1" charset="0"/>
                <a:cs typeface="Arial" pitchFamily="-1" charset="0"/>
              </a:rPr>
              <a:t>Relapse</a:t>
            </a:r>
            <a:endParaRPr lang="en-GB" sz="1400" b="1" dirty="0">
              <a:solidFill>
                <a:srgbClr val="000066"/>
              </a:solidFill>
              <a:ea typeface="Arial" pitchFamily="-1" charset="0"/>
              <a:cs typeface="Arial" pitchFamily="-1" charset="0"/>
            </a:endParaRPr>
          </a:p>
        </p:txBody>
      </p:sp>
      <p:sp>
        <p:nvSpPr>
          <p:cNvPr id="72" name="Rectangle 40"/>
          <p:cNvSpPr>
            <a:spLocks noChangeArrowheads="1"/>
          </p:cNvSpPr>
          <p:nvPr/>
        </p:nvSpPr>
        <p:spPr bwMode="auto">
          <a:xfrm>
            <a:off x="5633371" y="5319138"/>
            <a:ext cx="982936" cy="533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500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000066"/>
                </a:solidFill>
                <a:ea typeface="Arial" pitchFamily="-1" charset="0"/>
                <a:cs typeface="Arial" pitchFamily="-1" charset="0"/>
              </a:rPr>
              <a:t>Partial</a:t>
            </a:r>
          </a:p>
          <a:p>
            <a:pPr algn="ctr" defTabSz="914400" fontAlgn="base">
              <a:spcBef>
                <a:spcPct val="500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000066"/>
                </a:solidFill>
                <a:ea typeface="Arial" pitchFamily="-1" charset="0"/>
                <a:cs typeface="Arial" pitchFamily="-1" charset="0"/>
              </a:rPr>
              <a:t>response</a:t>
            </a:r>
            <a:endParaRPr lang="en-GB" sz="1400" b="1" dirty="0">
              <a:solidFill>
                <a:srgbClr val="000066"/>
              </a:solidFill>
              <a:ea typeface="Arial" pitchFamily="-1" charset="0"/>
              <a:cs typeface="Arial" pitchFamily="-1" charset="0"/>
            </a:endParaRPr>
          </a:p>
        </p:txBody>
      </p:sp>
      <p:sp>
        <p:nvSpPr>
          <p:cNvPr id="73" name="Rectangle 40"/>
          <p:cNvSpPr>
            <a:spLocks noChangeArrowheads="1"/>
          </p:cNvSpPr>
          <p:nvPr/>
        </p:nvSpPr>
        <p:spPr bwMode="auto">
          <a:xfrm>
            <a:off x="6885007" y="5445224"/>
            <a:ext cx="13773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500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000066"/>
                </a:solidFill>
                <a:ea typeface="Arial" pitchFamily="-1" charset="0"/>
                <a:cs typeface="Arial" pitchFamily="-1" charset="0"/>
              </a:rPr>
              <a:t>Null response</a:t>
            </a:r>
            <a:endParaRPr lang="en-GB" sz="1400" b="1" dirty="0">
              <a:solidFill>
                <a:srgbClr val="000066"/>
              </a:solidFill>
              <a:ea typeface="Arial" pitchFamily="-1" charset="0"/>
              <a:cs typeface="Arial" pitchFamily="-1" charset="0"/>
            </a:endParaRPr>
          </a:p>
        </p:txBody>
      </p:sp>
      <p:sp>
        <p:nvSpPr>
          <p:cNvPr id="74" name="ZoneTexte 86"/>
          <p:cNvSpPr txBox="1">
            <a:spLocks noChangeArrowheads="1"/>
          </p:cNvSpPr>
          <p:nvPr/>
        </p:nvSpPr>
        <p:spPr bwMode="auto">
          <a:xfrm>
            <a:off x="5380461" y="5875481"/>
            <a:ext cx="1470275" cy="286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Prior treatment</a:t>
            </a:r>
            <a:endParaRPr lang="en-GB" sz="1400" b="1" dirty="0">
              <a:solidFill>
                <a:srgbClr val="000066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cxnSp>
        <p:nvCxnSpPr>
          <p:cNvPr id="77" name="Connecteur droit 76"/>
          <p:cNvCxnSpPr/>
          <p:nvPr/>
        </p:nvCxnSpPr>
        <p:spPr bwMode="auto">
          <a:xfrm>
            <a:off x="3869343" y="5805264"/>
            <a:ext cx="4865038" cy="2248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3333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5" name="Rectangle 133"/>
          <p:cNvSpPr>
            <a:spLocks noChangeArrowheads="1"/>
          </p:cNvSpPr>
          <p:nvPr/>
        </p:nvSpPr>
        <p:spPr bwMode="auto">
          <a:xfrm>
            <a:off x="4971609" y="2468880"/>
            <a:ext cx="518400" cy="2680165"/>
          </a:xfrm>
          <a:prstGeom prst="rect">
            <a:avLst/>
          </a:prstGeom>
          <a:solidFill>
            <a:srgbClr val="800080"/>
          </a:solidFill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000066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78" name="Rectangle 133"/>
          <p:cNvSpPr>
            <a:spLocks noChangeArrowheads="1"/>
          </p:cNvSpPr>
          <p:nvPr/>
        </p:nvSpPr>
        <p:spPr bwMode="auto">
          <a:xfrm>
            <a:off x="7423587" y="2514600"/>
            <a:ext cx="518400" cy="2637423"/>
          </a:xfrm>
          <a:prstGeom prst="rect">
            <a:avLst/>
          </a:prstGeom>
          <a:solidFill>
            <a:srgbClr val="800080"/>
          </a:solidFill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000066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94" name="Rectangle 133"/>
          <p:cNvSpPr>
            <a:spLocks noChangeArrowheads="1"/>
          </p:cNvSpPr>
          <p:nvPr/>
        </p:nvSpPr>
        <p:spPr bwMode="auto">
          <a:xfrm>
            <a:off x="8013539" y="2545080"/>
            <a:ext cx="518400" cy="2606943"/>
          </a:xfrm>
          <a:prstGeom prst="rect">
            <a:avLst/>
          </a:prstGeom>
          <a:solidFill>
            <a:srgbClr val="800080"/>
          </a:solidFill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000066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99" name="Rectangle 144"/>
          <p:cNvSpPr>
            <a:spLocks noChangeArrowheads="1"/>
          </p:cNvSpPr>
          <p:nvPr/>
        </p:nvSpPr>
        <p:spPr bwMode="auto">
          <a:xfrm>
            <a:off x="4397365" y="2421292"/>
            <a:ext cx="50687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91440" bIns="91440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333399"/>
                </a:solidFill>
                <a:latin typeface="Calibri" pitchFamily="34" charset="0"/>
                <a:ea typeface="Arial" pitchFamily="-1" charset="0"/>
                <a:cs typeface="Arial" pitchFamily="-1" charset="0"/>
              </a:rPr>
              <a:t>94.0</a:t>
            </a:r>
            <a:endParaRPr lang="en-GB" sz="1400" b="1" dirty="0">
              <a:solidFill>
                <a:srgbClr val="333399"/>
              </a:solidFill>
              <a:latin typeface="Calibri" pitchFamily="34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100" name="Rectangle 144"/>
          <p:cNvSpPr>
            <a:spLocks noChangeArrowheads="1"/>
          </p:cNvSpPr>
          <p:nvPr/>
        </p:nvSpPr>
        <p:spPr bwMode="auto">
          <a:xfrm>
            <a:off x="7426625" y="2221966"/>
            <a:ext cx="50687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91440" bIns="91440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333399"/>
                </a:solidFill>
                <a:latin typeface="Calibri" pitchFamily="34" charset="0"/>
                <a:ea typeface="Arial" pitchFamily="-1" charset="0"/>
                <a:cs typeface="Arial" pitchFamily="-1" charset="0"/>
              </a:rPr>
              <a:t>95.4</a:t>
            </a:r>
            <a:endParaRPr lang="en-GB" sz="1400" b="1" dirty="0">
              <a:solidFill>
                <a:srgbClr val="333399"/>
              </a:solidFill>
              <a:latin typeface="Calibri" pitchFamily="34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101" name="Rectangle 144"/>
          <p:cNvSpPr>
            <a:spLocks noChangeArrowheads="1"/>
          </p:cNvSpPr>
          <p:nvPr/>
        </p:nvSpPr>
        <p:spPr bwMode="auto">
          <a:xfrm>
            <a:off x="4974647" y="2181326"/>
            <a:ext cx="50687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91440" bIns="91440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333399"/>
                </a:solidFill>
                <a:latin typeface="Calibri" pitchFamily="34" charset="0"/>
                <a:ea typeface="Arial" pitchFamily="-1" charset="0"/>
                <a:cs typeface="Arial" pitchFamily="-1" charset="0"/>
              </a:rPr>
              <a:t>97.2</a:t>
            </a:r>
            <a:endParaRPr lang="en-GB" sz="1400" b="1" dirty="0">
              <a:solidFill>
                <a:srgbClr val="333399"/>
              </a:solidFill>
              <a:latin typeface="Calibri" pitchFamily="34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102" name="Rectangle 144"/>
          <p:cNvSpPr>
            <a:spLocks noChangeArrowheads="1"/>
          </p:cNvSpPr>
          <p:nvPr/>
        </p:nvSpPr>
        <p:spPr bwMode="auto">
          <a:xfrm>
            <a:off x="8016577" y="2246796"/>
            <a:ext cx="50687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91440" bIns="91440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333399"/>
                </a:solidFill>
                <a:latin typeface="Calibri" pitchFamily="34" charset="0"/>
                <a:ea typeface="Arial" pitchFamily="-1" charset="0"/>
                <a:cs typeface="Arial" pitchFamily="-1" charset="0"/>
              </a:rPr>
              <a:t>94.9</a:t>
            </a:r>
            <a:endParaRPr lang="en-GB" sz="1400" b="1" dirty="0">
              <a:solidFill>
                <a:srgbClr val="333399"/>
              </a:solidFill>
              <a:latin typeface="Calibri" pitchFamily="34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106" name="Rectangle 40"/>
          <p:cNvSpPr>
            <a:spLocks noChangeArrowheads="1"/>
          </p:cNvSpPr>
          <p:nvPr/>
        </p:nvSpPr>
        <p:spPr bwMode="auto">
          <a:xfrm>
            <a:off x="5033717" y="5166127"/>
            <a:ext cx="39418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500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000066"/>
                </a:solidFill>
                <a:ea typeface="Arial" pitchFamily="-1" charset="0"/>
                <a:cs typeface="Arial" pitchFamily="-1" charset="0"/>
              </a:rPr>
              <a:t>1b</a:t>
            </a:r>
            <a:endParaRPr lang="en-GB" sz="1400" b="1" dirty="0">
              <a:solidFill>
                <a:srgbClr val="000066"/>
              </a:solidFill>
              <a:ea typeface="Arial" pitchFamily="-1" charset="0"/>
              <a:cs typeface="Arial" pitchFamily="-1" charset="0"/>
            </a:endParaRPr>
          </a:p>
        </p:txBody>
      </p:sp>
      <p:sp>
        <p:nvSpPr>
          <p:cNvPr id="107" name="Rectangle 40"/>
          <p:cNvSpPr>
            <a:spLocks noChangeArrowheads="1"/>
          </p:cNvSpPr>
          <p:nvPr/>
        </p:nvSpPr>
        <p:spPr bwMode="auto">
          <a:xfrm>
            <a:off x="4458602" y="5166127"/>
            <a:ext cx="38985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500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000066"/>
                </a:solidFill>
                <a:ea typeface="Arial" pitchFamily="-1" charset="0"/>
                <a:cs typeface="Arial" pitchFamily="-1" charset="0"/>
              </a:rPr>
              <a:t>1a</a:t>
            </a:r>
            <a:endParaRPr lang="en-GB" sz="1400" b="1" dirty="0">
              <a:solidFill>
                <a:srgbClr val="000066"/>
              </a:solidFill>
              <a:ea typeface="Arial" pitchFamily="-1" charset="0"/>
              <a:cs typeface="Arial" pitchFamily="-1" charset="0"/>
            </a:endParaRPr>
          </a:p>
        </p:txBody>
      </p:sp>
      <p:sp>
        <p:nvSpPr>
          <p:cNvPr id="108" name="Rectangle 40"/>
          <p:cNvSpPr>
            <a:spLocks noChangeArrowheads="1"/>
          </p:cNvSpPr>
          <p:nvPr/>
        </p:nvSpPr>
        <p:spPr bwMode="auto">
          <a:xfrm>
            <a:off x="8075647" y="5166127"/>
            <a:ext cx="39418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500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000066"/>
                </a:solidFill>
                <a:ea typeface="Arial" pitchFamily="-1" charset="0"/>
                <a:cs typeface="Arial" pitchFamily="-1" charset="0"/>
              </a:rPr>
              <a:t>1b</a:t>
            </a:r>
            <a:endParaRPr lang="en-GB" sz="1400" b="1" dirty="0">
              <a:solidFill>
                <a:srgbClr val="000066"/>
              </a:solidFill>
              <a:ea typeface="Arial" pitchFamily="-1" charset="0"/>
              <a:cs typeface="Arial" pitchFamily="-1" charset="0"/>
            </a:endParaRPr>
          </a:p>
        </p:txBody>
      </p:sp>
      <p:sp>
        <p:nvSpPr>
          <p:cNvPr id="109" name="Rectangle 40"/>
          <p:cNvSpPr>
            <a:spLocks noChangeArrowheads="1"/>
          </p:cNvSpPr>
          <p:nvPr/>
        </p:nvSpPr>
        <p:spPr bwMode="auto">
          <a:xfrm>
            <a:off x="7487862" y="5166127"/>
            <a:ext cx="38985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500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000066"/>
                </a:solidFill>
                <a:ea typeface="Arial" pitchFamily="-1" charset="0"/>
                <a:cs typeface="Arial" pitchFamily="-1" charset="0"/>
              </a:rPr>
              <a:t>1a</a:t>
            </a:r>
            <a:endParaRPr lang="en-GB" sz="1400" b="1" dirty="0">
              <a:solidFill>
                <a:srgbClr val="000066"/>
              </a:solidFill>
              <a:ea typeface="Arial" pitchFamily="-1" charset="0"/>
              <a:cs typeface="Arial" pitchFamily="-1" charset="0"/>
            </a:endParaRPr>
          </a:p>
        </p:txBody>
      </p:sp>
      <p:sp>
        <p:nvSpPr>
          <p:cNvPr id="110" name="Rectangle 40"/>
          <p:cNvSpPr>
            <a:spLocks noChangeArrowheads="1"/>
          </p:cNvSpPr>
          <p:nvPr/>
        </p:nvSpPr>
        <p:spPr bwMode="auto">
          <a:xfrm>
            <a:off x="6685320" y="5166127"/>
            <a:ext cx="79349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500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000066"/>
                </a:solidFill>
                <a:ea typeface="Arial" pitchFamily="-1" charset="0"/>
                <a:cs typeface="Arial" pitchFamily="-1" charset="0"/>
              </a:rPr>
              <a:t>Overall</a:t>
            </a:r>
            <a:endParaRPr lang="en-GB" sz="1400" b="1" dirty="0">
              <a:solidFill>
                <a:srgbClr val="000066"/>
              </a:solidFill>
              <a:ea typeface="Arial" pitchFamily="-1" charset="0"/>
              <a:cs typeface="Arial" pitchFamily="-1" charset="0"/>
            </a:endParaRPr>
          </a:p>
        </p:txBody>
      </p:sp>
      <p:sp>
        <p:nvSpPr>
          <p:cNvPr id="111" name="Rectangle 40"/>
          <p:cNvSpPr>
            <a:spLocks noChangeArrowheads="1"/>
          </p:cNvSpPr>
          <p:nvPr/>
        </p:nvSpPr>
        <p:spPr bwMode="auto">
          <a:xfrm>
            <a:off x="3645041" y="5166127"/>
            <a:ext cx="79349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500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000066"/>
                </a:solidFill>
                <a:ea typeface="Arial" pitchFamily="-1" charset="0"/>
                <a:cs typeface="Arial" pitchFamily="-1" charset="0"/>
              </a:rPr>
              <a:t>Overall</a:t>
            </a:r>
            <a:endParaRPr lang="en-GB" sz="1400" b="1" dirty="0">
              <a:solidFill>
                <a:srgbClr val="000066"/>
              </a:solidFill>
              <a:ea typeface="Arial" pitchFamily="-1" charset="0"/>
              <a:cs typeface="Arial" pitchFamily="-1" charset="0"/>
            </a:endParaRPr>
          </a:p>
        </p:txBody>
      </p:sp>
      <p:sp>
        <p:nvSpPr>
          <p:cNvPr id="114" name="ZoneTexte 113"/>
          <p:cNvSpPr txBox="1"/>
          <p:nvPr/>
        </p:nvSpPr>
        <p:spPr>
          <a:xfrm>
            <a:off x="230909" y="6130171"/>
            <a:ext cx="87630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/>
              <a:t>* 95% CI: 94.2 to 98.4 :  </a:t>
            </a:r>
            <a:r>
              <a:rPr lang="en-US" sz="1500" dirty="0" err="1" smtClean="0"/>
              <a:t>noninferior</a:t>
            </a:r>
            <a:r>
              <a:rPr lang="en-US" sz="1500" dirty="0" smtClean="0"/>
              <a:t> and superior to the historical SVR</a:t>
            </a:r>
            <a:r>
              <a:rPr lang="en-US" sz="1500" baseline="-25000" dirty="0" smtClean="0"/>
              <a:t>12</a:t>
            </a:r>
            <a:r>
              <a:rPr lang="en-US" sz="1500" dirty="0" smtClean="0"/>
              <a:t> with TVR + PEG-IFN + RBV</a:t>
            </a:r>
            <a:endParaRPr lang="en-US" sz="1500" dirty="0"/>
          </a:p>
        </p:txBody>
      </p:sp>
      <p:sp>
        <p:nvSpPr>
          <p:cNvPr id="64" name="AutoShape 162"/>
          <p:cNvSpPr>
            <a:spLocks noChangeArrowheads="1"/>
          </p:cNvSpPr>
          <p:nvPr/>
        </p:nvSpPr>
        <p:spPr bwMode="auto">
          <a:xfrm>
            <a:off x="1" y="6548004"/>
            <a:ext cx="1043607" cy="288111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fr-FR" sz="1200" b="1" i="1" dirty="0" smtClean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SAPPHIRE-II</a:t>
            </a:r>
            <a:endParaRPr lang="fr-FR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66" name="ZoneTexte 69"/>
          <p:cNvSpPr txBox="1">
            <a:spLocks noChangeArrowheads="1"/>
          </p:cNvSpPr>
          <p:nvPr/>
        </p:nvSpPr>
        <p:spPr bwMode="auto">
          <a:xfrm>
            <a:off x="6373768" y="6565900"/>
            <a:ext cx="276229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pl-PL" sz="1200" i="1" dirty="0">
                <a:solidFill>
                  <a:srgbClr val="0070C0"/>
                </a:solidFill>
                <a:ea typeface="ＭＳ Ｐゴシック" pitchFamily="34" charset="-128"/>
              </a:rPr>
              <a:t>Zeuzem S. NEJM </a:t>
            </a:r>
            <a:r>
              <a:rPr lang="pl-PL" sz="1200" i="1" dirty="0" smtClean="0">
                <a:solidFill>
                  <a:srgbClr val="0070C0"/>
                </a:solidFill>
                <a:ea typeface="ＭＳ Ｐゴシック" pitchFamily="34" charset="-128"/>
              </a:rPr>
              <a:t>2014;370:1604-14</a:t>
            </a:r>
            <a:endParaRPr lang="pl-PL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400" dirty="0" smtClean="0">
                <a:ea typeface="ＭＳ Ｐゴシック" pitchFamily="-1" charset="-128"/>
                <a:cs typeface="ＭＳ Ｐゴシック" pitchFamily="-1" charset="-128"/>
              </a:rPr>
              <a:t>SAPPHIRE-II </a:t>
            </a:r>
            <a:r>
              <a:rPr lang="fr-FR" sz="2400" dirty="0" err="1" smtClean="0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en-GB" sz="2400" dirty="0" smtClean="0">
                <a:ea typeface="ＭＳ Ｐゴシック" pitchFamily="-1" charset="-128"/>
                <a:cs typeface="ＭＳ Ｐゴシック" pitchFamily="-1" charset="-128"/>
              </a:rPr>
              <a:t>: </a:t>
            </a:r>
            <a:r>
              <a:rPr lang="en-GB" sz="2400" dirty="0" err="1" smtClean="0">
                <a:ea typeface="ＭＳ Ｐゴシック" pitchFamily="-1" charset="-128"/>
                <a:cs typeface="ＭＳ Ｐゴシック" pitchFamily="-1" charset="-128"/>
              </a:rPr>
              <a:t>ombitasvir/paritaprevir/ritonavir</a:t>
            </a:r>
            <a:r>
              <a:rPr lang="en-GB" sz="2400" dirty="0" smtClean="0">
                <a:ea typeface="ＭＳ Ｐゴシック" pitchFamily="-1" charset="-128"/>
                <a:cs typeface="ＭＳ Ｐゴシック" pitchFamily="-1" charset="-128"/>
              </a:rPr>
              <a:t> </a:t>
            </a:r>
            <a:br>
              <a:rPr lang="en-GB" sz="2400" dirty="0" smtClean="0">
                <a:ea typeface="ＭＳ Ｐゴシック" pitchFamily="-1" charset="-128"/>
                <a:cs typeface="ＭＳ Ｐゴシック" pitchFamily="-1" charset="-128"/>
              </a:rPr>
            </a:br>
            <a:r>
              <a:rPr lang="en-GB" sz="2400" dirty="0" smtClean="0">
                <a:ea typeface="ＭＳ Ｐゴシック" pitchFamily="-1" charset="-128"/>
                <a:cs typeface="ＭＳ Ｐゴシック" pitchFamily="-1" charset="-128"/>
              </a:rPr>
              <a:t>+ </a:t>
            </a:r>
            <a:r>
              <a:rPr lang="en-GB" sz="2400" dirty="0" err="1" smtClean="0">
                <a:ea typeface="ＭＳ Ｐゴシック" pitchFamily="-1" charset="-128"/>
                <a:cs typeface="ＭＳ Ｐゴシック" pitchFamily="-1" charset="-128"/>
              </a:rPr>
              <a:t>dasabuvir</a:t>
            </a:r>
            <a:r>
              <a:rPr lang="en-GB" sz="2400" dirty="0" smtClean="0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GB" sz="2400" u="sng" dirty="0" smtClean="0">
                <a:ea typeface="ＭＳ Ｐゴシック" pitchFamily="-1" charset="-128"/>
                <a:cs typeface="ＭＳ Ｐゴシック" pitchFamily="-1" charset="-128"/>
              </a:rPr>
              <a:t>+</a:t>
            </a:r>
            <a:r>
              <a:rPr lang="en-GB" sz="2400" dirty="0" smtClean="0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GB" sz="2400" dirty="0" err="1" smtClean="0">
                <a:ea typeface="ＭＳ Ｐゴシック" pitchFamily="-1" charset="-128"/>
                <a:cs typeface="ＭＳ Ｐゴシック" pitchFamily="-1" charset="-128"/>
              </a:rPr>
              <a:t>ribavirin</a:t>
            </a:r>
            <a:r>
              <a:rPr lang="en-GB" sz="2400" dirty="0" smtClean="0">
                <a:ea typeface="ＭＳ Ｐゴシック" pitchFamily="-1" charset="-128"/>
                <a:cs typeface="ＭＳ Ｐゴシック" pitchFamily="-1" charset="-128"/>
              </a:rPr>
              <a:t> for genotype 1 with failure to PEG-IFN + RBV</a:t>
            </a:r>
            <a:endParaRPr lang="fr-FR" dirty="0"/>
          </a:p>
        </p:txBody>
      </p:sp>
      <p:sp>
        <p:nvSpPr>
          <p:cNvPr id="68" name="Text Box 2"/>
          <p:cNvSpPr txBox="1">
            <a:spLocks noChangeArrowheads="1"/>
          </p:cNvSpPr>
          <p:nvPr/>
        </p:nvSpPr>
        <p:spPr bwMode="auto">
          <a:xfrm>
            <a:off x="2324733" y="1246620"/>
            <a:ext cx="4481868" cy="417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lnSpc>
                <a:spcPts val="2360"/>
              </a:lnSpc>
            </a:pPr>
            <a:r>
              <a:rPr lang="en-GB" sz="28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SVR</a:t>
            </a:r>
            <a:r>
              <a:rPr lang="en-GB" sz="2800" b="1" baseline="-25000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12</a:t>
            </a:r>
            <a:r>
              <a:rPr lang="en-GB" sz="28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(</a:t>
            </a:r>
            <a:r>
              <a:rPr lang="fr-FR" sz="28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HCV RNA &lt; 25 IU</a:t>
            </a:r>
            <a:r>
              <a:rPr lang="fr-FR" sz="28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/ml)</a:t>
            </a:r>
            <a:r>
              <a:rPr lang="en-GB" sz="28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</a:t>
            </a:r>
            <a:endParaRPr lang="en-GB" sz="2800" b="1" dirty="0">
              <a:solidFill>
                <a:srgbClr val="0070C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70" name="Text Box 148"/>
          <p:cNvSpPr txBox="1">
            <a:spLocks noChangeArrowheads="1"/>
          </p:cNvSpPr>
          <p:nvPr/>
        </p:nvSpPr>
        <p:spPr bwMode="auto">
          <a:xfrm>
            <a:off x="671513" y="2029713"/>
            <a:ext cx="387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dirty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%</a:t>
            </a:r>
          </a:p>
        </p:txBody>
      </p:sp>
      <p:sp>
        <p:nvSpPr>
          <p:cNvPr id="81" name="Rectangle 133"/>
          <p:cNvSpPr>
            <a:spLocks noChangeArrowheads="1"/>
          </p:cNvSpPr>
          <p:nvPr/>
        </p:nvSpPr>
        <p:spPr bwMode="auto">
          <a:xfrm>
            <a:off x="1119103" y="2497802"/>
            <a:ext cx="518400" cy="2654524"/>
          </a:xfrm>
          <a:prstGeom prst="rect">
            <a:avLst/>
          </a:prstGeom>
          <a:solidFill>
            <a:srgbClr val="800080"/>
          </a:solidFill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000066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85" name="Rectangle 133"/>
          <p:cNvSpPr>
            <a:spLocks noChangeArrowheads="1"/>
          </p:cNvSpPr>
          <p:nvPr/>
        </p:nvSpPr>
        <p:spPr bwMode="auto">
          <a:xfrm>
            <a:off x="1939232" y="2502882"/>
            <a:ext cx="518400" cy="2649444"/>
          </a:xfrm>
          <a:prstGeom prst="rect">
            <a:avLst/>
          </a:prstGeom>
          <a:solidFill>
            <a:srgbClr val="800080"/>
          </a:solidFill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000066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87" name="Rectangle 133"/>
          <p:cNvSpPr>
            <a:spLocks noChangeArrowheads="1"/>
          </p:cNvSpPr>
          <p:nvPr/>
        </p:nvSpPr>
        <p:spPr bwMode="auto">
          <a:xfrm>
            <a:off x="2658107" y="2472690"/>
            <a:ext cx="518400" cy="2679636"/>
          </a:xfrm>
          <a:prstGeom prst="rect">
            <a:avLst/>
          </a:prstGeom>
          <a:solidFill>
            <a:srgbClr val="800080"/>
          </a:solidFill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000066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89" name="Rectangle 133"/>
          <p:cNvSpPr>
            <a:spLocks noChangeArrowheads="1"/>
          </p:cNvSpPr>
          <p:nvPr/>
        </p:nvSpPr>
        <p:spPr bwMode="auto">
          <a:xfrm>
            <a:off x="3782588" y="2518122"/>
            <a:ext cx="518400" cy="2634204"/>
          </a:xfrm>
          <a:prstGeom prst="rect">
            <a:avLst/>
          </a:prstGeom>
          <a:solidFill>
            <a:srgbClr val="800080"/>
          </a:solidFill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000066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80" name="ZoneTexte 79"/>
          <p:cNvSpPr txBox="1"/>
          <p:nvPr/>
        </p:nvSpPr>
        <p:spPr>
          <a:xfrm>
            <a:off x="1136196" y="4860406"/>
            <a:ext cx="4842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dirty="0" smtClean="0">
                <a:solidFill>
                  <a:schemeClr val="bg1"/>
                </a:solidFill>
              </a:rPr>
              <a:t>297</a:t>
            </a:r>
            <a:endParaRPr lang="fr-FR" sz="1400" dirty="0">
              <a:solidFill>
                <a:schemeClr val="bg1"/>
              </a:solidFill>
            </a:endParaRPr>
          </a:p>
        </p:txBody>
      </p:sp>
      <p:sp>
        <p:nvSpPr>
          <p:cNvPr id="82" name="ZoneTexte 81"/>
          <p:cNvSpPr txBox="1"/>
          <p:nvPr/>
        </p:nvSpPr>
        <p:spPr>
          <a:xfrm>
            <a:off x="1956325" y="4860406"/>
            <a:ext cx="4842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>
                <a:solidFill>
                  <a:schemeClr val="bg1"/>
                </a:solidFill>
              </a:rPr>
              <a:t>173</a:t>
            </a:r>
            <a:endParaRPr lang="fr-FR" sz="1400" dirty="0">
              <a:solidFill>
                <a:schemeClr val="bg1"/>
              </a:solidFill>
            </a:endParaRPr>
          </a:p>
        </p:txBody>
      </p:sp>
      <p:sp>
        <p:nvSpPr>
          <p:cNvPr id="84" name="ZoneTexte 83"/>
          <p:cNvSpPr txBox="1"/>
          <p:nvPr/>
        </p:nvSpPr>
        <p:spPr>
          <a:xfrm>
            <a:off x="2675200" y="4860406"/>
            <a:ext cx="4842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>
                <a:solidFill>
                  <a:schemeClr val="bg1"/>
                </a:solidFill>
              </a:rPr>
              <a:t>123</a:t>
            </a:r>
            <a:endParaRPr lang="fr-FR" sz="1400" dirty="0">
              <a:solidFill>
                <a:schemeClr val="bg1"/>
              </a:solidFill>
            </a:endParaRPr>
          </a:p>
        </p:txBody>
      </p:sp>
      <p:sp>
        <p:nvSpPr>
          <p:cNvPr id="88" name="ZoneTexte 87"/>
          <p:cNvSpPr txBox="1"/>
          <p:nvPr/>
        </p:nvSpPr>
        <p:spPr>
          <a:xfrm>
            <a:off x="3849606" y="4860406"/>
            <a:ext cx="3843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>
                <a:solidFill>
                  <a:schemeClr val="bg1"/>
                </a:solidFill>
              </a:rPr>
              <a:t>86</a:t>
            </a:r>
            <a:endParaRPr lang="fr-FR" sz="1400" dirty="0">
              <a:solidFill>
                <a:schemeClr val="bg1"/>
              </a:solidFill>
            </a:endParaRPr>
          </a:p>
        </p:txBody>
      </p:sp>
      <p:sp>
        <p:nvSpPr>
          <p:cNvPr id="90" name="ZoneTexte 89"/>
          <p:cNvSpPr txBox="1"/>
          <p:nvPr/>
        </p:nvSpPr>
        <p:spPr>
          <a:xfrm>
            <a:off x="5932657" y="4860406"/>
            <a:ext cx="3843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>
                <a:solidFill>
                  <a:schemeClr val="bg1"/>
                </a:solidFill>
              </a:rPr>
              <a:t>65</a:t>
            </a:r>
            <a:endParaRPr lang="fr-FR" sz="1400" dirty="0">
              <a:solidFill>
                <a:schemeClr val="bg1"/>
              </a:solidFill>
            </a:endParaRPr>
          </a:p>
        </p:txBody>
      </p:sp>
      <p:sp>
        <p:nvSpPr>
          <p:cNvPr id="92" name="ZoneTexte 91"/>
          <p:cNvSpPr txBox="1"/>
          <p:nvPr/>
        </p:nvSpPr>
        <p:spPr>
          <a:xfrm>
            <a:off x="6839960" y="4860406"/>
            <a:ext cx="4842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>
                <a:solidFill>
                  <a:schemeClr val="bg1"/>
                </a:solidFill>
              </a:rPr>
              <a:t>146</a:t>
            </a:r>
            <a:endParaRPr lang="fr-FR" sz="1400" dirty="0">
              <a:solidFill>
                <a:schemeClr val="bg1"/>
              </a:solidFill>
            </a:endParaRPr>
          </a:p>
        </p:txBody>
      </p:sp>
      <p:sp>
        <p:nvSpPr>
          <p:cNvPr id="95" name="ZoneTexte 94"/>
          <p:cNvSpPr txBox="1"/>
          <p:nvPr/>
        </p:nvSpPr>
        <p:spPr>
          <a:xfrm>
            <a:off x="4461345" y="4860406"/>
            <a:ext cx="3843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>
                <a:solidFill>
                  <a:schemeClr val="bg1"/>
                </a:solidFill>
              </a:rPr>
              <a:t>50</a:t>
            </a:r>
            <a:endParaRPr lang="fr-FR" sz="1400" dirty="0">
              <a:solidFill>
                <a:schemeClr val="bg1"/>
              </a:solidFill>
            </a:endParaRPr>
          </a:p>
        </p:txBody>
      </p:sp>
      <p:sp>
        <p:nvSpPr>
          <p:cNvPr id="96" name="ZoneTexte 95"/>
          <p:cNvSpPr txBox="1"/>
          <p:nvPr/>
        </p:nvSpPr>
        <p:spPr>
          <a:xfrm>
            <a:off x="5038627" y="4860406"/>
            <a:ext cx="3843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>
                <a:solidFill>
                  <a:schemeClr val="bg1"/>
                </a:solidFill>
              </a:rPr>
              <a:t>36</a:t>
            </a:r>
            <a:endParaRPr lang="fr-FR" sz="1400" dirty="0">
              <a:solidFill>
                <a:schemeClr val="bg1"/>
              </a:solidFill>
            </a:endParaRPr>
          </a:p>
        </p:txBody>
      </p:sp>
      <p:sp>
        <p:nvSpPr>
          <p:cNvPr id="97" name="ZoneTexte 96"/>
          <p:cNvSpPr txBox="1"/>
          <p:nvPr/>
        </p:nvSpPr>
        <p:spPr>
          <a:xfrm>
            <a:off x="7490605" y="4860406"/>
            <a:ext cx="3843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>
                <a:solidFill>
                  <a:schemeClr val="bg1"/>
                </a:solidFill>
              </a:rPr>
              <a:t>87</a:t>
            </a:r>
            <a:endParaRPr lang="fr-FR" sz="1400" dirty="0">
              <a:solidFill>
                <a:schemeClr val="bg1"/>
              </a:solidFill>
            </a:endParaRPr>
          </a:p>
        </p:txBody>
      </p:sp>
      <p:sp>
        <p:nvSpPr>
          <p:cNvPr id="98" name="ZoneTexte 97"/>
          <p:cNvSpPr txBox="1"/>
          <p:nvPr/>
        </p:nvSpPr>
        <p:spPr>
          <a:xfrm>
            <a:off x="8080557" y="4860406"/>
            <a:ext cx="3843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>
                <a:solidFill>
                  <a:schemeClr val="bg1"/>
                </a:solidFill>
              </a:rPr>
              <a:t>59</a:t>
            </a:r>
            <a:endParaRPr lang="fr-FR" sz="1400" dirty="0">
              <a:solidFill>
                <a:schemeClr val="bg1"/>
              </a:solidFill>
            </a:endParaRPr>
          </a:p>
        </p:txBody>
      </p:sp>
      <p:sp>
        <p:nvSpPr>
          <p:cNvPr id="91" name="ZoneTexte 90"/>
          <p:cNvSpPr txBox="1"/>
          <p:nvPr/>
        </p:nvSpPr>
        <p:spPr>
          <a:xfrm>
            <a:off x="869833" y="4860406"/>
            <a:ext cx="3145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N</a:t>
            </a:r>
            <a:endParaRPr lang="fr-FR" sz="1400" dirty="0"/>
          </a:p>
        </p:txBody>
      </p:sp>
      <p:grpSp>
        <p:nvGrpSpPr>
          <p:cNvPr id="79" name="Groupe 78"/>
          <p:cNvGrpSpPr/>
          <p:nvPr/>
        </p:nvGrpSpPr>
        <p:grpSpPr>
          <a:xfrm>
            <a:off x="2843808" y="1700808"/>
            <a:ext cx="2376264" cy="369882"/>
            <a:chOff x="2843808" y="1700808"/>
            <a:chExt cx="2376264" cy="369882"/>
          </a:xfrm>
        </p:grpSpPr>
        <p:sp>
          <p:nvSpPr>
            <p:cNvPr id="93" name="AutoShape 165"/>
            <p:cNvSpPr>
              <a:spLocks noChangeArrowheads="1"/>
            </p:cNvSpPr>
            <p:nvPr/>
          </p:nvSpPr>
          <p:spPr bwMode="auto">
            <a:xfrm>
              <a:off x="2843808" y="1700808"/>
              <a:ext cx="2376264" cy="369882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lvl="0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600" b="1" dirty="0" smtClean="0">
                  <a:solidFill>
                    <a:srgbClr val="333399"/>
                  </a:solidFill>
                  <a:latin typeface="Calibri" pitchFamily="34" charset="0"/>
                  <a:ea typeface="ＭＳ Ｐゴシック" pitchFamily="-1" charset="-128"/>
                  <a:cs typeface="ＭＳ Ｐゴシック" pitchFamily="-1" charset="-128"/>
                </a:rPr>
                <a:t>    OBV/PTV/r + </a:t>
              </a:r>
              <a:r>
                <a:rPr lang="fr-FR" sz="1600" b="1" dirty="0" smtClean="0">
                  <a:solidFill>
                    <a:srgbClr val="333399"/>
                  </a:solidFill>
                  <a:latin typeface="Calibri" pitchFamily="34" charset="0"/>
                  <a:ea typeface="ＭＳ Ｐゴシック" pitchFamily="-1" charset="-128"/>
                  <a:cs typeface="ＭＳ Ｐゴシック" pitchFamily="-1" charset="-128"/>
                </a:rPr>
                <a:t>DSV </a:t>
              </a:r>
              <a:r>
                <a:rPr lang="fr-FR" sz="1600" b="1" dirty="0" smtClean="0">
                  <a:solidFill>
                    <a:srgbClr val="333399"/>
                  </a:solidFill>
                  <a:latin typeface="Calibri" pitchFamily="34" charset="0"/>
                  <a:ea typeface="ＭＳ Ｐゴシック" pitchFamily="-1" charset="-128"/>
                  <a:cs typeface="ＭＳ Ｐゴシック" pitchFamily="-1" charset="-128"/>
                </a:rPr>
                <a:t>+ RBV</a:t>
              </a:r>
              <a:endParaRPr lang="fr-FR" sz="1600" b="1" dirty="0">
                <a:solidFill>
                  <a:srgbClr val="333399"/>
                </a:solidFill>
                <a:latin typeface="Calibri" pitchFamily="34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103" name="Rectangle 3"/>
            <p:cNvSpPr>
              <a:spLocks noChangeArrowheads="1"/>
            </p:cNvSpPr>
            <p:nvPr/>
          </p:nvSpPr>
          <p:spPr bwMode="auto">
            <a:xfrm>
              <a:off x="2882032" y="1823052"/>
              <a:ext cx="177800" cy="144462"/>
            </a:xfrm>
            <a:prstGeom prst="rect">
              <a:avLst/>
            </a:prstGeom>
            <a:solidFill>
              <a:srgbClr val="80008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sp>
        <p:nvSpPr>
          <p:cNvPr id="104" name="Rectangle 40"/>
          <p:cNvSpPr>
            <a:spLocks noChangeArrowheads="1"/>
          </p:cNvSpPr>
          <p:nvPr/>
        </p:nvSpPr>
        <p:spPr bwMode="auto">
          <a:xfrm>
            <a:off x="982201" y="5166127"/>
            <a:ext cx="79220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500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000066"/>
                </a:solidFill>
                <a:ea typeface="Arial" pitchFamily="-1" charset="0"/>
                <a:cs typeface="Arial" pitchFamily="-1" charset="0"/>
              </a:rPr>
              <a:t>Overall</a:t>
            </a:r>
            <a:endParaRPr lang="en-GB" sz="1400" b="1" dirty="0">
              <a:solidFill>
                <a:srgbClr val="000066"/>
              </a:solidFill>
              <a:ea typeface="Arial" pitchFamily="-1" charset="0"/>
              <a:cs typeface="Arial" pitchFamily="-1" charset="0"/>
            </a:endParaRPr>
          </a:p>
        </p:txBody>
      </p:sp>
      <p:sp>
        <p:nvSpPr>
          <p:cNvPr id="105" name="ZoneTexte 86"/>
          <p:cNvSpPr txBox="1">
            <a:spLocks noChangeArrowheads="1"/>
          </p:cNvSpPr>
          <p:nvPr/>
        </p:nvSpPr>
        <p:spPr bwMode="auto">
          <a:xfrm>
            <a:off x="1718168" y="5461363"/>
            <a:ext cx="1725152" cy="286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HCV </a:t>
            </a:r>
            <a:r>
              <a:rPr lang="en-GB" sz="1400" b="1" dirty="0" err="1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subgenotype</a:t>
            </a:r>
            <a:endParaRPr lang="en-GB" sz="1400" b="1" dirty="0">
              <a:solidFill>
                <a:srgbClr val="000066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cxnSp>
        <p:nvCxnSpPr>
          <p:cNvPr id="112" name="Connecteur droit 111"/>
          <p:cNvCxnSpPr/>
          <p:nvPr/>
        </p:nvCxnSpPr>
        <p:spPr bwMode="auto">
          <a:xfrm>
            <a:off x="1972375" y="5441618"/>
            <a:ext cx="1171487" cy="158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3333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6" name="Rectangle 135"/>
          <p:cNvSpPr>
            <a:spLocks noChangeArrowheads="1"/>
          </p:cNvSpPr>
          <p:nvPr/>
        </p:nvSpPr>
        <p:spPr bwMode="auto">
          <a:xfrm>
            <a:off x="638938" y="5013756"/>
            <a:ext cx="99386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dirty="0" smtClean="0">
                <a:ea typeface="Arial" pitchFamily="-1" charset="0"/>
                <a:cs typeface="Arial" pitchFamily="-1" charset="0"/>
              </a:rPr>
              <a:t>0</a:t>
            </a:r>
            <a:endParaRPr lang="en-GB" sz="1400" dirty="0">
              <a:solidFill>
                <a:srgbClr val="000066"/>
              </a:solidFill>
              <a:ea typeface="Arial" pitchFamily="-1" charset="0"/>
              <a:cs typeface="Arial" pitchFamily="-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1575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400" dirty="0" smtClean="0">
                <a:ea typeface="ＭＳ Ｐゴシック" pitchFamily="-1" charset="-128"/>
                <a:cs typeface="ＭＳ Ｐゴシック" pitchFamily="-1" charset="-128"/>
              </a:rPr>
              <a:t>SAPPHIRE-II </a:t>
            </a:r>
            <a:r>
              <a:rPr lang="fr-FR" sz="2400" dirty="0" err="1" smtClean="0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en-GB" sz="2400" dirty="0" smtClean="0">
                <a:ea typeface="ＭＳ Ｐゴシック" pitchFamily="-1" charset="-128"/>
                <a:cs typeface="ＭＳ Ｐゴシック" pitchFamily="-1" charset="-128"/>
              </a:rPr>
              <a:t>: </a:t>
            </a:r>
            <a:r>
              <a:rPr lang="en-GB" sz="2400" dirty="0" err="1" smtClean="0">
                <a:ea typeface="ＭＳ Ｐゴシック" pitchFamily="-1" charset="-128"/>
                <a:cs typeface="ＭＳ Ｐゴシック" pitchFamily="-1" charset="-128"/>
              </a:rPr>
              <a:t>ombitasvir/paritaprevir/ritonavir</a:t>
            </a:r>
            <a:r>
              <a:rPr lang="en-GB" sz="2400" dirty="0" smtClean="0">
                <a:ea typeface="ＭＳ Ｐゴシック" pitchFamily="-1" charset="-128"/>
                <a:cs typeface="ＭＳ Ｐゴシック" pitchFamily="-1" charset="-128"/>
              </a:rPr>
              <a:t> </a:t>
            </a:r>
            <a:br>
              <a:rPr lang="en-GB" sz="2400" dirty="0" smtClean="0">
                <a:ea typeface="ＭＳ Ｐゴシック" pitchFamily="-1" charset="-128"/>
                <a:cs typeface="ＭＳ Ｐゴシック" pitchFamily="-1" charset="-128"/>
              </a:rPr>
            </a:br>
            <a:r>
              <a:rPr lang="en-GB" sz="2400" dirty="0" smtClean="0">
                <a:ea typeface="ＭＳ Ｐゴシック" pitchFamily="-1" charset="-128"/>
                <a:cs typeface="ＭＳ Ｐゴシック" pitchFamily="-1" charset="-128"/>
              </a:rPr>
              <a:t>+ </a:t>
            </a:r>
            <a:r>
              <a:rPr lang="en-GB" sz="2400" dirty="0" err="1" smtClean="0">
                <a:ea typeface="ＭＳ Ｐゴシック" pitchFamily="-1" charset="-128"/>
                <a:cs typeface="ＭＳ Ｐゴシック" pitchFamily="-1" charset="-128"/>
              </a:rPr>
              <a:t>dasabuvir</a:t>
            </a:r>
            <a:r>
              <a:rPr lang="en-GB" sz="2400" dirty="0" smtClean="0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GB" sz="2400" u="sng" dirty="0" smtClean="0">
                <a:ea typeface="ＭＳ Ｐゴシック" pitchFamily="-1" charset="-128"/>
                <a:cs typeface="ＭＳ Ｐゴシック" pitchFamily="-1" charset="-128"/>
              </a:rPr>
              <a:t>+</a:t>
            </a:r>
            <a:r>
              <a:rPr lang="en-GB" sz="2400" dirty="0" smtClean="0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GB" sz="2400" dirty="0" err="1" smtClean="0">
                <a:ea typeface="ＭＳ Ｐゴシック" pitchFamily="-1" charset="-128"/>
                <a:cs typeface="ＭＳ Ｐゴシック" pitchFamily="-1" charset="-128"/>
              </a:rPr>
              <a:t>ribavirin</a:t>
            </a:r>
            <a:r>
              <a:rPr lang="en-GB" sz="2400" dirty="0" smtClean="0">
                <a:ea typeface="ＭＳ Ｐゴシック" pitchFamily="-1" charset="-128"/>
                <a:cs typeface="ＭＳ Ｐゴシック" pitchFamily="-1" charset="-128"/>
              </a:rPr>
              <a:t> for genotype 1 with failure to PEG-IFN + RBV</a:t>
            </a:r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86660" y="1898561"/>
            <a:ext cx="8996565" cy="3447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</a:pPr>
            <a:r>
              <a:rPr lang="fr-FR" sz="2000" b="1" dirty="0" err="1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Outcomes</a:t>
            </a:r>
            <a:r>
              <a:rPr lang="fr-FR" sz="20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for patients </a:t>
            </a:r>
            <a:r>
              <a:rPr lang="fr-FR" sz="2000" b="1" dirty="0" err="1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without</a:t>
            </a:r>
            <a:r>
              <a:rPr lang="fr-FR" sz="20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SVR</a:t>
            </a:r>
            <a:r>
              <a:rPr lang="fr-FR" sz="2000" b="1" baseline="-25000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12 </a:t>
            </a:r>
            <a:r>
              <a:rPr lang="fr-FR" sz="2000" b="1" dirty="0" smtClean="0">
                <a:solidFill>
                  <a:srgbClr val="0070C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on </a:t>
            </a:r>
            <a:r>
              <a:rPr lang="fr-FR" sz="2000" b="1" dirty="0">
                <a:solidFill>
                  <a:srgbClr val="0070C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OBV/PTV/r </a:t>
            </a:r>
            <a:r>
              <a:rPr lang="fr-FR" sz="2000" b="1" dirty="0" smtClean="0">
                <a:solidFill>
                  <a:srgbClr val="0070C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+ </a:t>
            </a:r>
            <a:r>
              <a:rPr lang="fr-FR" sz="2000" b="1" dirty="0" smtClean="0">
                <a:solidFill>
                  <a:srgbClr val="0070C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DSV </a:t>
            </a:r>
            <a:r>
              <a:rPr lang="fr-FR" sz="2000" b="1" dirty="0" smtClean="0">
                <a:solidFill>
                  <a:srgbClr val="0070C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+ RBV</a:t>
            </a:r>
            <a:endParaRPr lang="en-GB" sz="2000" b="1" dirty="0" smtClean="0">
              <a:solidFill>
                <a:srgbClr val="0070C0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9" name="AutoShape 162"/>
          <p:cNvSpPr>
            <a:spLocks noChangeArrowheads="1"/>
          </p:cNvSpPr>
          <p:nvPr/>
        </p:nvSpPr>
        <p:spPr bwMode="auto">
          <a:xfrm>
            <a:off x="1" y="6548004"/>
            <a:ext cx="1043607" cy="288111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fr-FR" sz="1200" b="1" i="1" dirty="0" smtClean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SAPPHIRE-II</a:t>
            </a:r>
            <a:endParaRPr lang="fr-FR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0" name="ZoneTexte 69"/>
          <p:cNvSpPr txBox="1">
            <a:spLocks noChangeArrowheads="1"/>
          </p:cNvSpPr>
          <p:nvPr/>
        </p:nvSpPr>
        <p:spPr bwMode="auto">
          <a:xfrm>
            <a:off x="6373768" y="6565900"/>
            <a:ext cx="276229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pl-PL" sz="1200" i="1" dirty="0">
                <a:solidFill>
                  <a:srgbClr val="0070C0"/>
                </a:solidFill>
                <a:ea typeface="ＭＳ Ｐゴシック" pitchFamily="34" charset="-128"/>
              </a:rPr>
              <a:t>Zeuzem S. NEJM </a:t>
            </a:r>
            <a:r>
              <a:rPr lang="pl-PL" sz="1200" i="1" dirty="0" smtClean="0">
                <a:solidFill>
                  <a:srgbClr val="0070C0"/>
                </a:solidFill>
                <a:ea typeface="ＭＳ Ｐゴシック" pitchFamily="34" charset="-128"/>
              </a:rPr>
              <a:t>2014;370:1604-14</a:t>
            </a:r>
            <a:endParaRPr lang="pl-PL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  <p:graphicFrame>
        <p:nvGraphicFramePr>
          <p:cNvPr id="11" name="Group 7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41609736"/>
              </p:ext>
            </p:extLst>
          </p:nvPr>
        </p:nvGraphicFramePr>
        <p:xfrm>
          <a:off x="395536" y="2357845"/>
          <a:ext cx="8351921" cy="2303307"/>
        </p:xfrm>
        <a:graphic>
          <a:graphicData uri="http://schemas.openxmlformats.org/drawingml/2006/table">
            <a:tbl>
              <a:tblPr/>
              <a:tblGrid>
                <a:gridCol w="4104456"/>
                <a:gridCol w="1656184"/>
                <a:gridCol w="2591281"/>
              </a:tblGrid>
              <a:tr h="4567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05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7846" marR="87846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Virologic</a:t>
                      </a: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failure</a:t>
                      </a:r>
                    </a:p>
                  </a:txBody>
                  <a:tcPr marL="87846" marR="87846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Treatment discontinuation</a:t>
                      </a:r>
                    </a:p>
                  </a:txBody>
                  <a:tcPr marL="87846" marR="87846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244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7846" marR="87846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7846" marR="87846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7846" marR="87846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2442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On-treatment 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virologic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failure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7846" marR="87846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7846" marR="87846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7846" marR="87846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2442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Relapse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7846" marR="87846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 (2.4%)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7846" marR="87846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7846" marR="87846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781627">
                <a:tc>
                  <a:txBody>
                    <a:bodyPr/>
                    <a:lstStyle/>
                    <a:p>
                      <a:pPr marL="914400" marR="0" lvl="2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Type of prior response to PEG-IFN</a:t>
                      </a:r>
                    </a:p>
                    <a:p>
                      <a:pPr marL="1371600" marR="0" lvl="3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Relapse</a:t>
                      </a:r>
                    </a:p>
                    <a:p>
                      <a:pPr marL="1371600" marR="0" lvl="3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Partial response</a:t>
                      </a:r>
                    </a:p>
                    <a:p>
                      <a:pPr marL="1371600" marR="0" lvl="3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Null response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7846" marR="87846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7846" marR="87846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7846" marR="87846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14" name="Espace réservé du contenu 2"/>
          <p:cNvSpPr txBox="1">
            <a:spLocks/>
          </p:cNvSpPr>
          <p:nvPr/>
        </p:nvSpPr>
        <p:spPr bwMode="auto">
          <a:xfrm>
            <a:off x="125434" y="1346834"/>
            <a:ext cx="9010629" cy="4771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1463" indent="-2714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2" charset="2"/>
              <a:buChar char="§"/>
              <a:defRPr sz="2400" b="1">
                <a:solidFill>
                  <a:srgbClr val="0070C0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>
                <a:solidFill>
                  <a:srgbClr val="000066"/>
                </a:solidFill>
                <a:latin typeface="+mn-lt"/>
              </a:defRPr>
            </a:lvl2pPr>
            <a:lvl3pPr marL="11445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•"/>
              <a:defRPr sz="1600">
                <a:solidFill>
                  <a:srgbClr val="000066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 sz="1400">
                <a:solidFill>
                  <a:srgbClr val="000066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»"/>
              <a:defRPr sz="1400">
                <a:solidFill>
                  <a:srgbClr val="000066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9pPr>
          </a:lstStyle>
          <a:p>
            <a:r>
              <a:rPr lang="en-US" sz="2000" kern="0" dirty="0" smtClean="0"/>
              <a:t>SVR</a:t>
            </a:r>
            <a:r>
              <a:rPr lang="en-US" sz="2000" kern="0" baseline="-25000" dirty="0" smtClean="0"/>
              <a:t>12</a:t>
            </a:r>
            <a:r>
              <a:rPr lang="en-US" sz="2000" kern="0" dirty="0" smtClean="0"/>
              <a:t> </a:t>
            </a:r>
            <a:r>
              <a:rPr lang="en-US" sz="1600" b="0" kern="0" dirty="0" smtClean="0">
                <a:solidFill>
                  <a:srgbClr val="000066"/>
                </a:solidFill>
                <a:latin typeface="+mn-lt"/>
              </a:rPr>
              <a:t>similar </a:t>
            </a:r>
            <a:r>
              <a:rPr lang="en-US" sz="1600" b="0" kern="0" dirty="0" err="1" smtClean="0">
                <a:solidFill>
                  <a:srgbClr val="000066"/>
                </a:solidFill>
                <a:latin typeface="+mn-lt"/>
              </a:rPr>
              <a:t>accross</a:t>
            </a:r>
            <a:r>
              <a:rPr lang="en-US" sz="1600" b="0" kern="0" dirty="0" smtClean="0">
                <a:solidFill>
                  <a:srgbClr val="000066"/>
                </a:solidFill>
                <a:latin typeface="+mn-lt"/>
              </a:rPr>
              <a:t> subgroups defined by race, age, fibrosis score, and IL28B genotype</a:t>
            </a:r>
          </a:p>
          <a:p>
            <a:endParaRPr lang="fr-FR" sz="2000" kern="0" dirty="0"/>
          </a:p>
        </p:txBody>
      </p:sp>
      <p:sp>
        <p:nvSpPr>
          <p:cNvPr id="16" name="Espace réservé du contenu 2"/>
          <p:cNvSpPr txBox="1">
            <a:spLocks/>
          </p:cNvSpPr>
          <p:nvPr/>
        </p:nvSpPr>
        <p:spPr bwMode="auto">
          <a:xfrm>
            <a:off x="125434" y="4843882"/>
            <a:ext cx="9010629" cy="1537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1463" indent="-2714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2" charset="2"/>
              <a:buChar char="§"/>
              <a:defRPr sz="2400" b="1">
                <a:solidFill>
                  <a:srgbClr val="0070C0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>
                <a:solidFill>
                  <a:srgbClr val="000066"/>
                </a:solidFill>
                <a:latin typeface="+mn-lt"/>
              </a:defRPr>
            </a:lvl2pPr>
            <a:lvl3pPr marL="11445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•"/>
              <a:defRPr sz="1600">
                <a:solidFill>
                  <a:srgbClr val="000066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 sz="1400">
                <a:solidFill>
                  <a:srgbClr val="000066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»"/>
              <a:defRPr sz="1400">
                <a:solidFill>
                  <a:srgbClr val="000066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9pPr>
          </a:lstStyle>
          <a:p>
            <a:r>
              <a:rPr lang="en-US" sz="2000" kern="0" dirty="0"/>
              <a:t>Resistance testing (population sequencing) of the 7 </a:t>
            </a:r>
            <a:r>
              <a:rPr lang="en-US" sz="2000" kern="0" dirty="0" smtClean="0"/>
              <a:t>relapses</a:t>
            </a:r>
            <a:endParaRPr lang="en-US" sz="2000" kern="0" dirty="0"/>
          </a:p>
          <a:p>
            <a:pPr lvl="1"/>
            <a:r>
              <a:rPr lang="en-US" sz="1600" kern="0" dirty="0"/>
              <a:t>4/5 genotype 1a + 1/2 genotype 1b had ≥ 1 mutant resistant variants</a:t>
            </a:r>
          </a:p>
          <a:p>
            <a:pPr lvl="2"/>
            <a:r>
              <a:rPr lang="en-US" kern="0" dirty="0"/>
              <a:t>Genotype 1a : D168V </a:t>
            </a:r>
            <a:r>
              <a:rPr lang="en-US" kern="0" dirty="0" smtClean="0"/>
              <a:t>(N </a:t>
            </a:r>
            <a:r>
              <a:rPr lang="en-US" kern="0" dirty="0"/>
              <a:t>=2)  in NS3 ; M28V </a:t>
            </a:r>
            <a:r>
              <a:rPr lang="en-US" kern="0" dirty="0" smtClean="0"/>
              <a:t>(N </a:t>
            </a:r>
            <a:r>
              <a:rPr lang="en-US" kern="0" dirty="0"/>
              <a:t>= 3) and Q30R </a:t>
            </a:r>
            <a:r>
              <a:rPr lang="en-US" kern="0" dirty="0" smtClean="0"/>
              <a:t>(N </a:t>
            </a:r>
            <a:r>
              <a:rPr lang="en-US" kern="0" dirty="0"/>
              <a:t>= 2) in NS5A ; S556G </a:t>
            </a:r>
            <a:r>
              <a:rPr lang="en-US" kern="0" dirty="0" smtClean="0"/>
              <a:t>(N </a:t>
            </a:r>
            <a:r>
              <a:rPr lang="en-US" kern="0" dirty="0"/>
              <a:t>= 2) in NS5B</a:t>
            </a:r>
          </a:p>
          <a:p>
            <a:pPr lvl="2"/>
            <a:r>
              <a:rPr lang="en-US" kern="0" dirty="0"/>
              <a:t>Genotype 1b : Y56H + D168V (NS3), Y93H (NS5A) and C316N + S556G (NS5B)</a:t>
            </a:r>
          </a:p>
          <a:p>
            <a:pPr lvl="1"/>
            <a:endParaRPr lang="fr-FR" sz="1400" kern="0" dirty="0"/>
          </a:p>
        </p:txBody>
      </p:sp>
    </p:spTree>
    <p:extLst>
      <p:ext uri="{BB962C8B-B14F-4D97-AF65-F5344CB8AC3E}">
        <p14:creationId xmlns:p14="http://schemas.microsoft.com/office/powerpoint/2010/main" val="1981318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400" dirty="0" smtClean="0">
                <a:ea typeface="ＭＳ Ｐゴシック" pitchFamily="-1" charset="-128"/>
                <a:cs typeface="ＭＳ Ｐゴシック" pitchFamily="-1" charset="-128"/>
              </a:rPr>
              <a:t>SAPPHIRE-II </a:t>
            </a:r>
            <a:r>
              <a:rPr lang="fr-FR" sz="2400" dirty="0" err="1" smtClean="0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en-GB" sz="2400" dirty="0" smtClean="0">
                <a:ea typeface="ＭＳ Ｐゴシック" pitchFamily="-1" charset="-128"/>
                <a:cs typeface="ＭＳ Ｐゴシック" pitchFamily="-1" charset="-128"/>
              </a:rPr>
              <a:t>: </a:t>
            </a:r>
            <a:r>
              <a:rPr lang="en-GB" sz="2400" dirty="0" err="1" smtClean="0">
                <a:ea typeface="ＭＳ Ｐゴシック" pitchFamily="-1" charset="-128"/>
                <a:cs typeface="ＭＳ Ｐゴシック" pitchFamily="-1" charset="-128"/>
              </a:rPr>
              <a:t>ombitasvir/paritaprevir/ritonavir</a:t>
            </a:r>
            <a:r>
              <a:rPr lang="en-GB" sz="2400" dirty="0" smtClean="0">
                <a:ea typeface="ＭＳ Ｐゴシック" pitchFamily="-1" charset="-128"/>
                <a:cs typeface="ＭＳ Ｐゴシック" pitchFamily="-1" charset="-128"/>
              </a:rPr>
              <a:t> </a:t>
            </a:r>
            <a:br>
              <a:rPr lang="en-GB" sz="2400" dirty="0" smtClean="0">
                <a:ea typeface="ＭＳ Ｐゴシック" pitchFamily="-1" charset="-128"/>
                <a:cs typeface="ＭＳ Ｐゴシック" pitchFamily="-1" charset="-128"/>
              </a:rPr>
            </a:br>
            <a:r>
              <a:rPr lang="en-GB" sz="2400" dirty="0" smtClean="0">
                <a:ea typeface="ＭＳ Ｐゴシック" pitchFamily="-1" charset="-128"/>
                <a:cs typeface="ＭＳ Ｐゴシック" pitchFamily="-1" charset="-128"/>
              </a:rPr>
              <a:t>+ </a:t>
            </a:r>
            <a:r>
              <a:rPr lang="en-GB" sz="2400" dirty="0" err="1" smtClean="0">
                <a:ea typeface="ＭＳ Ｐゴシック" pitchFamily="-1" charset="-128"/>
                <a:cs typeface="ＭＳ Ｐゴシック" pitchFamily="-1" charset="-128"/>
              </a:rPr>
              <a:t>dasabuvir</a:t>
            </a:r>
            <a:r>
              <a:rPr lang="en-GB" sz="2400" dirty="0" smtClean="0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GB" sz="2400" u="sng" dirty="0" smtClean="0">
                <a:ea typeface="ＭＳ Ｐゴシック" pitchFamily="-1" charset="-128"/>
                <a:cs typeface="ＭＳ Ｐゴシック" pitchFamily="-1" charset="-128"/>
              </a:rPr>
              <a:t>+</a:t>
            </a:r>
            <a:r>
              <a:rPr lang="en-GB" sz="2400" dirty="0" smtClean="0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GB" sz="2400" dirty="0" err="1" smtClean="0">
                <a:ea typeface="ＭＳ Ｐゴシック" pitchFamily="-1" charset="-128"/>
                <a:cs typeface="ＭＳ Ｐゴシック" pitchFamily="-1" charset="-128"/>
              </a:rPr>
              <a:t>ribavirin</a:t>
            </a:r>
            <a:r>
              <a:rPr lang="en-GB" sz="2400" dirty="0" smtClean="0">
                <a:ea typeface="ＭＳ Ｐゴシック" pitchFamily="-1" charset="-128"/>
                <a:cs typeface="ＭＳ Ｐゴシック" pitchFamily="-1" charset="-128"/>
              </a:rPr>
              <a:t> for genotype 1 with failure to PEG-IFN + RBV</a:t>
            </a:r>
            <a:endParaRPr lang="fr-FR" dirty="0"/>
          </a:p>
        </p:txBody>
      </p:sp>
      <p:graphicFrame>
        <p:nvGraphicFramePr>
          <p:cNvPr id="4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512723456"/>
              </p:ext>
            </p:extLst>
          </p:nvPr>
        </p:nvGraphicFramePr>
        <p:xfrm>
          <a:off x="185678" y="1619835"/>
          <a:ext cx="8748711" cy="4864750"/>
        </p:xfrm>
        <a:graphic>
          <a:graphicData uri="http://schemas.openxmlformats.org/drawingml/2006/table">
            <a:tbl>
              <a:tblPr/>
              <a:tblGrid>
                <a:gridCol w="3808599"/>
                <a:gridCol w="3251407"/>
                <a:gridCol w="1688705"/>
              </a:tblGrid>
              <a:tr h="2519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OBV/PTV/r + 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DSV 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(3D) + RBV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297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Placebo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97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2075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Any adverse event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271 (91.2)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80 (82.5)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075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AE leading to treatment discontinuation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 (1.0)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075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Serious AE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 (2.0)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 (1.0)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07540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AE occurring in &gt; 10% in either group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0754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Headache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36.4%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35.1%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0754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Fatigue 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33.3%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22.7% ; p = 0.06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0754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Nausea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20.2%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17.5%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0754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Asthenia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15.8%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11.3%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0754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Insomnia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14.1%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7.2%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0754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Pruritus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13.8%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5.2% ; 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= 0.03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0754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Diarrhea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13.1%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12.4%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0754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Dyspnea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12.5%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10.3%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0754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Cough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10.8%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5.2%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0754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Myalgia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7.7%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10.3%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6" name="AutoShape 162"/>
          <p:cNvSpPr>
            <a:spLocks noChangeArrowheads="1"/>
          </p:cNvSpPr>
          <p:nvPr/>
        </p:nvSpPr>
        <p:spPr bwMode="auto">
          <a:xfrm>
            <a:off x="1" y="6548004"/>
            <a:ext cx="1043607" cy="288111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fr-FR" sz="1200" b="1" i="1" dirty="0" smtClean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SAPPHIRE-II</a:t>
            </a:r>
            <a:endParaRPr lang="fr-FR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7" name="ZoneTexte 69"/>
          <p:cNvSpPr txBox="1">
            <a:spLocks noChangeArrowheads="1"/>
          </p:cNvSpPr>
          <p:nvPr/>
        </p:nvSpPr>
        <p:spPr bwMode="auto">
          <a:xfrm>
            <a:off x="6373768" y="6565900"/>
            <a:ext cx="276229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pl-PL" sz="1200" i="1" dirty="0">
                <a:solidFill>
                  <a:srgbClr val="0070C0"/>
                </a:solidFill>
                <a:ea typeface="ＭＳ Ｐゴシック" pitchFamily="34" charset="-128"/>
              </a:rPr>
              <a:t>Zeuzem S. NEJM </a:t>
            </a:r>
            <a:r>
              <a:rPr lang="pl-PL" sz="1200" i="1" dirty="0" smtClean="0">
                <a:solidFill>
                  <a:srgbClr val="0070C0"/>
                </a:solidFill>
                <a:ea typeface="ＭＳ Ｐゴシック" pitchFamily="34" charset="-128"/>
              </a:rPr>
              <a:t>2014;370:1604-14</a:t>
            </a:r>
            <a:endParaRPr lang="pl-PL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3080870" y="1246620"/>
            <a:ext cx="2969594" cy="404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lnSpc>
                <a:spcPts val="2360"/>
              </a:lnSpc>
            </a:pPr>
            <a:r>
              <a:rPr lang="en-GB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Adverse events, </a:t>
            </a:r>
            <a:r>
              <a:rPr lang="en-GB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N </a:t>
            </a:r>
            <a:r>
              <a:rPr lang="en-GB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(%)</a:t>
            </a:r>
          </a:p>
        </p:txBody>
      </p:sp>
    </p:spTree>
    <p:extLst>
      <p:ext uri="{BB962C8B-B14F-4D97-AF65-F5344CB8AC3E}">
        <p14:creationId xmlns:p14="http://schemas.microsoft.com/office/powerpoint/2010/main" val="2158752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400" dirty="0" smtClean="0">
                <a:ea typeface="ＭＳ Ｐゴシック" pitchFamily="-1" charset="-128"/>
                <a:cs typeface="ＭＳ Ｐゴシック" pitchFamily="-1" charset="-128"/>
              </a:rPr>
              <a:t>SAPPHIRE-II </a:t>
            </a:r>
            <a:r>
              <a:rPr lang="fr-FR" sz="2400" dirty="0" err="1" smtClean="0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en-GB" sz="2400" dirty="0" smtClean="0">
                <a:ea typeface="ＭＳ Ｐゴシック" pitchFamily="-1" charset="-128"/>
                <a:cs typeface="ＭＳ Ｐゴシック" pitchFamily="-1" charset="-128"/>
              </a:rPr>
              <a:t>: </a:t>
            </a:r>
            <a:r>
              <a:rPr lang="en-GB" sz="2400" dirty="0" err="1" smtClean="0">
                <a:ea typeface="ＭＳ Ｐゴシック" pitchFamily="-1" charset="-128"/>
                <a:cs typeface="ＭＳ Ｐゴシック" pitchFamily="-1" charset="-128"/>
              </a:rPr>
              <a:t>ombitasvir/paritaprevir/ritonavir</a:t>
            </a:r>
            <a:r>
              <a:rPr lang="en-GB" sz="2400" dirty="0" smtClean="0">
                <a:ea typeface="ＭＳ Ｐゴシック" pitchFamily="-1" charset="-128"/>
                <a:cs typeface="ＭＳ Ｐゴシック" pitchFamily="-1" charset="-128"/>
              </a:rPr>
              <a:t> </a:t>
            </a:r>
            <a:br>
              <a:rPr lang="en-GB" sz="2400" dirty="0" smtClean="0">
                <a:ea typeface="ＭＳ Ｐゴシック" pitchFamily="-1" charset="-128"/>
                <a:cs typeface="ＭＳ Ｐゴシック" pitchFamily="-1" charset="-128"/>
              </a:rPr>
            </a:br>
            <a:r>
              <a:rPr lang="en-GB" sz="2400" dirty="0" smtClean="0">
                <a:ea typeface="ＭＳ Ｐゴシック" pitchFamily="-1" charset="-128"/>
                <a:cs typeface="ＭＳ Ｐゴシック" pitchFamily="-1" charset="-128"/>
              </a:rPr>
              <a:t>+ </a:t>
            </a:r>
            <a:r>
              <a:rPr lang="en-GB" sz="2400" dirty="0" err="1" smtClean="0">
                <a:ea typeface="ＭＳ Ｐゴシック" pitchFamily="-1" charset="-128"/>
                <a:cs typeface="ＭＳ Ｐゴシック" pitchFamily="-1" charset="-128"/>
              </a:rPr>
              <a:t>dasabuvir</a:t>
            </a:r>
            <a:r>
              <a:rPr lang="en-GB" sz="2400" dirty="0" smtClean="0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GB" sz="2400" u="sng" dirty="0" smtClean="0">
                <a:ea typeface="ＭＳ Ｐゴシック" pitchFamily="-1" charset="-128"/>
                <a:cs typeface="ＭＳ Ｐゴシック" pitchFamily="-1" charset="-128"/>
              </a:rPr>
              <a:t>+</a:t>
            </a:r>
            <a:r>
              <a:rPr lang="en-GB" sz="2400" dirty="0" smtClean="0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GB" sz="2400" dirty="0" err="1" smtClean="0">
                <a:ea typeface="ＭＳ Ｐゴシック" pitchFamily="-1" charset="-128"/>
                <a:cs typeface="ＭＳ Ｐゴシック" pitchFamily="-1" charset="-128"/>
              </a:rPr>
              <a:t>ribavirin</a:t>
            </a:r>
            <a:r>
              <a:rPr lang="en-GB" sz="2400" dirty="0" smtClean="0">
                <a:ea typeface="ＭＳ Ｐゴシック" pitchFamily="-1" charset="-128"/>
                <a:cs typeface="ＭＳ Ｐゴシック" pitchFamily="-1" charset="-128"/>
              </a:rPr>
              <a:t> for genotype 1 with failure to PEG-IFN + RBV</a:t>
            </a:r>
            <a:endParaRPr lang="fr-FR" dirty="0"/>
          </a:p>
        </p:txBody>
      </p:sp>
      <p:graphicFrame>
        <p:nvGraphicFramePr>
          <p:cNvPr id="4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464490512"/>
              </p:ext>
            </p:extLst>
          </p:nvPr>
        </p:nvGraphicFramePr>
        <p:xfrm>
          <a:off x="395288" y="1700785"/>
          <a:ext cx="8353425" cy="2736327"/>
        </p:xfrm>
        <a:graphic>
          <a:graphicData uri="http://schemas.openxmlformats.org/drawingml/2006/table">
            <a:tbl>
              <a:tblPr/>
              <a:tblGrid>
                <a:gridCol w="3028319"/>
                <a:gridCol w="3395998"/>
                <a:gridCol w="1929108"/>
              </a:tblGrid>
              <a:tr h="4501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OBV/PTV/r + </a:t>
                      </a: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DSV </a:t>
                      </a: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(3D) + RBV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Placebo</a:t>
                      </a: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3810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ALT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1.7%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3.1%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810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AST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1.0%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1.0%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810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Alkaline 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phosphatase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810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Total 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bilirubin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2.4%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810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Hemoglobin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0.3%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810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Creatinine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0.7%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9" name="ZoneTexte 8"/>
          <p:cNvSpPr txBox="1"/>
          <p:nvPr/>
        </p:nvSpPr>
        <p:spPr>
          <a:xfrm>
            <a:off x="394544" y="4489375"/>
            <a:ext cx="51645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smtClean="0"/>
              <a:t>Dose of RBV was modified in 6.4% because of adverse events</a:t>
            </a:r>
            <a:endParaRPr lang="en-US" sz="1400"/>
          </a:p>
        </p:txBody>
      </p:sp>
      <p:sp>
        <p:nvSpPr>
          <p:cNvPr id="7" name="AutoShape 162"/>
          <p:cNvSpPr>
            <a:spLocks noChangeArrowheads="1"/>
          </p:cNvSpPr>
          <p:nvPr/>
        </p:nvSpPr>
        <p:spPr bwMode="auto">
          <a:xfrm>
            <a:off x="1" y="6548004"/>
            <a:ext cx="1043607" cy="288111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fr-FR" sz="1200" b="1" i="1" dirty="0" smtClean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SAPPHIRE-II</a:t>
            </a:r>
            <a:endParaRPr lang="fr-FR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0" name="ZoneTexte 69"/>
          <p:cNvSpPr txBox="1">
            <a:spLocks noChangeArrowheads="1"/>
          </p:cNvSpPr>
          <p:nvPr/>
        </p:nvSpPr>
        <p:spPr bwMode="auto">
          <a:xfrm>
            <a:off x="6373768" y="6565900"/>
            <a:ext cx="276229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pl-PL" sz="1200" i="1" dirty="0">
                <a:solidFill>
                  <a:srgbClr val="0070C0"/>
                </a:solidFill>
                <a:ea typeface="ＭＳ Ｐゴシック" pitchFamily="34" charset="-128"/>
              </a:rPr>
              <a:t>Zeuzem S. NEJM </a:t>
            </a:r>
            <a:r>
              <a:rPr lang="pl-PL" sz="1200" i="1" dirty="0" smtClean="0">
                <a:solidFill>
                  <a:srgbClr val="0070C0"/>
                </a:solidFill>
                <a:ea typeface="ＭＳ Ｐゴシック" pitchFamily="34" charset="-128"/>
              </a:rPr>
              <a:t>2014;370:1604-14</a:t>
            </a:r>
            <a:endParaRPr lang="pl-PL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1775673" y="1246620"/>
            <a:ext cx="5579989" cy="404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lnSpc>
                <a:spcPts val="2360"/>
              </a:lnSpc>
            </a:pPr>
            <a:r>
              <a:rPr lang="en-US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Grade 3-4 laboratory abnormalities, </a:t>
            </a:r>
            <a:r>
              <a:rPr lang="en-US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N </a:t>
            </a:r>
            <a:r>
              <a:rPr lang="en-US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(%)</a:t>
            </a:r>
          </a:p>
        </p:txBody>
      </p:sp>
      <p:sp>
        <p:nvSpPr>
          <p:cNvPr id="12" name="Espace réservé du contenu 2"/>
          <p:cNvSpPr txBox="1">
            <a:spLocks/>
          </p:cNvSpPr>
          <p:nvPr/>
        </p:nvSpPr>
        <p:spPr bwMode="auto">
          <a:xfrm>
            <a:off x="125434" y="5085184"/>
            <a:ext cx="9010629" cy="1537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1463" indent="-2714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2" charset="2"/>
              <a:buChar char="§"/>
              <a:defRPr sz="2400" b="1">
                <a:solidFill>
                  <a:srgbClr val="0070C0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>
                <a:solidFill>
                  <a:srgbClr val="000066"/>
                </a:solidFill>
                <a:latin typeface="+mn-lt"/>
              </a:defRPr>
            </a:lvl2pPr>
            <a:lvl3pPr marL="11445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•"/>
              <a:defRPr sz="1600">
                <a:solidFill>
                  <a:srgbClr val="000066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 sz="1400">
                <a:solidFill>
                  <a:srgbClr val="000066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»"/>
              <a:defRPr sz="1400">
                <a:solidFill>
                  <a:srgbClr val="000066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9pPr>
          </a:lstStyle>
          <a:p>
            <a:r>
              <a:rPr lang="en-US" sz="2000" kern="0" dirty="0"/>
              <a:t>Other adverse events more frequent in the active-regimen group</a:t>
            </a:r>
          </a:p>
          <a:p>
            <a:pPr lvl="1"/>
            <a:r>
              <a:rPr lang="en-US" sz="1600" kern="0" dirty="0"/>
              <a:t>Anemia, p = 0.01</a:t>
            </a:r>
          </a:p>
          <a:p>
            <a:pPr lvl="1"/>
            <a:r>
              <a:rPr lang="en-US" sz="1600" kern="0" dirty="0"/>
              <a:t>Decrease in hemoglobin level, p = 0.04</a:t>
            </a:r>
          </a:p>
          <a:p>
            <a:pPr lvl="1"/>
            <a:r>
              <a:rPr lang="en-US" sz="1600" kern="0" dirty="0"/>
              <a:t>Vomiting, p = 0.006</a:t>
            </a:r>
          </a:p>
        </p:txBody>
      </p:sp>
    </p:spTree>
    <p:extLst>
      <p:ext uri="{BB962C8B-B14F-4D97-AF65-F5344CB8AC3E}">
        <p14:creationId xmlns:p14="http://schemas.microsoft.com/office/powerpoint/2010/main" val="2667235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smtClean="0">
                <a:ea typeface="ＭＳ Ｐゴシック" pitchFamily="-1" charset="-128"/>
                <a:cs typeface="ＭＳ Ｐゴシック" pitchFamily="-1" charset="-128"/>
              </a:rPr>
              <a:t>SAPPHIRE-II Study: ombitasvir/paritaprevir/ritonavir </a:t>
            </a:r>
            <a:br>
              <a:rPr lang="en-US" sz="2400" smtClean="0">
                <a:ea typeface="ＭＳ Ｐゴシック" pitchFamily="-1" charset="-128"/>
                <a:cs typeface="ＭＳ Ｐゴシック" pitchFamily="-1" charset="-128"/>
              </a:rPr>
            </a:br>
            <a:r>
              <a:rPr lang="en-US" sz="2400" smtClean="0">
                <a:ea typeface="ＭＳ Ｐゴシック" pitchFamily="-1" charset="-128"/>
                <a:cs typeface="ＭＳ Ｐゴシック" pitchFamily="-1" charset="-128"/>
              </a:rPr>
              <a:t>+ dasabuvir </a:t>
            </a:r>
            <a:r>
              <a:rPr lang="en-US" sz="2400" u="sng" smtClean="0">
                <a:ea typeface="ＭＳ Ｐゴシック" pitchFamily="-1" charset="-128"/>
                <a:cs typeface="ＭＳ Ｐゴシック" pitchFamily="-1" charset="-128"/>
              </a:rPr>
              <a:t>+</a:t>
            </a:r>
            <a:r>
              <a:rPr lang="en-US" sz="2400" smtClean="0">
                <a:ea typeface="ＭＳ Ｐゴシック" pitchFamily="-1" charset="-128"/>
                <a:cs typeface="ＭＳ Ｐゴシック" pitchFamily="-1" charset="-128"/>
              </a:rPr>
              <a:t> ribavirin for genotype 1 with failure to PEG-IFN + RBV</a:t>
            </a:r>
            <a:endParaRPr lang="en-US"/>
          </a:p>
        </p:txBody>
      </p:sp>
      <p:sp>
        <p:nvSpPr>
          <p:cNvPr id="244740" name="Espace réservé du contenu 2"/>
          <p:cNvSpPr>
            <a:spLocks noGrp="1"/>
          </p:cNvSpPr>
          <p:nvPr>
            <p:ph idx="1"/>
          </p:nvPr>
        </p:nvSpPr>
        <p:spPr>
          <a:xfrm>
            <a:off x="539750" y="1412776"/>
            <a:ext cx="8351838" cy="4824412"/>
          </a:xfrm>
        </p:spPr>
        <p:txBody>
          <a:bodyPr/>
          <a:lstStyle/>
          <a:p>
            <a:pPr>
              <a:spcBef>
                <a:spcPts val="302"/>
              </a:spcBef>
            </a:pPr>
            <a:r>
              <a:rPr lang="en-US" sz="2800" b="1" dirty="0" smtClean="0"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Summary</a:t>
            </a:r>
          </a:p>
          <a:p>
            <a:pPr lvl="1">
              <a:spcBef>
                <a:spcPts val="302"/>
              </a:spcBef>
            </a:pPr>
            <a:r>
              <a:rPr lang="en-US" sz="1600" dirty="0" smtClean="0">
                <a:ea typeface="ＭＳ Ｐゴシック" pitchFamily="-1" charset="-128"/>
              </a:rPr>
              <a:t>Rates of response to a 12-week interferon-free combination regimen of </a:t>
            </a:r>
            <a:r>
              <a:rPr lang="en-US" sz="1600" dirty="0" err="1" smtClean="0">
                <a:ea typeface="ＭＳ Ｐゴシック" pitchFamily="-1" charset="-128"/>
              </a:rPr>
              <a:t>ombitasvir</a:t>
            </a:r>
            <a:r>
              <a:rPr lang="en-US" sz="1600" dirty="0" smtClean="0">
                <a:ea typeface="ＭＳ Ｐゴシック" pitchFamily="-1" charset="-128"/>
              </a:rPr>
              <a:t>/</a:t>
            </a:r>
            <a:r>
              <a:rPr lang="en-US" sz="1600" dirty="0" err="1" smtClean="0">
                <a:ea typeface="ＭＳ Ｐゴシック" pitchFamily="-1" charset="-128"/>
              </a:rPr>
              <a:t>paritaprevir</a:t>
            </a:r>
            <a:r>
              <a:rPr lang="en-US" sz="1600" dirty="0" smtClean="0">
                <a:ea typeface="ＭＳ Ｐゴシック" pitchFamily="-1" charset="-128"/>
              </a:rPr>
              <a:t>/</a:t>
            </a:r>
            <a:r>
              <a:rPr lang="en-US" sz="1600" dirty="0" err="1" smtClean="0">
                <a:ea typeface="ＭＳ Ｐゴシック" pitchFamily="-1" charset="-128"/>
              </a:rPr>
              <a:t>ritonavir</a:t>
            </a:r>
            <a:r>
              <a:rPr lang="en-US" sz="1600" dirty="0" smtClean="0">
                <a:ea typeface="ＭＳ Ｐゴシック" pitchFamily="-1" charset="-128"/>
              </a:rPr>
              <a:t> + </a:t>
            </a:r>
            <a:r>
              <a:rPr lang="en-US" sz="1600" dirty="0" err="1" smtClean="0">
                <a:ea typeface="ＭＳ Ｐゴシック" pitchFamily="-1" charset="-128"/>
              </a:rPr>
              <a:t>dasabuvir</a:t>
            </a:r>
            <a:r>
              <a:rPr lang="en-US" sz="1600" dirty="0" smtClean="0">
                <a:ea typeface="ＭＳ Ｐゴシック" pitchFamily="-1" charset="-128"/>
              </a:rPr>
              <a:t> + </a:t>
            </a:r>
            <a:r>
              <a:rPr lang="en-US" sz="1600" dirty="0" err="1" smtClean="0">
                <a:ea typeface="ＭＳ Ｐゴシック" pitchFamily="-1" charset="-128"/>
              </a:rPr>
              <a:t>ribavirin</a:t>
            </a:r>
            <a:r>
              <a:rPr lang="en-US" sz="1600" dirty="0" smtClean="0">
                <a:ea typeface="ＭＳ Ｐゴシック" pitchFamily="-1" charset="-128"/>
              </a:rPr>
              <a:t>, were more than 95% among previously treated patients with HCV genotype 1 infection, including patients with a prior null response.</a:t>
            </a:r>
          </a:p>
          <a:p>
            <a:pPr lvl="1">
              <a:spcBef>
                <a:spcPts val="302"/>
              </a:spcBef>
            </a:pPr>
            <a:r>
              <a:rPr lang="en-US" sz="1600" dirty="0" smtClean="0">
                <a:ea typeface="ＭＳ Ｐゴシック" pitchFamily="-1" charset="-128"/>
              </a:rPr>
              <a:t>SVR</a:t>
            </a:r>
            <a:r>
              <a:rPr lang="en-US" sz="1600" baseline="-25000" dirty="0" smtClean="0">
                <a:ea typeface="ＭＳ Ｐゴシック" pitchFamily="-1" charset="-128"/>
              </a:rPr>
              <a:t>12</a:t>
            </a:r>
            <a:r>
              <a:rPr lang="en-US" sz="1600" dirty="0" smtClean="0">
                <a:ea typeface="ＭＳ Ｐゴシック" pitchFamily="-1" charset="-128"/>
              </a:rPr>
              <a:t> was non inferior and superior to the historical control rate with </a:t>
            </a:r>
            <a:r>
              <a:rPr lang="en-US" sz="1600" dirty="0" err="1" smtClean="0">
                <a:ea typeface="ＭＳ Ｐゴシック" pitchFamily="-1" charset="-128"/>
              </a:rPr>
              <a:t>telaprevir</a:t>
            </a:r>
            <a:r>
              <a:rPr lang="en-US" sz="1600" dirty="0" smtClean="0">
                <a:ea typeface="ＭＳ Ｐゴシック" pitchFamily="-1" charset="-128"/>
              </a:rPr>
              <a:t> plus PEG-IFN + RBV in a similar patient population</a:t>
            </a:r>
          </a:p>
          <a:p>
            <a:pPr lvl="1">
              <a:spcBef>
                <a:spcPts val="302"/>
              </a:spcBef>
            </a:pPr>
            <a:r>
              <a:rPr lang="en-US" sz="1600" dirty="0" smtClean="0">
                <a:ea typeface="ＭＳ Ｐゴシック" pitchFamily="-1" charset="-128"/>
              </a:rPr>
              <a:t>SVR</a:t>
            </a:r>
            <a:r>
              <a:rPr lang="en-US" sz="1600" baseline="-25000" dirty="0" smtClean="0">
                <a:ea typeface="ＭＳ Ｐゴシック" pitchFamily="-1" charset="-128"/>
              </a:rPr>
              <a:t>12 </a:t>
            </a:r>
            <a:r>
              <a:rPr lang="en-US" sz="1600" dirty="0" smtClean="0">
                <a:ea typeface="ＭＳ Ｐゴシック" pitchFamily="-1" charset="-128"/>
              </a:rPr>
              <a:t>was similar in patients with HCV genotype 1a or 1b infection, and in various subgroups (age, sex, fibrosis, IL28B)</a:t>
            </a:r>
          </a:p>
          <a:p>
            <a:pPr lvl="1">
              <a:spcBef>
                <a:spcPts val="302"/>
              </a:spcBef>
            </a:pPr>
            <a:r>
              <a:rPr lang="en-US" sz="1600" dirty="0" smtClean="0">
                <a:ea typeface="ＭＳ Ｐゴシック" pitchFamily="-1" charset="-128"/>
              </a:rPr>
              <a:t>Tolerability was good, with</a:t>
            </a:r>
          </a:p>
          <a:p>
            <a:pPr lvl="2">
              <a:spcBef>
                <a:spcPts val="302"/>
              </a:spcBef>
            </a:pPr>
            <a:r>
              <a:rPr lang="en-US" sz="1400" dirty="0" smtClean="0">
                <a:ea typeface="ＭＳ Ｐゴシック" pitchFamily="-1" charset="-128"/>
              </a:rPr>
              <a:t>1% of patients discontinuing for AE</a:t>
            </a:r>
          </a:p>
          <a:p>
            <a:pPr lvl="2">
              <a:spcBef>
                <a:spcPts val="302"/>
              </a:spcBef>
            </a:pPr>
            <a:r>
              <a:rPr lang="en-US" sz="1400" dirty="0" smtClean="0">
                <a:ea typeface="ＭＳ Ｐゴシック" pitchFamily="-1" charset="-128"/>
              </a:rPr>
              <a:t>Pruritus, anemia and vomiting more frequent in active group</a:t>
            </a:r>
          </a:p>
          <a:p>
            <a:pPr lvl="2">
              <a:spcBef>
                <a:spcPts val="302"/>
              </a:spcBef>
            </a:pPr>
            <a:r>
              <a:rPr lang="en-US" sz="1400" dirty="0" smtClean="0">
                <a:ea typeface="ＭＳ Ｐゴシック" pitchFamily="-1" charset="-128"/>
              </a:rPr>
              <a:t>Low incidence of grade 3-4 </a:t>
            </a:r>
            <a:r>
              <a:rPr lang="en-US" sz="1400" dirty="0" err="1" smtClean="0">
                <a:ea typeface="ＭＳ Ｐゴシック" pitchFamily="-1" charset="-128"/>
              </a:rPr>
              <a:t>bilirubin</a:t>
            </a:r>
            <a:r>
              <a:rPr lang="en-US" sz="1400" dirty="0" smtClean="0">
                <a:ea typeface="ＭＳ Ｐゴシック" pitchFamily="-1" charset="-128"/>
              </a:rPr>
              <a:t> elevation</a:t>
            </a:r>
          </a:p>
          <a:p>
            <a:pPr lvl="2">
              <a:spcBef>
                <a:spcPts val="302"/>
              </a:spcBef>
            </a:pPr>
            <a:endParaRPr lang="en-US" sz="1400" dirty="0" smtClean="0">
              <a:ea typeface="ＭＳ Ｐゴシック" pitchFamily="-1" charset="-128"/>
            </a:endParaRPr>
          </a:p>
          <a:p>
            <a:pPr lvl="1">
              <a:spcBef>
                <a:spcPts val="302"/>
              </a:spcBef>
            </a:pPr>
            <a:r>
              <a:rPr lang="en-US" sz="1600" dirty="0" smtClean="0">
                <a:ea typeface="ＭＳ Ｐゴシック" pitchFamily="-1" charset="-128"/>
              </a:rPr>
              <a:t>In conclusion, an all-oral combination regimen of OBV/PTV/r + </a:t>
            </a:r>
            <a:r>
              <a:rPr lang="en-US" sz="1600" dirty="0" smtClean="0">
                <a:ea typeface="ＭＳ Ｐゴシック" pitchFamily="-1" charset="-128"/>
              </a:rPr>
              <a:t>DSV </a:t>
            </a:r>
            <a:r>
              <a:rPr lang="en-US" sz="1600" dirty="0" smtClean="0">
                <a:ea typeface="ＭＳ Ｐゴシック" pitchFamily="-1" charset="-128"/>
              </a:rPr>
              <a:t>+ RBV resulted in SVR</a:t>
            </a:r>
            <a:r>
              <a:rPr lang="en-US" sz="1600" baseline="-25000" dirty="0" smtClean="0">
                <a:ea typeface="ＭＳ Ｐゴシック" pitchFamily="-1" charset="-128"/>
              </a:rPr>
              <a:t>12</a:t>
            </a:r>
            <a:r>
              <a:rPr lang="en-US" sz="1600" dirty="0" smtClean="0">
                <a:ea typeface="ＭＳ Ｐゴシック" pitchFamily="-1" charset="-128"/>
              </a:rPr>
              <a:t> &gt; 95%, regardless of HCV genotype (1a or 1b) and with low rates of treatment discontinuation, in previously treated patients with HCV genotype 1 infection and no cirrhosis,, including those with a prior null response</a:t>
            </a:r>
            <a:endParaRPr lang="en-US" sz="16000" dirty="0" smtClean="0">
              <a:ea typeface="ＭＳ Ｐゴシック" pitchFamily="-1" charset="-128"/>
            </a:endParaRPr>
          </a:p>
          <a:p>
            <a:pPr lvl="1">
              <a:spcBef>
                <a:spcPts val="302"/>
              </a:spcBef>
            </a:pPr>
            <a:endParaRPr lang="en-US" sz="16000" dirty="0" smtClean="0">
              <a:ea typeface="ＭＳ Ｐゴシック" pitchFamily="-1" charset="-128"/>
            </a:endParaRPr>
          </a:p>
        </p:txBody>
      </p:sp>
      <p:sp>
        <p:nvSpPr>
          <p:cNvPr id="4" name="AutoShape 162"/>
          <p:cNvSpPr>
            <a:spLocks noChangeArrowheads="1"/>
          </p:cNvSpPr>
          <p:nvPr/>
        </p:nvSpPr>
        <p:spPr bwMode="auto">
          <a:xfrm>
            <a:off x="1" y="6548004"/>
            <a:ext cx="1043607" cy="288111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fr-FR" sz="1200" b="1" i="1" dirty="0" smtClean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SAPPHIRE-II</a:t>
            </a:r>
            <a:endParaRPr lang="fr-FR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5" name="ZoneTexte 69"/>
          <p:cNvSpPr txBox="1">
            <a:spLocks noChangeArrowheads="1"/>
          </p:cNvSpPr>
          <p:nvPr/>
        </p:nvSpPr>
        <p:spPr bwMode="auto">
          <a:xfrm>
            <a:off x="6373768" y="6565900"/>
            <a:ext cx="276229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pl-PL" sz="1200" i="1" dirty="0">
                <a:solidFill>
                  <a:srgbClr val="0070C0"/>
                </a:solidFill>
                <a:ea typeface="ＭＳ Ｐゴシック" pitchFamily="34" charset="-128"/>
              </a:rPr>
              <a:t>Zeuzem S. NEJM </a:t>
            </a:r>
            <a:r>
              <a:rPr lang="pl-PL" sz="1200" i="1" dirty="0" smtClean="0">
                <a:solidFill>
                  <a:srgbClr val="0070C0"/>
                </a:solidFill>
                <a:ea typeface="ＭＳ Ｐゴシック" pitchFamily="34" charset="-128"/>
              </a:rPr>
              <a:t>2014;370:1604-14</a:t>
            </a:r>
            <a:endParaRPr lang="pl-PL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70911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HCV-trials.com 2015 ">
  <a:themeElements>
    <a:clrScheme name="SNFMI 2013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SNFMI 2013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NFMI 201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2353</TotalTime>
  <Words>1113</Words>
  <Application>Microsoft Office PowerPoint</Application>
  <PresentationFormat>Affichage à l'écran (4:3)</PresentationFormat>
  <Paragraphs>291</Paragraphs>
  <Slides>8</Slides>
  <Notes>5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HCV-trials.com 2015 </vt:lpstr>
      <vt:lpstr>SAPPHIRE-II Study: ombitasvir/paritaprevir/ritonavir  + dasabuvir + ribavirin for genotype 1 with failure to PEG-IFN + RBV</vt:lpstr>
      <vt:lpstr>SAPPHIRE-II Study: ombitasvir/paritaprevir/ritonavir  + dasabuvir + ribavirin for genotype 1 with failure to PEG-IFN + RBV</vt:lpstr>
      <vt:lpstr>SAPPHIRE-II Study: ombitasvir/paritaprevir/ritonavir  + dasabuvir + ribavirin for genotype 1 with failure to PEG-IFN + RBV</vt:lpstr>
      <vt:lpstr>SAPPHIRE-II Study: ombitasvir/paritaprevir/ritonavir  + dasabuvir + ribavirin for genotype 1 with failure to PEG-IFN + RBV</vt:lpstr>
      <vt:lpstr>SAPPHIRE-II Study: ombitasvir/paritaprevir/ritonavir  + dasabuvir + ribavirin for genotype 1 with failure to PEG-IFN + RBV</vt:lpstr>
      <vt:lpstr>SAPPHIRE-II Study: ombitasvir/paritaprevir/ritonavir  + dasabuvir + ribavirin for genotype 1 with failure to PEG-IFN + RBV</vt:lpstr>
      <vt:lpstr>SAPPHIRE-II Study: ombitasvir/paritaprevir/ritonavir  + dasabuvir + ribavirin for genotype 1 with failure to PEG-IFN + RBV</vt:lpstr>
      <vt:lpstr>SAPPHIRE-II Study: ombitasvir/paritaprevir/ritonavir  + dasabuvir + ribavirin for genotype 1 with failure to PEG-IFN + RBV</vt:lpstr>
    </vt:vector>
  </TitlesOfParts>
  <Company>AEI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HCV-trials 2015</dc:title>
  <dc:subject>AEI - www.aei.fr</dc:subject>
  <dc:creator>www.hcv-trial.com</dc:creator>
  <cp:lastModifiedBy>Ludo</cp:lastModifiedBy>
  <cp:revision>141</cp:revision>
  <dcterms:created xsi:type="dcterms:W3CDTF">2015-05-24T21:56:52Z</dcterms:created>
  <dcterms:modified xsi:type="dcterms:W3CDTF">2015-09-22T13:05:26Z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A86EFABC-8EAA-4A5F-98E5-404C0FF1FC8B</vt:lpwstr>
  </property>
  <property fmtid="{D5CDD505-2E9C-101B-9397-08002B2CF9AE}" pid="3" name="ArticulatePath">
    <vt:lpwstr>sapphire-ii</vt:lpwstr>
  </property>
</Properties>
</file>