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8" r:id="rId2"/>
    <p:sldId id="316" r:id="rId3"/>
    <p:sldId id="310" r:id="rId4"/>
    <p:sldId id="311" r:id="rId5"/>
    <p:sldId id="312" r:id="rId6"/>
    <p:sldId id="313" r:id="rId7"/>
    <p:sldId id="314" r:id="rId8"/>
    <p:sldId id="315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000066"/>
    <a:srgbClr val="800080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13" d="100"/>
          <a:sy n="113" d="100"/>
        </p:scale>
        <p:origin x="-2370" y="-102"/>
      </p:cViewPr>
      <p:guideLst>
        <p:guide orient="horz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4172" y="239394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39551"/>
              </p:ext>
            </p:extLst>
          </p:nvPr>
        </p:nvGraphicFramePr>
        <p:xfrm>
          <a:off x="4237974" y="2314663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47833"/>
              </p:ext>
            </p:extLst>
          </p:nvPr>
        </p:nvGraphicFramePr>
        <p:xfrm>
          <a:off x="4226217" y="3180956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3466" y="1283824"/>
            <a:ext cx="1539875" cy="89822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30343" y="1786610"/>
            <a:ext cx="2378832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Failure to pre-treatment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with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failure with PI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76380" y="3841303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Metavir ≤ 3 or Ishak ≤ 4, or Fibrotest® ≤ 0.72 + APRI ≤ 2, or Fibroscan kPa &lt; 9.6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224992" y="2628202"/>
            <a:ext cx="1587" cy="723600"/>
          </a:xfrm>
          <a:prstGeom prst="bentConnector3">
            <a:avLst>
              <a:gd name="adj1" fmla="val -4059048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420" y="2960560"/>
            <a:ext cx="9680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616500" y="3079993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97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537953" y="2312927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297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6990588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59843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310298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683629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93791" y="4107634"/>
            <a:ext cx="891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** Randomisation stratified on prior PEG-IFN + RBV therapy response (null, partial, relapse)  and on genotype </a:t>
            </a:r>
          </a:p>
          <a:p>
            <a:r>
              <a:rPr lang="en-US" sz="1400" smtClean="0"/>
              <a:t>subtype (1a or 1b)</a:t>
            </a:r>
            <a:endParaRPr lang="en-US" sz="1400"/>
          </a:p>
        </p:txBody>
      </p:sp>
      <p:graphicFrame>
        <p:nvGraphicFramePr>
          <p:cNvPr id="2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37553"/>
              </p:ext>
            </p:extLst>
          </p:nvPr>
        </p:nvGraphicFramePr>
        <p:xfrm>
          <a:off x="5597941" y="3130868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 bwMode="auto">
          <a:xfrm>
            <a:off x="5616032" y="2606522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>
            <a:off x="6970543" y="3457530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ZoneTexte 35"/>
          <p:cNvSpPr txBox="1"/>
          <p:nvPr/>
        </p:nvSpPr>
        <p:spPr>
          <a:xfrm>
            <a:off x="8293945" y="328231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014106" y="243724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 bwMode="auto">
          <a:xfrm flipV="1">
            <a:off x="5616032" y="3071439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5806290" y="2765318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5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en-US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S. NEJM 2014;370:1604-14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SAPPHIRE-II Study: ombitasvir/paritaprevir/ritonavir </a:t>
            </a:r>
            <a:br>
              <a:rPr lang="en-US" sz="24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+ dasabuvir </a:t>
            </a:r>
            <a:r>
              <a:rPr lang="en-US" sz="24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 ribavirin for genotype 1 with failure to PEG-IFN + RBV</a:t>
            </a:r>
            <a:endParaRPr lang="en-US" sz="2400"/>
          </a:p>
        </p:txBody>
      </p:sp>
      <p:sp>
        <p:nvSpPr>
          <p:cNvPr id="39" name="Espace réservé du contenu 2"/>
          <p:cNvSpPr>
            <a:spLocks/>
          </p:cNvSpPr>
          <p:nvPr/>
        </p:nvSpPr>
        <p:spPr bwMode="auto">
          <a:xfrm>
            <a:off x="222674" y="4688996"/>
            <a:ext cx="89213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Treatment regimens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 smtClean="0"/>
              <a:t>Co-formulated </a:t>
            </a:r>
            <a:r>
              <a:rPr lang="en-US" sz="1700" dirty="0" err="1"/>
              <a:t>ombitasvir</a:t>
            </a:r>
            <a:r>
              <a:rPr lang="en-US" sz="1700" dirty="0"/>
              <a:t> (OBV)/</a:t>
            </a:r>
            <a:r>
              <a:rPr lang="en-US" sz="1700" dirty="0" err="1"/>
              <a:t>paritaprevir</a:t>
            </a:r>
            <a:r>
              <a:rPr lang="en-US" sz="1700" dirty="0"/>
              <a:t> (PTV)/</a:t>
            </a:r>
            <a:r>
              <a:rPr lang="en-US" sz="1700" dirty="0" err="1" smtClean="0"/>
              <a:t>ritonavir</a:t>
            </a:r>
            <a:r>
              <a:rPr lang="en-US" sz="1700" dirty="0" smtClean="0"/>
              <a:t> </a:t>
            </a:r>
            <a:r>
              <a:rPr lang="en-US" sz="1700" dirty="0"/>
              <a:t>(r) : 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25/150/100 </a:t>
            </a:r>
            <a:r>
              <a:rPr lang="en-US" sz="1700" dirty="0"/>
              <a:t>mg </a:t>
            </a:r>
            <a:r>
              <a:rPr lang="en-US" sz="1700" dirty="0" err="1"/>
              <a:t>qd</a:t>
            </a:r>
            <a:r>
              <a:rPr lang="en-US" sz="1700" dirty="0"/>
              <a:t> = 2 tablets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 err="1"/>
              <a:t>Dasabuvir</a:t>
            </a:r>
            <a:r>
              <a:rPr lang="en-US" sz="1700" dirty="0"/>
              <a:t> </a:t>
            </a:r>
            <a:r>
              <a:rPr lang="en-US" sz="1700" dirty="0" smtClean="0"/>
              <a:t>(DSV) </a:t>
            </a:r>
            <a:r>
              <a:rPr lang="en-US" sz="1700" dirty="0"/>
              <a:t>: 250 mg bid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700" dirty="0"/>
              <a:t>RBV : 1000 or 1200 mg/day (bid dosing) according to body weight (&lt; or ≥ 75 kg)</a:t>
            </a: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568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4172" y="239394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96408"/>
              </p:ext>
            </p:extLst>
          </p:nvPr>
        </p:nvGraphicFramePr>
        <p:xfrm>
          <a:off x="4237974" y="2314663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58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06469"/>
              </p:ext>
            </p:extLst>
          </p:nvPr>
        </p:nvGraphicFramePr>
        <p:xfrm>
          <a:off x="4226217" y="3180956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3466" y="1283824"/>
            <a:ext cx="1539875" cy="89822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30343" y="1786610"/>
            <a:ext cx="2378831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Failure to pre-treatment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with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failure with PI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76380" y="3841303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3 or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4, or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0.72 + APRI ≤ 2, or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&lt; 9.6</a:t>
            </a:r>
            <a:endParaRPr lang="en-US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224992" y="2628202"/>
            <a:ext cx="1587" cy="723600"/>
          </a:xfrm>
          <a:prstGeom prst="bentConnector3">
            <a:avLst>
              <a:gd name="adj1" fmla="val -4059048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05420" y="2960560"/>
            <a:ext cx="9680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6990588" y="1804385"/>
            <a:ext cx="0" cy="181451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598436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310298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683629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93791" y="4107634"/>
            <a:ext cx="891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** Randomisation stratified on prior PEG-IFN + RBV therapy response (null, partial, relapse)  and on genotype </a:t>
            </a:r>
          </a:p>
          <a:p>
            <a:r>
              <a:rPr lang="en-US" sz="1400" smtClean="0"/>
              <a:t>subtype (1a or 1b)</a:t>
            </a:r>
            <a:endParaRPr lang="en-US" sz="1400"/>
          </a:p>
        </p:txBody>
      </p:sp>
      <p:graphicFrame>
        <p:nvGraphicFramePr>
          <p:cNvPr id="2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37725"/>
              </p:ext>
            </p:extLst>
          </p:nvPr>
        </p:nvGraphicFramePr>
        <p:xfrm>
          <a:off x="5597941" y="3130868"/>
          <a:ext cx="1364853" cy="59067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 bwMode="auto">
          <a:xfrm>
            <a:off x="5616032" y="2606522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>
            <a:off x="6970543" y="3457530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ZoneTexte 35"/>
          <p:cNvSpPr txBox="1"/>
          <p:nvPr/>
        </p:nvSpPr>
        <p:spPr>
          <a:xfrm>
            <a:off x="8293945" y="328231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014106" y="243724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 bwMode="auto">
          <a:xfrm flipV="1">
            <a:off x="5616032" y="3071439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5806290" y="2765318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5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sz="2400" dirty="0"/>
          </a:p>
        </p:txBody>
      </p:sp>
      <p:sp>
        <p:nvSpPr>
          <p:cNvPr id="39" name="Espace réservé du contenu 2"/>
          <p:cNvSpPr>
            <a:spLocks/>
          </p:cNvSpPr>
          <p:nvPr/>
        </p:nvSpPr>
        <p:spPr bwMode="auto">
          <a:xfrm>
            <a:off x="222674" y="4690105"/>
            <a:ext cx="8921325" cy="212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smtClean="0"/>
              <a:t>Non-inferiority and superiority of SVR</a:t>
            </a:r>
            <a:r>
              <a:rPr lang="en-US" sz="1600" baseline="-25000" smtClean="0"/>
              <a:t>12</a:t>
            </a:r>
            <a:r>
              <a:rPr lang="en-US" sz="1600" smtClean="0"/>
              <a:t> assessed vs estimated rate of SVR</a:t>
            </a:r>
            <a:r>
              <a:rPr lang="en-US" sz="1600" baseline="-25000" smtClean="0"/>
              <a:t>12</a:t>
            </a:r>
            <a:r>
              <a:rPr lang="en-US" sz="1600" smtClean="0"/>
              <a:t> with a telaprevir-based regimen in prior failure to PEG-IFN + RBV : 65%; 95% CI : 60 to 70).</a:t>
            </a:r>
            <a:br>
              <a:rPr lang="en-US" sz="1600" smtClean="0"/>
            </a:br>
            <a:r>
              <a:rPr lang="en-US" sz="1600" smtClean="0"/>
              <a:t>A noninferiority margin of 10.5 % of the 95% CI for the SVR</a:t>
            </a:r>
            <a:r>
              <a:rPr lang="en-US" sz="1600" baseline="-25000" smtClean="0"/>
              <a:t>12</a:t>
            </a:r>
            <a:r>
              <a:rPr lang="en-US" sz="1600" smtClean="0"/>
              <a:t> of the new regimen established 60% as the noninferiority threshold; the superiority threshold was 70%.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smtClean="0"/>
              <a:t>Analyses by mITT, power &gt; 90%</a:t>
            </a:r>
            <a:endParaRPr lang="en-US" sz="160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616500" y="3079993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97</a:t>
            </a:r>
            <a:endParaRPr lang="en-US" sz="12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537953" y="2312927"/>
            <a:ext cx="6687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297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6504790"/>
              </p:ext>
            </p:extLst>
          </p:nvPr>
        </p:nvGraphicFramePr>
        <p:xfrm>
          <a:off x="395288" y="1614705"/>
          <a:ext cx="8353425" cy="4871100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7125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(3D)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90.6% / 7.4%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88.7% / 10.3%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subgenotype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58.2% / 41.4%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58.8% / 41.2%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 F2 or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11.4 %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7.2 %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146 (49%)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 (49%)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 (22%)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(22%)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 (29%)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 (30%)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79044" y="1246620"/>
            <a:ext cx="7173246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  <p:extLst>
      <p:ext uri="{BB962C8B-B14F-4D97-AF65-F5344CB8AC3E}">
        <p14:creationId xmlns:p14="http://schemas.microsoft.com/office/powerpoint/2010/main" val="34864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48941" y="436326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48941" y="36711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9554" y="228998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48941" y="298055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815975" y="44709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815975" y="37804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815975" y="23961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815975" y="30866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906464" y="2386598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087207" y="2206284"/>
            <a:ext cx="603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96.3*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942270" y="221123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96.0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815974" y="5151153"/>
            <a:ext cx="79708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6822867" y="2529840"/>
            <a:ext cx="518400" cy="262218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5865639" y="2403476"/>
            <a:ext cx="518400" cy="2748548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4394327" y="2707640"/>
            <a:ext cx="518400" cy="2441405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2003507" y="5166127"/>
            <a:ext cx="389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2720216" y="5166127"/>
            <a:ext cx="3941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1b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661145" y="2179868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96.7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3785626" y="223155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95.3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144"/>
          <p:cNvSpPr>
            <a:spLocks noChangeArrowheads="1"/>
          </p:cNvSpPr>
          <p:nvPr/>
        </p:nvSpPr>
        <p:spPr bwMode="auto">
          <a:xfrm>
            <a:off x="6825905" y="224171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95.2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5893618" y="2103171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4198548" y="5445224"/>
            <a:ext cx="8771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Relapse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633371" y="5319138"/>
            <a:ext cx="982936" cy="5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Partial</a:t>
            </a:r>
          </a:p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response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6885007" y="5445224"/>
            <a:ext cx="1377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Null response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ZoneTexte 86"/>
          <p:cNvSpPr txBox="1">
            <a:spLocks noChangeArrowheads="1"/>
          </p:cNvSpPr>
          <p:nvPr/>
        </p:nvSpPr>
        <p:spPr bwMode="auto">
          <a:xfrm>
            <a:off x="5380461" y="5875481"/>
            <a:ext cx="1470275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Prior treatment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77" name="Connecteur droit 76"/>
          <p:cNvCxnSpPr/>
          <p:nvPr/>
        </p:nvCxnSpPr>
        <p:spPr bwMode="auto">
          <a:xfrm>
            <a:off x="3869343" y="5805264"/>
            <a:ext cx="4865038" cy="224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133"/>
          <p:cNvSpPr>
            <a:spLocks noChangeArrowheads="1"/>
          </p:cNvSpPr>
          <p:nvPr/>
        </p:nvSpPr>
        <p:spPr bwMode="auto">
          <a:xfrm>
            <a:off x="4971609" y="2468880"/>
            <a:ext cx="518400" cy="2680165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Rectangle 133"/>
          <p:cNvSpPr>
            <a:spLocks noChangeArrowheads="1"/>
          </p:cNvSpPr>
          <p:nvPr/>
        </p:nvSpPr>
        <p:spPr bwMode="auto">
          <a:xfrm>
            <a:off x="7423587" y="2514600"/>
            <a:ext cx="518400" cy="263742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133"/>
          <p:cNvSpPr>
            <a:spLocks noChangeArrowheads="1"/>
          </p:cNvSpPr>
          <p:nvPr/>
        </p:nvSpPr>
        <p:spPr bwMode="auto">
          <a:xfrm>
            <a:off x="8013539" y="2545080"/>
            <a:ext cx="518400" cy="260694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9" name="Rectangle 144"/>
          <p:cNvSpPr>
            <a:spLocks noChangeArrowheads="1"/>
          </p:cNvSpPr>
          <p:nvPr/>
        </p:nvSpPr>
        <p:spPr bwMode="auto">
          <a:xfrm>
            <a:off x="4397365" y="2421292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94.0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0" name="Rectangle 144"/>
          <p:cNvSpPr>
            <a:spLocks noChangeArrowheads="1"/>
          </p:cNvSpPr>
          <p:nvPr/>
        </p:nvSpPr>
        <p:spPr bwMode="auto">
          <a:xfrm>
            <a:off x="7426625" y="222196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95.4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1" name="Rectangle 144"/>
          <p:cNvSpPr>
            <a:spLocks noChangeArrowheads="1"/>
          </p:cNvSpPr>
          <p:nvPr/>
        </p:nvSpPr>
        <p:spPr bwMode="auto">
          <a:xfrm>
            <a:off x="4974647" y="218132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97.2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Rectangle 144"/>
          <p:cNvSpPr>
            <a:spLocks noChangeArrowheads="1"/>
          </p:cNvSpPr>
          <p:nvPr/>
        </p:nvSpPr>
        <p:spPr bwMode="auto">
          <a:xfrm>
            <a:off x="8016577" y="2246796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94.9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40"/>
          <p:cNvSpPr>
            <a:spLocks noChangeArrowheads="1"/>
          </p:cNvSpPr>
          <p:nvPr/>
        </p:nvSpPr>
        <p:spPr bwMode="auto">
          <a:xfrm>
            <a:off x="5033717" y="5166127"/>
            <a:ext cx="3941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1b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4458602" y="5166127"/>
            <a:ext cx="389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8075647" y="5166127"/>
            <a:ext cx="3941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1b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7487862" y="5166127"/>
            <a:ext cx="389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0" name="Rectangle 40"/>
          <p:cNvSpPr>
            <a:spLocks noChangeArrowheads="1"/>
          </p:cNvSpPr>
          <p:nvPr/>
        </p:nvSpPr>
        <p:spPr bwMode="auto">
          <a:xfrm>
            <a:off x="6685320" y="5166127"/>
            <a:ext cx="7934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Overall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3645041" y="5166127"/>
            <a:ext cx="7934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Overall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230909" y="6130171"/>
            <a:ext cx="876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* 95% CI: 94.2 to 98.4 :  </a:t>
            </a:r>
            <a:r>
              <a:rPr lang="en-US" sz="1500" dirty="0" err="1" smtClean="0"/>
              <a:t>noninferior</a:t>
            </a:r>
            <a:r>
              <a:rPr lang="en-US" sz="1500" dirty="0" smtClean="0"/>
              <a:t> and superior to the historical SVR</a:t>
            </a:r>
            <a:r>
              <a:rPr lang="en-US" sz="1500" baseline="-25000" dirty="0" smtClean="0"/>
              <a:t>12</a:t>
            </a:r>
            <a:r>
              <a:rPr lang="en-US" sz="1500" dirty="0" smtClean="0"/>
              <a:t> with TVR + PEG-IFN + RBV</a:t>
            </a:r>
            <a:endParaRPr lang="en-US" sz="1500" dirty="0"/>
          </a:p>
        </p:txBody>
      </p:sp>
      <p:sp>
        <p:nvSpPr>
          <p:cNvPr id="6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dirty="0"/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324733" y="1246620"/>
            <a:ext cx="4481868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Text Box 148"/>
          <p:cNvSpPr txBox="1">
            <a:spLocks noChangeArrowheads="1"/>
          </p:cNvSpPr>
          <p:nvPr/>
        </p:nvSpPr>
        <p:spPr bwMode="auto">
          <a:xfrm>
            <a:off x="671513" y="20297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1119103" y="2497802"/>
            <a:ext cx="518400" cy="2654524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Rectangle 133"/>
          <p:cNvSpPr>
            <a:spLocks noChangeArrowheads="1"/>
          </p:cNvSpPr>
          <p:nvPr/>
        </p:nvSpPr>
        <p:spPr bwMode="auto">
          <a:xfrm>
            <a:off x="1939232" y="2502882"/>
            <a:ext cx="518400" cy="2649444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7" name="Rectangle 133"/>
          <p:cNvSpPr>
            <a:spLocks noChangeArrowheads="1"/>
          </p:cNvSpPr>
          <p:nvPr/>
        </p:nvSpPr>
        <p:spPr bwMode="auto">
          <a:xfrm>
            <a:off x="2658107" y="2472690"/>
            <a:ext cx="518400" cy="2679636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9" name="Rectangle 133"/>
          <p:cNvSpPr>
            <a:spLocks noChangeArrowheads="1"/>
          </p:cNvSpPr>
          <p:nvPr/>
        </p:nvSpPr>
        <p:spPr bwMode="auto">
          <a:xfrm>
            <a:off x="3782588" y="2518122"/>
            <a:ext cx="518400" cy="2634204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136196" y="4860406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297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956325" y="4860406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173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675200" y="4860406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123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3849606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86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32657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65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6839960" y="4860406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146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461345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50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5038627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490605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87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080557" y="486040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59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869833" y="486040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grpSp>
        <p:nvGrpSpPr>
          <p:cNvPr id="79" name="Groupe 78"/>
          <p:cNvGrpSpPr/>
          <p:nvPr/>
        </p:nvGrpSpPr>
        <p:grpSpPr>
          <a:xfrm>
            <a:off x="2843808" y="1700808"/>
            <a:ext cx="2376264" cy="369882"/>
            <a:chOff x="2843808" y="1700808"/>
            <a:chExt cx="2376264" cy="369882"/>
          </a:xfrm>
        </p:grpSpPr>
        <p:sp>
          <p:nvSpPr>
            <p:cNvPr id="93" name="AutoShape 165"/>
            <p:cNvSpPr>
              <a:spLocks noChangeArrowheads="1"/>
            </p:cNvSpPr>
            <p:nvPr/>
          </p:nvSpPr>
          <p:spPr bwMode="auto">
            <a:xfrm>
              <a:off x="2843808" y="1700808"/>
              <a:ext cx="2376264" cy="3698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 OBV/PTV/r + 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+ RBV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Rectangle 3"/>
            <p:cNvSpPr>
              <a:spLocks noChangeArrowheads="1"/>
            </p:cNvSpPr>
            <p:nvPr/>
          </p:nvSpPr>
          <p:spPr bwMode="auto">
            <a:xfrm>
              <a:off x="2882032" y="1823052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982201" y="5166127"/>
            <a:ext cx="792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Overall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ZoneTexte 86"/>
          <p:cNvSpPr txBox="1">
            <a:spLocks noChangeArrowheads="1"/>
          </p:cNvSpPr>
          <p:nvPr/>
        </p:nvSpPr>
        <p:spPr bwMode="auto">
          <a:xfrm>
            <a:off x="1718168" y="5461363"/>
            <a:ext cx="1725152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en-GB" sz="1400" b="1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subgenotype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12" name="Connecteur droit 111"/>
          <p:cNvCxnSpPr/>
          <p:nvPr/>
        </p:nvCxnSpPr>
        <p:spPr bwMode="auto">
          <a:xfrm>
            <a:off x="1972375" y="5441618"/>
            <a:ext cx="1171487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135"/>
          <p:cNvSpPr>
            <a:spLocks noChangeArrowheads="1"/>
          </p:cNvSpPr>
          <p:nvPr/>
        </p:nvSpPr>
        <p:spPr bwMode="auto">
          <a:xfrm>
            <a:off x="638938" y="501375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6660" y="1898561"/>
            <a:ext cx="8996565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Outcomes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for patients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without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SVR</a:t>
            </a:r>
            <a:r>
              <a:rPr lang="fr-FR" sz="20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on </a:t>
            </a:r>
            <a:r>
              <a:rPr lang="fr-FR" sz="2000" b="1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OBV/PTV/r 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+ 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DSV 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+ RBV</a:t>
            </a:r>
            <a:endParaRPr lang="en-GB" sz="2000" b="1" dirty="0" smtClea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609736"/>
              </p:ext>
            </p:extLst>
          </p:nvPr>
        </p:nvGraphicFramePr>
        <p:xfrm>
          <a:off x="395536" y="2357845"/>
          <a:ext cx="8351921" cy="2303307"/>
        </p:xfrm>
        <a:graphic>
          <a:graphicData uri="http://schemas.openxmlformats.org/drawingml/2006/table">
            <a:tbl>
              <a:tblPr/>
              <a:tblGrid>
                <a:gridCol w="4104456"/>
                <a:gridCol w="1656184"/>
                <a:gridCol w="2591281"/>
              </a:tblGrid>
              <a:tr h="456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</a:t>
                      </a: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4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44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44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(2.4%)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1627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Type of prior response to PEG-IFN</a:t>
                      </a:r>
                    </a:p>
                    <a:p>
                      <a:pPr marL="1371600" marR="0" lvl="3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1371600" marR="0" lvl="3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  <a:p>
                      <a:pPr marL="1371600" marR="0" lvl="3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125434" y="1346834"/>
            <a:ext cx="9010629" cy="4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SVR</a:t>
            </a:r>
            <a:r>
              <a:rPr lang="en-US" sz="2000" kern="0" baseline="-25000" dirty="0" smtClean="0"/>
              <a:t>12</a:t>
            </a:r>
            <a:r>
              <a:rPr lang="en-US" sz="2000" kern="0" dirty="0" smtClean="0"/>
              <a:t> </a:t>
            </a:r>
            <a:r>
              <a:rPr lang="en-US" sz="1600" b="0" kern="0" dirty="0" smtClean="0">
                <a:solidFill>
                  <a:srgbClr val="000066"/>
                </a:solidFill>
                <a:latin typeface="+mn-lt"/>
              </a:rPr>
              <a:t>similar </a:t>
            </a:r>
            <a:r>
              <a:rPr lang="en-US" sz="1600" b="0" kern="0" dirty="0" err="1" smtClean="0">
                <a:solidFill>
                  <a:srgbClr val="000066"/>
                </a:solidFill>
                <a:latin typeface="+mn-lt"/>
              </a:rPr>
              <a:t>accross</a:t>
            </a:r>
            <a:r>
              <a:rPr lang="en-US" sz="1600" b="0" kern="0" dirty="0" smtClean="0">
                <a:solidFill>
                  <a:srgbClr val="000066"/>
                </a:solidFill>
                <a:latin typeface="+mn-lt"/>
              </a:rPr>
              <a:t> subgroups defined by race, age, fibrosis score, and IL28B genotype</a:t>
            </a:r>
          </a:p>
          <a:p>
            <a:endParaRPr lang="fr-FR" sz="2000" kern="0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125434" y="4843882"/>
            <a:ext cx="9010629" cy="153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Resistance testing (population sequencing) of the 7 </a:t>
            </a:r>
            <a:r>
              <a:rPr lang="en-US" sz="2000" kern="0" dirty="0" smtClean="0"/>
              <a:t>relapses</a:t>
            </a:r>
            <a:endParaRPr lang="en-US" sz="2000" kern="0" dirty="0"/>
          </a:p>
          <a:p>
            <a:pPr lvl="1"/>
            <a:r>
              <a:rPr lang="en-US" sz="1600" kern="0" dirty="0"/>
              <a:t>4/5 genotype 1a + 1/2 genotype 1b had ≥ 1 mutant resistant variants</a:t>
            </a:r>
          </a:p>
          <a:p>
            <a:pPr lvl="2"/>
            <a:r>
              <a:rPr lang="en-US" kern="0" dirty="0"/>
              <a:t>Genotype 1a : D168V </a:t>
            </a:r>
            <a:r>
              <a:rPr lang="en-US" kern="0" dirty="0" smtClean="0"/>
              <a:t>(N </a:t>
            </a:r>
            <a:r>
              <a:rPr lang="en-US" kern="0" dirty="0"/>
              <a:t>=2)  in NS3 ; M28V </a:t>
            </a:r>
            <a:r>
              <a:rPr lang="en-US" kern="0" dirty="0" smtClean="0"/>
              <a:t>(N </a:t>
            </a:r>
            <a:r>
              <a:rPr lang="en-US" kern="0" dirty="0"/>
              <a:t>= 3) and Q30R </a:t>
            </a:r>
            <a:r>
              <a:rPr lang="en-US" kern="0" dirty="0" smtClean="0"/>
              <a:t>(N </a:t>
            </a:r>
            <a:r>
              <a:rPr lang="en-US" kern="0" dirty="0"/>
              <a:t>= 2) in NS5A ; S556G </a:t>
            </a:r>
            <a:r>
              <a:rPr lang="en-US" kern="0" dirty="0" smtClean="0"/>
              <a:t>(N </a:t>
            </a:r>
            <a:r>
              <a:rPr lang="en-US" kern="0" dirty="0"/>
              <a:t>= 2) in NS5B</a:t>
            </a:r>
          </a:p>
          <a:p>
            <a:pPr lvl="2"/>
            <a:r>
              <a:rPr lang="en-US" kern="0" dirty="0"/>
              <a:t>Genotype 1b : Y56H + D168V (NS3), Y93H (NS5A) and C316N + S556G (NS5B)</a:t>
            </a:r>
          </a:p>
          <a:p>
            <a:pPr lvl="1"/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19813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12723456"/>
              </p:ext>
            </p:extLst>
          </p:nvPr>
        </p:nvGraphicFramePr>
        <p:xfrm>
          <a:off x="185678" y="1619835"/>
          <a:ext cx="8748711" cy="4864750"/>
        </p:xfrm>
        <a:graphic>
          <a:graphicData uri="http://schemas.openxmlformats.org/drawingml/2006/table">
            <a:tbl>
              <a:tblPr/>
              <a:tblGrid>
                <a:gridCol w="3808599"/>
                <a:gridCol w="3251407"/>
                <a:gridCol w="1688705"/>
              </a:tblGrid>
              <a:tr h="25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(3D)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271 (91.2)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(82.5)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(1.0)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(2.0)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75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22.7% ; p = 0.06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5.2% 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= 0.03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75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80870" y="1246620"/>
            <a:ext cx="2969594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21587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ea typeface="ＭＳ Ｐゴシック" pitchFamily="-1" charset="-128"/>
                <a:cs typeface="ＭＳ Ｐゴシック" pitchFamily="-1" charset="-128"/>
              </a:rPr>
              <a:t>SAPPHIRE-II </a:t>
            </a:r>
            <a:r>
              <a:rPr lang="fr-FR" sz="24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GB" sz="2400" dirty="0" smtClean="0">
                <a:ea typeface="ＭＳ Ｐゴシック" pitchFamily="-1" charset="-128"/>
                <a:cs typeface="ＭＳ Ｐゴシック" pitchFamily="-1" charset="-128"/>
              </a:rPr>
              <a:t> for genotype 1 with failure to PEG-IFN + RBV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4490512"/>
              </p:ext>
            </p:extLst>
          </p:nvPr>
        </p:nvGraphicFramePr>
        <p:xfrm>
          <a:off x="395288" y="1700785"/>
          <a:ext cx="8353425" cy="2736327"/>
        </p:xfrm>
        <a:graphic>
          <a:graphicData uri="http://schemas.openxmlformats.org/drawingml/2006/table">
            <a:tbl>
              <a:tblPr/>
              <a:tblGrid>
                <a:gridCol w="3028319"/>
                <a:gridCol w="3395998"/>
                <a:gridCol w="1929108"/>
              </a:tblGrid>
              <a:tr h="45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(3D)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phosphatase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4544" y="4489375"/>
            <a:ext cx="5164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Dose of RBV was modified in 6.4% because of adverse events</a:t>
            </a:r>
            <a:endParaRPr lang="en-US" sz="140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75673" y="1246620"/>
            <a:ext cx="5579989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Grade 3-4 laboratory abnormalities,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125434" y="5085184"/>
            <a:ext cx="9010629" cy="153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Other adverse events more frequent in the active-regimen group</a:t>
            </a:r>
          </a:p>
          <a:p>
            <a:pPr lvl="1"/>
            <a:r>
              <a:rPr lang="en-US" sz="1600" kern="0" dirty="0"/>
              <a:t>Anemia, p = 0.01</a:t>
            </a:r>
          </a:p>
          <a:p>
            <a:pPr lvl="1"/>
            <a:r>
              <a:rPr lang="en-US" sz="1600" kern="0" dirty="0"/>
              <a:t>Decrease in hemoglobin level, p = 0.04</a:t>
            </a:r>
          </a:p>
          <a:p>
            <a:pPr lvl="1"/>
            <a:r>
              <a:rPr lang="en-US" sz="1600" kern="0" dirty="0"/>
              <a:t>Vomiting, p = 0.006</a:t>
            </a:r>
          </a:p>
        </p:txBody>
      </p:sp>
    </p:spTree>
    <p:extLst>
      <p:ext uri="{BB962C8B-B14F-4D97-AF65-F5344CB8AC3E}">
        <p14:creationId xmlns:p14="http://schemas.microsoft.com/office/powerpoint/2010/main" val="26672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SAPPHIRE-II Study: ombitasvir/paritaprevir/ritonavir </a:t>
            </a:r>
            <a:br>
              <a:rPr lang="en-US" sz="24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+ dasabuvir </a:t>
            </a:r>
            <a:r>
              <a:rPr lang="en-US" sz="24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 ribavirin for genotype 1 with failure to PEG-IFN + RBV</a:t>
            </a:r>
            <a:endParaRPr lang="en-US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1600" dirty="0" smtClean="0">
                <a:ea typeface="ＭＳ Ｐゴシック" pitchFamily="-1" charset="-128"/>
              </a:rPr>
              <a:t>Rates of response to a 12-week interferon-free combination regimen of </a:t>
            </a:r>
            <a:r>
              <a:rPr lang="en-US" sz="1600" dirty="0" err="1" smtClean="0">
                <a:ea typeface="ＭＳ Ｐゴシック" pitchFamily="-1" charset="-128"/>
              </a:rPr>
              <a:t>ombitasvir</a:t>
            </a:r>
            <a:r>
              <a:rPr lang="en-US" sz="1600" dirty="0" smtClean="0">
                <a:ea typeface="ＭＳ Ｐゴシック" pitchFamily="-1" charset="-128"/>
              </a:rPr>
              <a:t>/</a:t>
            </a:r>
            <a:r>
              <a:rPr lang="en-US" sz="1600" dirty="0" err="1" smtClean="0">
                <a:ea typeface="ＭＳ Ｐゴシック" pitchFamily="-1" charset="-128"/>
              </a:rPr>
              <a:t>paritaprevir</a:t>
            </a:r>
            <a:r>
              <a:rPr lang="en-US" sz="1600" dirty="0" smtClean="0">
                <a:ea typeface="ＭＳ Ｐゴシック" pitchFamily="-1" charset="-128"/>
              </a:rPr>
              <a:t>/</a:t>
            </a:r>
            <a:r>
              <a:rPr lang="en-US" sz="1600" dirty="0" err="1" smtClean="0">
                <a:ea typeface="ＭＳ Ｐゴシック" pitchFamily="-1" charset="-128"/>
              </a:rPr>
              <a:t>ritonavir</a:t>
            </a:r>
            <a:r>
              <a:rPr lang="en-US" sz="1600" dirty="0" smtClean="0">
                <a:ea typeface="ＭＳ Ｐゴシック" pitchFamily="-1" charset="-128"/>
              </a:rPr>
              <a:t> + </a:t>
            </a:r>
            <a:r>
              <a:rPr lang="en-US" sz="1600" dirty="0" err="1" smtClean="0">
                <a:ea typeface="ＭＳ Ｐゴシック" pitchFamily="-1" charset="-128"/>
              </a:rPr>
              <a:t>dasabuvir</a:t>
            </a:r>
            <a:r>
              <a:rPr lang="en-US" sz="1600" dirty="0" smtClean="0">
                <a:ea typeface="ＭＳ Ｐゴシック" pitchFamily="-1" charset="-128"/>
              </a:rPr>
              <a:t> + </a:t>
            </a:r>
            <a:r>
              <a:rPr lang="en-US" sz="1600" dirty="0" err="1" smtClean="0">
                <a:ea typeface="ＭＳ Ｐゴシック" pitchFamily="-1" charset="-128"/>
              </a:rPr>
              <a:t>ribavirin</a:t>
            </a:r>
            <a:r>
              <a:rPr lang="en-US" sz="1600" dirty="0" smtClean="0">
                <a:ea typeface="ＭＳ Ｐゴシック" pitchFamily="-1" charset="-128"/>
              </a:rPr>
              <a:t>, were more than 95% among previously treated patients with HCV genotype 1 infection, including patients with a prior null response.</a:t>
            </a:r>
          </a:p>
          <a:p>
            <a:pPr lvl="1">
              <a:spcBef>
                <a:spcPts val="302"/>
              </a:spcBef>
            </a:pPr>
            <a:r>
              <a:rPr lang="en-US" sz="1600" dirty="0" smtClean="0">
                <a:ea typeface="ＭＳ Ｐゴシック" pitchFamily="-1" charset="-128"/>
              </a:rPr>
              <a:t>SVR</a:t>
            </a:r>
            <a:r>
              <a:rPr lang="en-US" sz="1600" baseline="-25000" dirty="0" smtClean="0">
                <a:ea typeface="ＭＳ Ｐゴシック" pitchFamily="-1" charset="-128"/>
              </a:rPr>
              <a:t>12</a:t>
            </a:r>
            <a:r>
              <a:rPr lang="en-US" sz="1600" dirty="0" smtClean="0">
                <a:ea typeface="ＭＳ Ｐゴシック" pitchFamily="-1" charset="-128"/>
              </a:rPr>
              <a:t> was non inferior and superior to the historical control rate with </a:t>
            </a:r>
            <a:r>
              <a:rPr lang="en-US" sz="1600" dirty="0" err="1" smtClean="0">
                <a:ea typeface="ＭＳ Ｐゴシック" pitchFamily="-1" charset="-128"/>
              </a:rPr>
              <a:t>telaprevir</a:t>
            </a:r>
            <a:r>
              <a:rPr lang="en-US" sz="1600" dirty="0" smtClean="0">
                <a:ea typeface="ＭＳ Ｐゴシック" pitchFamily="-1" charset="-128"/>
              </a:rPr>
              <a:t> plus PEG-IFN + RBV in a similar patient population</a:t>
            </a:r>
          </a:p>
          <a:p>
            <a:pPr lvl="1">
              <a:spcBef>
                <a:spcPts val="302"/>
              </a:spcBef>
            </a:pPr>
            <a:r>
              <a:rPr lang="en-US" sz="1600" dirty="0" smtClean="0">
                <a:ea typeface="ＭＳ Ｐゴシック" pitchFamily="-1" charset="-128"/>
              </a:rPr>
              <a:t>SVR</a:t>
            </a:r>
            <a:r>
              <a:rPr lang="en-US" sz="1600" baseline="-25000" dirty="0" smtClean="0">
                <a:ea typeface="ＭＳ Ｐゴシック" pitchFamily="-1" charset="-128"/>
              </a:rPr>
              <a:t>12 </a:t>
            </a:r>
            <a:r>
              <a:rPr lang="en-US" sz="1600" dirty="0" smtClean="0">
                <a:ea typeface="ＭＳ Ｐゴシック" pitchFamily="-1" charset="-128"/>
              </a:rPr>
              <a:t>was similar in patients with HCV genotype 1a or 1b infection, and in various subgroups (age, sex, fibrosis, IL28B)</a:t>
            </a:r>
          </a:p>
          <a:p>
            <a:pPr lvl="1">
              <a:spcBef>
                <a:spcPts val="302"/>
              </a:spcBef>
            </a:pPr>
            <a:r>
              <a:rPr lang="en-US" sz="1600" dirty="0" smtClean="0">
                <a:ea typeface="ＭＳ Ｐゴシック" pitchFamily="-1" charset="-128"/>
              </a:rPr>
              <a:t>Tolerability was good, with</a:t>
            </a:r>
          </a:p>
          <a:p>
            <a:pPr lvl="2">
              <a:spcBef>
                <a:spcPts val="302"/>
              </a:spcBef>
            </a:pPr>
            <a:r>
              <a:rPr lang="en-US" sz="1400" dirty="0" smtClean="0">
                <a:ea typeface="ＭＳ Ｐゴシック" pitchFamily="-1" charset="-128"/>
              </a:rPr>
              <a:t>1% of patients discontinuing for AE</a:t>
            </a:r>
          </a:p>
          <a:p>
            <a:pPr lvl="2">
              <a:spcBef>
                <a:spcPts val="302"/>
              </a:spcBef>
            </a:pPr>
            <a:r>
              <a:rPr lang="en-US" sz="1400" dirty="0" smtClean="0">
                <a:ea typeface="ＭＳ Ｐゴシック" pitchFamily="-1" charset="-128"/>
              </a:rPr>
              <a:t>Pruritus, anemia and vomiting more frequent in active group</a:t>
            </a:r>
          </a:p>
          <a:p>
            <a:pPr lvl="2">
              <a:spcBef>
                <a:spcPts val="302"/>
              </a:spcBef>
            </a:pPr>
            <a:r>
              <a:rPr lang="en-US" sz="1400" dirty="0" smtClean="0">
                <a:ea typeface="ＭＳ Ｐゴシック" pitchFamily="-1" charset="-128"/>
              </a:rPr>
              <a:t>Low incidence of grade 3-4 </a:t>
            </a:r>
            <a:r>
              <a:rPr lang="en-US" sz="1400" dirty="0" err="1" smtClean="0">
                <a:ea typeface="ＭＳ Ｐゴシック" pitchFamily="-1" charset="-128"/>
              </a:rPr>
              <a:t>bilirubin</a:t>
            </a:r>
            <a:r>
              <a:rPr lang="en-US" sz="1400" dirty="0" smtClean="0">
                <a:ea typeface="ＭＳ Ｐゴシック" pitchFamily="-1" charset="-128"/>
              </a:rPr>
              <a:t> elevation</a:t>
            </a:r>
          </a:p>
          <a:p>
            <a:pPr lvl="2">
              <a:spcBef>
                <a:spcPts val="302"/>
              </a:spcBef>
            </a:pPr>
            <a:endParaRPr lang="en-US" sz="14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1600" dirty="0" smtClean="0">
                <a:ea typeface="ＭＳ Ｐゴシック" pitchFamily="-1" charset="-128"/>
              </a:rPr>
              <a:t>In conclusion, an all-oral combination regimen of OBV/PTV/r + </a:t>
            </a:r>
            <a:r>
              <a:rPr lang="en-US" sz="1600" dirty="0" smtClean="0">
                <a:ea typeface="ＭＳ Ｐゴシック" pitchFamily="-1" charset="-128"/>
              </a:rPr>
              <a:t>DSV </a:t>
            </a:r>
            <a:r>
              <a:rPr lang="en-US" sz="1600" dirty="0" smtClean="0">
                <a:ea typeface="ＭＳ Ｐゴシック" pitchFamily="-1" charset="-128"/>
              </a:rPr>
              <a:t>+ RBV resulted in SVR</a:t>
            </a:r>
            <a:r>
              <a:rPr lang="en-US" sz="1600" baseline="-25000" dirty="0" smtClean="0">
                <a:ea typeface="ＭＳ Ｐゴシック" pitchFamily="-1" charset="-128"/>
              </a:rPr>
              <a:t>12</a:t>
            </a:r>
            <a:r>
              <a:rPr lang="en-US" sz="1600" dirty="0" smtClean="0">
                <a:ea typeface="ＭＳ Ｐゴシック" pitchFamily="-1" charset="-128"/>
              </a:rPr>
              <a:t> &gt; 95%, regardless of HCV genotype (1a or 1b) and with low rates of treatment discontinuation, in previously treated patients with HCV genotype 1 infection and no cirrhosis,, including those with a prior null response</a:t>
            </a:r>
            <a:endParaRPr lang="en-US" sz="16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endParaRPr lang="en-US" sz="16000" dirty="0" smtClean="0">
              <a:ea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SAPPHIRE-II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73768" y="6565900"/>
            <a:ext cx="2762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200" i="1" dirty="0">
                <a:solidFill>
                  <a:srgbClr val="0070C0"/>
                </a:solidFill>
                <a:ea typeface="ＭＳ Ｐゴシック" pitchFamily="34" charset="-128"/>
              </a:rPr>
              <a:t>Zeuzem S. NEJM </a:t>
            </a:r>
            <a:r>
              <a:rPr lang="pl-PL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2014;370:1604-14</a:t>
            </a:r>
            <a:endParaRPr lang="pl-PL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9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1113</Words>
  <Application>Microsoft Office PowerPoint</Application>
  <PresentationFormat>Affichage à l'écran (4:3)</PresentationFormat>
  <Paragraphs>291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  <vt:lpstr>SAPPHIRE-II Study: ombitasvir/paritaprevir/ritonavir  + dasabuvir + ribavirin for genotype 1 with failure to PEG-IFN + RBV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141</cp:revision>
  <dcterms:created xsi:type="dcterms:W3CDTF">2015-05-24T21:56:52Z</dcterms:created>
  <dcterms:modified xsi:type="dcterms:W3CDTF">2015-09-22T13:05:26Z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A86EFABC-8EAA-4A5F-98E5-404C0FF1FC8B</vt:lpwstr>
  </property>
  <property fmtid="{D5CDD505-2E9C-101B-9397-08002B2CF9AE}" pid="3" name="ArticulatePath">
    <vt:lpwstr>sapphire-ii</vt:lpwstr>
  </property>
</Properties>
</file>