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90" r:id="rId4"/>
    <p:sldId id="28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00FFCC"/>
    <a:srgbClr val="FFC000"/>
    <a:srgbClr val="000066"/>
    <a:srgbClr val="10EB00"/>
    <a:srgbClr val="FF6600"/>
    <a:srgbClr val="000000"/>
    <a:srgbClr val="3333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>
        <p:scale>
          <a:sx n="99" d="100"/>
          <a:sy n="99" d="100"/>
        </p:scale>
        <p:origin x="-280" y="-91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13/07/15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Failure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Failure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+ RBV </a:t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genotype 1 and prior failure to SOF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496" y="1412776"/>
            <a:ext cx="8351838" cy="475687"/>
          </a:xfrm>
        </p:spPr>
        <p:txBody>
          <a:bodyPr/>
          <a:lstStyle/>
          <a:p>
            <a:r>
              <a:rPr lang="fr-FR" dirty="0"/>
              <a:t>Design</a:t>
            </a:r>
          </a:p>
          <a:p>
            <a:endParaRPr lang="fr-FR" dirty="0"/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733800" y="3243923"/>
            <a:ext cx="9906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970488" y="2424522"/>
            <a:ext cx="0" cy="1200401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678447" y="188922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90600" y="2070185"/>
            <a:ext cx="3643200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18-65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1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Failure to achieve SVR on 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SOF-containing regimen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(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liver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biopsy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or </a:t>
            </a:r>
            <a:r>
              <a:rPr lang="fr-FR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Fibrotest</a:t>
            </a:r>
            <a:r>
              <a:rPr lang="fr-FR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&gt; 0.75 + APRI &gt; 2)</a:t>
            </a: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allowed</a:t>
            </a:r>
          </a:p>
          <a:p>
            <a:pPr algn="ctr"/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 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61:1793-7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5496" y="4484827"/>
            <a:ext cx="9093617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LDV/SOF 90mg/400 mg : 1 pill </a:t>
            </a:r>
            <a:r>
              <a:rPr lang="en-US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en-US" dirty="0" smtClean="0">
              <a:latin typeface="+mn-lt"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</p:txBody>
      </p:sp>
      <p:graphicFrame>
        <p:nvGraphicFramePr>
          <p:cNvPr id="3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501552"/>
              </p:ext>
            </p:extLst>
          </p:nvPr>
        </p:nvGraphicFramePr>
        <p:xfrm>
          <a:off x="4648200" y="2939123"/>
          <a:ext cx="2286000" cy="609602"/>
        </p:xfrm>
        <a:graphic>
          <a:graphicData uri="http://schemas.openxmlformats.org/drawingml/2006/table">
            <a:tbl>
              <a:tblPr/>
              <a:tblGrid>
                <a:gridCol w="2286000"/>
              </a:tblGrid>
              <a:tr h="60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 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</a:tbl>
          </a:graphicData>
        </a:graphic>
      </p:graphicFrame>
      <p:sp>
        <p:nvSpPr>
          <p:cNvPr id="44" name="ZoneTexte 43"/>
          <p:cNvSpPr txBox="1"/>
          <p:nvPr/>
        </p:nvSpPr>
        <p:spPr>
          <a:xfrm>
            <a:off x="8232892" y="301532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>
            <a:off x="6949909" y="3219772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8"/>
          <p:cNvSpPr>
            <a:spLocks noChangeArrowheads="1"/>
          </p:cNvSpPr>
          <p:nvPr/>
        </p:nvSpPr>
        <p:spPr bwMode="auto">
          <a:xfrm>
            <a:off x="3848725" y="2905369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84" charset="0"/>
              </a:rPr>
              <a:t>51</a:t>
            </a:r>
            <a:endParaRPr lang="en-GB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cxnSp>
        <p:nvCxnSpPr>
          <p:cNvPr id="67" name="Connecteur droit 66"/>
          <p:cNvCxnSpPr>
            <a:cxnSpLocks noChangeShapeType="1"/>
          </p:cNvCxnSpPr>
          <p:nvPr/>
        </p:nvCxnSpPr>
        <p:spPr bwMode="auto">
          <a:xfrm rot="5400000">
            <a:off x="4073284" y="2508101"/>
            <a:ext cx="400050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5496" y="5301208"/>
            <a:ext cx="85689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kern="0" dirty="0"/>
              <a:t>Primary endpoint : SVR</a:t>
            </a:r>
            <a:r>
              <a:rPr lang="en-US" kern="0" baseline="-25000" dirty="0"/>
              <a:t>12</a:t>
            </a:r>
            <a:r>
              <a:rPr lang="en-US" kern="0" dirty="0"/>
              <a:t> (HCV RNA &lt; 15 IU</a:t>
            </a:r>
            <a:r>
              <a:rPr lang="en-US" kern="0" dirty="0" smtClean="0"/>
              <a:t>/ml) </a:t>
            </a:r>
            <a:r>
              <a:rPr lang="en-US" kern="0" dirty="0"/>
              <a:t>by intention to treat, with 2-sided 95% CI, no statistical hypothesis</a:t>
            </a:r>
          </a:p>
        </p:txBody>
      </p:sp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02750" y="1720165"/>
            <a:ext cx="1157282" cy="60590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square" lIns="0" tIns="0" rIns="0" bIns="0" anchor="ctr" anchorCtr="0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F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ailure</a:t>
            </a:r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LDV/SOF + RBV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 1 and prior failure to SOF</a:t>
            </a:r>
            <a:endParaRPr lang="fr-FR" dirty="0"/>
          </a:p>
        </p:txBody>
      </p:sp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0" y="1295400"/>
            <a:ext cx="8915400" cy="33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and outcome</a:t>
            </a:r>
            <a:endParaRPr lang="en-GB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755479"/>
              </p:ext>
            </p:extLst>
          </p:nvPr>
        </p:nvGraphicFramePr>
        <p:xfrm>
          <a:off x="539552" y="1628800"/>
          <a:ext cx="8351751" cy="4690820"/>
        </p:xfrm>
        <a:graphic>
          <a:graphicData uri="http://schemas.openxmlformats.org/drawingml/2006/table">
            <a:tbl>
              <a:tblPr/>
              <a:tblGrid>
                <a:gridCol w="4889051"/>
                <a:gridCol w="3462700"/>
              </a:tblGrid>
              <a:tr h="3218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51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BMI, kg/m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30.4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3a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59% / 39%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8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Previous SOF therapy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 4W / 12 W / 24 W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+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RBV 12W / 24W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SOF placebo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2% / 43% / 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12% / 27%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HCV RNA &lt; 15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/ml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at W4 / W8 of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 / 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, N (% [95% CI])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50/51 (98% [90-100])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 (%)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1 (2%) = genotype 3a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5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ＭＳ Ｐゴシック" pitchFamily="-109" charset="-128"/>
                        </a:rPr>
                        <a:t>NS5B deep sequencing (resistance testing)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109" charset="-128"/>
                          <a:cs typeface=""/>
                        </a:rPr>
                        <a:t>No S282T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pitchFamily="-109" charset="-128"/>
                        <a:cs typeface=""/>
                      </a:endParaRPr>
                    </a:p>
                  </a:txBody>
                  <a:tcPr marL="92083" marR="920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Failure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61:1793-7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SOF </a:t>
            </a:r>
            <a:r>
              <a:rPr lang="fr-FR" dirty="0" err="1" smtClean="0"/>
              <a:t>Failure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en-GB" dirty="0" smtClean="0"/>
              <a:t>: LDV/SOF + RBV </a:t>
            </a:r>
            <a:br>
              <a:rPr lang="en-GB" dirty="0" smtClean="0"/>
            </a:br>
            <a:r>
              <a:rPr lang="en-GB" dirty="0" smtClean="0"/>
              <a:t>for genotype 1 and prior failure to SOF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Adverse events</a:t>
            </a:r>
          </a:p>
          <a:p>
            <a:pPr lvl="1"/>
            <a:r>
              <a:rPr lang="fr-FR" sz="2000" dirty="0" err="1" smtClean="0"/>
              <a:t>Serious</a:t>
            </a:r>
            <a:r>
              <a:rPr lang="fr-FR" sz="2000" dirty="0" smtClean="0"/>
              <a:t> adverse </a:t>
            </a:r>
            <a:r>
              <a:rPr lang="fr-FR" sz="2000" dirty="0" err="1" smtClean="0"/>
              <a:t>events</a:t>
            </a:r>
            <a:r>
              <a:rPr lang="fr-FR" sz="2000" dirty="0" smtClean="0"/>
              <a:t> : 4 in 2 patients</a:t>
            </a:r>
          </a:p>
          <a:p>
            <a:pPr lvl="1"/>
            <a:r>
              <a:rPr lang="en-US" sz="2000" dirty="0" smtClean="0"/>
              <a:t>Discontinuation due to adverse event in 1 patient, because of bipolar disorder</a:t>
            </a:r>
          </a:p>
          <a:p>
            <a:pPr lvl="1"/>
            <a:r>
              <a:rPr lang="fr-FR" sz="2000" dirty="0" smtClean="0"/>
              <a:t>Most </a:t>
            </a:r>
            <a:r>
              <a:rPr lang="fr-FR" sz="2000" dirty="0" err="1" smtClean="0"/>
              <a:t>common</a:t>
            </a:r>
            <a:r>
              <a:rPr lang="fr-FR" sz="2000" dirty="0" smtClean="0"/>
              <a:t> adverse </a:t>
            </a:r>
            <a:r>
              <a:rPr lang="fr-FR" sz="2000" dirty="0" err="1" smtClean="0"/>
              <a:t>events</a:t>
            </a:r>
            <a:r>
              <a:rPr lang="fr-FR" sz="2000" dirty="0" smtClean="0"/>
              <a:t> (≥ 10%) :</a:t>
            </a:r>
          </a:p>
          <a:p>
            <a:pPr lvl="2"/>
            <a:r>
              <a:rPr lang="fr-FR" sz="1800" dirty="0" smtClean="0"/>
              <a:t>Fatigue (25%)</a:t>
            </a:r>
          </a:p>
          <a:p>
            <a:pPr lvl="2"/>
            <a:r>
              <a:rPr lang="fr-FR" sz="1800" dirty="0" err="1" smtClean="0"/>
              <a:t>Headache</a:t>
            </a:r>
            <a:r>
              <a:rPr lang="fr-FR" sz="1800" dirty="0" smtClean="0"/>
              <a:t> (22%)</a:t>
            </a:r>
          </a:p>
          <a:p>
            <a:pPr lvl="2"/>
            <a:r>
              <a:rPr lang="fr-FR" sz="1800" dirty="0" err="1" smtClean="0"/>
              <a:t>Diarrhea</a:t>
            </a:r>
            <a:r>
              <a:rPr lang="fr-FR" sz="1800" dirty="0" smtClean="0"/>
              <a:t> (14%)</a:t>
            </a:r>
          </a:p>
          <a:p>
            <a:pPr lvl="2"/>
            <a:r>
              <a:rPr lang="fr-FR" sz="1800" dirty="0" err="1" smtClean="0"/>
              <a:t>Insomnia</a:t>
            </a:r>
            <a:r>
              <a:rPr lang="fr-FR" sz="1800" dirty="0" smtClean="0"/>
              <a:t> (12%)</a:t>
            </a:r>
          </a:p>
          <a:p>
            <a:pPr lvl="2"/>
            <a:r>
              <a:rPr lang="fr-FR" sz="1800" dirty="0" smtClean="0"/>
              <a:t>Rash (12%)</a:t>
            </a:r>
          </a:p>
          <a:p>
            <a:pPr lvl="2"/>
            <a:r>
              <a:rPr lang="fr-FR" sz="1800" dirty="0" err="1" smtClean="0"/>
              <a:t>Nausea</a:t>
            </a:r>
            <a:r>
              <a:rPr lang="fr-FR" sz="1800" dirty="0" smtClean="0"/>
              <a:t> </a:t>
            </a:r>
            <a:r>
              <a:rPr lang="en-US" sz="1800" dirty="0" smtClean="0"/>
              <a:t>(10%)</a:t>
            </a:r>
          </a:p>
          <a:p>
            <a:pPr lvl="1"/>
            <a:r>
              <a:rPr lang="en-US" sz="2000" dirty="0" smtClean="0"/>
              <a:t>Decrease of hemoglobin &lt; 10 g/</a:t>
            </a:r>
            <a:r>
              <a:rPr lang="en-US" sz="2000" dirty="0" smtClean="0"/>
              <a:t>dl </a:t>
            </a:r>
            <a:r>
              <a:rPr lang="en-US" sz="2000" dirty="0" smtClean="0"/>
              <a:t>in 2 patients</a:t>
            </a:r>
          </a:p>
          <a:p>
            <a:pPr lvl="1"/>
            <a:r>
              <a:rPr lang="en-US" sz="2000" dirty="0" smtClean="0"/>
              <a:t>Grade 4 hyperbilirubinemia in 1 patient</a:t>
            </a:r>
          </a:p>
        </p:txBody>
      </p:sp>
      <p:grpSp>
        <p:nvGrpSpPr>
          <p:cNvPr id="8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Failure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61:1793-7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SOF </a:t>
            </a:r>
            <a:r>
              <a:rPr lang="fr-FR" dirty="0" err="1" smtClean="0"/>
              <a:t>Failure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en-GB" dirty="0" smtClean="0"/>
              <a:t>: LDV/SOF + RBV </a:t>
            </a:r>
            <a:br>
              <a:rPr lang="en-GB" dirty="0" smtClean="0"/>
            </a:br>
            <a:r>
              <a:rPr lang="en-GB" dirty="0" smtClean="0"/>
              <a:t>for genotype 1 and prior failure to SOF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</a:p>
          <a:p>
            <a:pPr lvl="1"/>
            <a:r>
              <a:rPr lang="en-US" sz="2000" dirty="0" smtClean="0"/>
              <a:t>In this open-label study, all patients with genotype 1 HCV who had previously failed SOF + RBV or SOF + PEG-IFN + RBV achieved SVR after 12 weeks of treatment with the fixed-dose combination of LDV/SOF + RBV</a:t>
            </a:r>
          </a:p>
          <a:p>
            <a:pPr lvl="2"/>
            <a:r>
              <a:rPr lang="en-US" sz="1800" dirty="0" smtClean="0"/>
              <a:t>The only patient who did not achieve SVR was a patient with genotype 3 who had been mistakenly enrolled</a:t>
            </a:r>
          </a:p>
        </p:txBody>
      </p:sp>
      <p:grpSp>
        <p:nvGrpSpPr>
          <p:cNvPr id="8" name="Grouper 34"/>
          <p:cNvGrpSpPr/>
          <p:nvPr/>
        </p:nvGrpSpPr>
        <p:grpSpPr>
          <a:xfrm>
            <a:off x="0" y="6570663"/>
            <a:ext cx="1281360" cy="288111"/>
            <a:chOff x="0" y="6570663"/>
            <a:chExt cx="1281360" cy="288111"/>
          </a:xfrm>
        </p:grpSpPr>
        <p:sp>
          <p:nvSpPr>
            <p:cNvPr id="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SOF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Failure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105062" y="6586474"/>
            <a:ext cx="30169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Wyles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Hepatology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2015; 61:1793-7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523</Words>
  <Application>Microsoft Macintosh PowerPoint</Application>
  <PresentationFormat>Présentation à l'écran (4:3)</PresentationFormat>
  <Paragraphs>84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HCV-trials.com 2015 </vt:lpstr>
      <vt:lpstr>SOF Failure Study: LDV/SOF + RBV  for genotype 1 and prior failure to SOF</vt:lpstr>
      <vt:lpstr>SOF Failure Study: LDV/SOF + RBV  for genotype 1 and prior failure to SOF</vt:lpstr>
      <vt:lpstr>SOF Failure Study: LDV/SOF + RBV  for genotype 1 and prior failure to SOF</vt:lpstr>
      <vt:lpstr>SOF Failure Study: LDV/SOF + RBV  for genotype 1 and prior failure to SOF</vt:lpstr>
    </vt:vector>
  </TitlesOfParts>
  <Manager/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keywords/>
  <dc:description/>
  <cp:lastModifiedBy>Utilisateur de Microsoft Office</cp:lastModifiedBy>
  <cp:revision>102</cp:revision>
  <dcterms:created xsi:type="dcterms:W3CDTF">2015-05-24T21:56:52Z</dcterms:created>
  <dcterms:modified xsi:type="dcterms:W3CDTF">2015-07-13T18:20:35Z</dcterms:modified>
  <cp:category/>
</cp:coreProperties>
</file>