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4" r:id="rId2"/>
    <p:sldId id="286" r:id="rId3"/>
    <p:sldId id="285" r:id="rId4"/>
    <p:sldId id="287" r:id="rId5"/>
    <p:sldId id="289" r:id="rId6"/>
    <p:sldId id="288" r:id="rId7"/>
    <p:sldId id="291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DDDDDD"/>
    <a:srgbClr val="FFFFFF"/>
    <a:srgbClr val="333399"/>
    <a:srgbClr val="000066"/>
    <a:srgbClr val="FFC000"/>
    <a:srgbClr val="76C7FF"/>
    <a:srgbClr val="9AD7FF"/>
    <a:srgbClr val="85F8FF"/>
    <a:srgbClr val="10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0638" autoAdjust="0"/>
  </p:normalViewPr>
  <p:slideViewPr>
    <p:cSldViewPr>
      <p:cViewPr>
        <p:scale>
          <a:sx n="112" d="100"/>
          <a:sy n="112" d="100"/>
        </p:scale>
        <p:origin x="-2358" y="-10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12/10/2015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432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r 34"/>
          <p:cNvGrpSpPr/>
          <p:nvPr/>
        </p:nvGrpSpPr>
        <p:grpSpPr>
          <a:xfrm>
            <a:off x="0" y="6570663"/>
            <a:ext cx="1008000" cy="288112"/>
            <a:chOff x="0" y="6570663"/>
            <a:chExt cx="1281360" cy="288112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51355" y="6581776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SOLAR-1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587103"/>
              </p:ext>
            </p:extLst>
          </p:nvPr>
        </p:nvGraphicFramePr>
        <p:xfrm>
          <a:off x="5922442" y="1855605"/>
          <a:ext cx="1468491" cy="286512"/>
        </p:xfrm>
        <a:graphic>
          <a:graphicData uri="http://schemas.openxmlformats.org/drawingml/2006/table">
            <a:tbl>
              <a:tblPr/>
              <a:tblGrid>
                <a:gridCol w="1468491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86354" y="4042316"/>
            <a:ext cx="2301784" cy="1146611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of the 7 groups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  <a:endParaRPr lang="en-US" sz="1400" b="1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SOLAR-1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+ RBV </a:t>
            </a:r>
            <a:br>
              <a:rPr lang="en-GB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in advanced liver disease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9750" y="1196752"/>
            <a:ext cx="8351838" cy="513963"/>
          </a:xfrm>
        </p:spPr>
        <p:txBody>
          <a:bodyPr/>
          <a:lstStyle/>
          <a:p>
            <a:r>
              <a:rPr lang="fr-FR" dirty="0"/>
              <a:t>Design</a:t>
            </a:r>
          </a:p>
          <a:p>
            <a:endParaRPr lang="fr-FR" dirty="0"/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4514295" y="2132856"/>
            <a:ext cx="1115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7422297" y="1810624"/>
            <a:ext cx="0" cy="47521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7153615" y="121817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0" name="Line 172"/>
          <p:cNvSpPr>
            <a:spLocks noChangeShapeType="1"/>
          </p:cNvSpPr>
          <p:nvPr/>
        </p:nvSpPr>
        <p:spPr bwMode="auto">
          <a:xfrm>
            <a:off x="7422297" y="1810626"/>
            <a:ext cx="0" cy="475199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8373080" y="121817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107504" y="1676079"/>
            <a:ext cx="2701892" cy="22814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 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Genotypes 1 or 4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Cirrhosis or </a:t>
            </a: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previous liver transplantation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No prior exposure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to NS5A inhibitor</a:t>
            </a:r>
            <a:endParaRPr lang="en-US" sz="1600" b="1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5436096" y="6562724"/>
            <a:ext cx="36724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Charlton M. Gastroenterology 2015 ; 149: 649-659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7422297" y="1835299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30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7422297" y="3812161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26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7422297" y="5789023"/>
            <a:ext cx="6206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9" name="Rectangle 8"/>
          <p:cNvSpPr>
            <a:spLocks noChangeArrowheads="1"/>
          </p:cNvSpPr>
          <p:nvPr/>
        </p:nvSpPr>
        <p:spPr bwMode="auto">
          <a:xfrm>
            <a:off x="7422297" y="4471115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26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4507510" y="1794302"/>
            <a:ext cx="1000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333399"/>
                </a:solidFill>
                <a:latin typeface="Calibri" pitchFamily="34" charset="0"/>
                <a:cs typeface="Calibri"/>
              </a:rPr>
              <a:t>Child-Pugh B</a:t>
            </a:r>
            <a:endParaRPr lang="en-US" sz="1200" b="1" dirty="0">
              <a:solidFill>
                <a:srgbClr val="333399"/>
              </a:solidFill>
              <a:latin typeface="Calibri" pitchFamily="34" charset="0"/>
              <a:cs typeface="Calibri"/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7422297" y="2494253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23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8" name="Rectangle 8"/>
          <p:cNvSpPr>
            <a:spLocks noChangeArrowheads="1"/>
          </p:cNvSpPr>
          <p:nvPr/>
        </p:nvSpPr>
        <p:spPr bwMode="auto">
          <a:xfrm>
            <a:off x="7422297" y="3153207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55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7422297" y="5130069"/>
            <a:ext cx="6206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5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4" name="Rectangle 8"/>
          <p:cNvSpPr>
            <a:spLocks noChangeArrowheads="1"/>
          </p:cNvSpPr>
          <p:nvPr/>
        </p:nvSpPr>
        <p:spPr bwMode="auto">
          <a:xfrm>
            <a:off x="7422297" y="4133612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40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graphicFrame>
        <p:nvGraphicFramePr>
          <p:cNvPr id="7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91808"/>
              </p:ext>
            </p:extLst>
          </p:nvPr>
        </p:nvGraphicFramePr>
        <p:xfrm>
          <a:off x="5922442" y="2185424"/>
          <a:ext cx="2732369" cy="286512"/>
        </p:xfrm>
        <a:graphic>
          <a:graphicData uri="http://schemas.openxmlformats.org/drawingml/2006/table">
            <a:tbl>
              <a:tblPr/>
              <a:tblGrid>
                <a:gridCol w="2732369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163138"/>
              </p:ext>
            </p:extLst>
          </p:nvPr>
        </p:nvGraphicFramePr>
        <p:xfrm>
          <a:off x="5922442" y="2515243"/>
          <a:ext cx="1468491" cy="286512"/>
        </p:xfrm>
        <a:graphic>
          <a:graphicData uri="http://schemas.openxmlformats.org/drawingml/2006/table">
            <a:tbl>
              <a:tblPr/>
              <a:tblGrid>
                <a:gridCol w="1468491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172207"/>
              </p:ext>
            </p:extLst>
          </p:nvPr>
        </p:nvGraphicFramePr>
        <p:xfrm>
          <a:off x="5922442" y="2845062"/>
          <a:ext cx="2726369" cy="286512"/>
        </p:xfrm>
        <a:graphic>
          <a:graphicData uri="http://schemas.openxmlformats.org/drawingml/2006/table">
            <a:tbl>
              <a:tblPr/>
              <a:tblGrid>
                <a:gridCol w="2726369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673561"/>
              </p:ext>
            </p:extLst>
          </p:nvPr>
        </p:nvGraphicFramePr>
        <p:xfrm>
          <a:off x="5922442" y="3174881"/>
          <a:ext cx="1468491" cy="286512"/>
        </p:xfrm>
        <a:graphic>
          <a:graphicData uri="http://schemas.openxmlformats.org/drawingml/2006/table">
            <a:tbl>
              <a:tblPr/>
              <a:tblGrid>
                <a:gridCol w="1468491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776353"/>
              </p:ext>
            </p:extLst>
          </p:nvPr>
        </p:nvGraphicFramePr>
        <p:xfrm>
          <a:off x="5922442" y="3504700"/>
          <a:ext cx="2706494" cy="286512"/>
        </p:xfrm>
        <a:graphic>
          <a:graphicData uri="http://schemas.openxmlformats.org/drawingml/2006/table">
            <a:tbl>
              <a:tblPr/>
              <a:tblGrid>
                <a:gridCol w="2706494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9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093523"/>
              </p:ext>
            </p:extLst>
          </p:nvPr>
        </p:nvGraphicFramePr>
        <p:xfrm>
          <a:off x="5922442" y="3834519"/>
          <a:ext cx="1468491" cy="286512"/>
        </p:xfrm>
        <a:graphic>
          <a:graphicData uri="http://schemas.openxmlformats.org/drawingml/2006/table">
            <a:tbl>
              <a:tblPr/>
              <a:tblGrid>
                <a:gridCol w="1468491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800529"/>
              </p:ext>
            </p:extLst>
          </p:nvPr>
        </p:nvGraphicFramePr>
        <p:xfrm>
          <a:off x="5922442" y="4164338"/>
          <a:ext cx="2706494" cy="286512"/>
        </p:xfrm>
        <a:graphic>
          <a:graphicData uri="http://schemas.openxmlformats.org/drawingml/2006/table">
            <a:tbl>
              <a:tblPr/>
              <a:tblGrid>
                <a:gridCol w="2706494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591161"/>
              </p:ext>
            </p:extLst>
          </p:nvPr>
        </p:nvGraphicFramePr>
        <p:xfrm>
          <a:off x="5922442" y="4494157"/>
          <a:ext cx="1468491" cy="286512"/>
        </p:xfrm>
        <a:graphic>
          <a:graphicData uri="http://schemas.openxmlformats.org/drawingml/2006/table">
            <a:tbl>
              <a:tblPr/>
              <a:tblGrid>
                <a:gridCol w="1468491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955189"/>
              </p:ext>
            </p:extLst>
          </p:nvPr>
        </p:nvGraphicFramePr>
        <p:xfrm>
          <a:off x="5922442" y="4823976"/>
          <a:ext cx="2706494" cy="286512"/>
        </p:xfrm>
        <a:graphic>
          <a:graphicData uri="http://schemas.openxmlformats.org/drawingml/2006/table">
            <a:tbl>
              <a:tblPr/>
              <a:tblGrid>
                <a:gridCol w="2706494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716084"/>
              </p:ext>
            </p:extLst>
          </p:nvPr>
        </p:nvGraphicFramePr>
        <p:xfrm>
          <a:off x="5922442" y="5153795"/>
          <a:ext cx="1468491" cy="286512"/>
        </p:xfrm>
        <a:graphic>
          <a:graphicData uri="http://schemas.openxmlformats.org/drawingml/2006/table">
            <a:tbl>
              <a:tblPr/>
              <a:tblGrid>
                <a:gridCol w="1468491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815285"/>
              </p:ext>
            </p:extLst>
          </p:nvPr>
        </p:nvGraphicFramePr>
        <p:xfrm>
          <a:off x="5922442" y="5483614"/>
          <a:ext cx="2706494" cy="286512"/>
        </p:xfrm>
        <a:graphic>
          <a:graphicData uri="http://schemas.openxmlformats.org/drawingml/2006/table">
            <a:tbl>
              <a:tblPr/>
              <a:tblGrid>
                <a:gridCol w="2706494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125532"/>
              </p:ext>
            </p:extLst>
          </p:nvPr>
        </p:nvGraphicFramePr>
        <p:xfrm>
          <a:off x="5922442" y="5813433"/>
          <a:ext cx="1468491" cy="286512"/>
        </p:xfrm>
        <a:graphic>
          <a:graphicData uri="http://schemas.openxmlformats.org/drawingml/2006/table">
            <a:tbl>
              <a:tblPr/>
              <a:tblGrid>
                <a:gridCol w="1468491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8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1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196220"/>
              </p:ext>
            </p:extLst>
          </p:nvPr>
        </p:nvGraphicFramePr>
        <p:xfrm>
          <a:off x="5922442" y="6143252"/>
          <a:ext cx="2706494" cy="286512"/>
        </p:xfrm>
        <a:graphic>
          <a:graphicData uri="http://schemas.openxmlformats.org/drawingml/2006/table">
            <a:tbl>
              <a:tblPr/>
              <a:tblGrid>
                <a:gridCol w="2706494"/>
              </a:tblGrid>
              <a:tr h="251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6C7FF"/>
                    </a:solidFill>
                  </a:tcPr>
                </a:tc>
              </a:tr>
            </a:tbl>
          </a:graphicData>
        </a:graphic>
      </p:graphicFrame>
      <p:cxnSp>
        <p:nvCxnSpPr>
          <p:cNvPr id="92" name="AutoShape 60"/>
          <p:cNvCxnSpPr>
            <a:cxnSpLocks noChangeShapeType="1"/>
          </p:cNvCxnSpPr>
          <p:nvPr/>
        </p:nvCxnSpPr>
        <p:spPr bwMode="auto">
          <a:xfrm rot="10800000" flipH="1" flipV="1">
            <a:off x="5896850" y="1988840"/>
            <a:ext cx="1587" cy="323997"/>
          </a:xfrm>
          <a:prstGeom prst="bentConnector3">
            <a:avLst>
              <a:gd name="adj1" fmla="val -16031884"/>
            </a:avLst>
          </a:prstGeom>
          <a:noFill/>
          <a:ln w="28575">
            <a:solidFill>
              <a:srgbClr val="002060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56" name="Line 63"/>
          <p:cNvSpPr>
            <a:spLocks noChangeShapeType="1"/>
          </p:cNvSpPr>
          <p:nvPr/>
        </p:nvSpPr>
        <p:spPr bwMode="auto">
          <a:xfrm>
            <a:off x="4514295" y="2838078"/>
            <a:ext cx="1115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4512319" y="2420888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cs typeface="Calibri"/>
              </a:rPr>
              <a:t>Child-Pugh C</a:t>
            </a:r>
            <a:endParaRPr lang="en-US" sz="1200" b="1">
              <a:solidFill>
                <a:srgbClr val="333399"/>
              </a:solidFill>
              <a:latin typeface="Calibri" pitchFamily="34" charset="0"/>
              <a:cs typeface="Calibri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4565218" y="3140968"/>
            <a:ext cx="942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cs typeface="Calibri"/>
              </a:rPr>
              <a:t>No cirrhosis</a:t>
            </a:r>
            <a:endParaRPr lang="en-US" sz="1200" b="1">
              <a:solidFill>
                <a:srgbClr val="333399"/>
              </a:solidFill>
              <a:latin typeface="Calibri" pitchFamily="34" charset="0"/>
              <a:cs typeface="Calibri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4507510" y="4293096"/>
            <a:ext cx="1000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cs typeface="Calibri"/>
              </a:rPr>
              <a:t>Child-Pugh B</a:t>
            </a:r>
            <a:endParaRPr lang="en-US" sz="1200" b="1">
              <a:solidFill>
                <a:srgbClr val="333399"/>
              </a:solidFill>
              <a:latin typeface="Calibri" pitchFamily="34" charset="0"/>
              <a:cs typeface="Calibri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539570" y="3717032"/>
            <a:ext cx="9685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cs typeface="Calibri"/>
              </a:rPr>
              <a:t>Chid-Pugh A</a:t>
            </a:r>
            <a:endParaRPr lang="en-US" sz="1200" b="1">
              <a:solidFill>
                <a:srgbClr val="333399"/>
              </a:solidFill>
              <a:latin typeface="Calibri" pitchFamily="34" charset="0"/>
              <a:cs typeface="Calibri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4512319" y="4941168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cs typeface="Calibri"/>
              </a:rPr>
              <a:t>Child-Pugh C</a:t>
            </a:r>
            <a:endParaRPr lang="en-US" sz="1200" b="1">
              <a:solidFill>
                <a:srgbClr val="333399"/>
              </a:solidFill>
              <a:latin typeface="Calibri" pitchFamily="34" charset="0"/>
              <a:cs typeface="Calibri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4283968" y="5508520"/>
            <a:ext cx="1224136" cy="649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420"/>
              </a:lnSpc>
            </a:pPr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cs typeface="Calibri"/>
              </a:rPr>
              <a:t>Fibrosing</a:t>
            </a:r>
          </a:p>
          <a:p>
            <a:pPr algn="r">
              <a:lnSpc>
                <a:spcPts val="1420"/>
              </a:lnSpc>
            </a:pPr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cs typeface="Calibri"/>
              </a:rPr>
              <a:t>cholestasic </a:t>
            </a:r>
          </a:p>
          <a:p>
            <a:pPr algn="r">
              <a:lnSpc>
                <a:spcPts val="1420"/>
              </a:lnSpc>
            </a:pPr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cs typeface="Calibri"/>
              </a:rPr>
              <a:t>hepatitis</a:t>
            </a:r>
            <a:endParaRPr lang="en-US" sz="1200" b="1">
              <a:solidFill>
                <a:srgbClr val="333399"/>
              </a:solidFill>
              <a:latin typeface="Calibri" pitchFamily="34" charset="0"/>
              <a:cs typeface="Calibri"/>
            </a:endParaRPr>
          </a:p>
        </p:txBody>
      </p:sp>
      <p:cxnSp>
        <p:nvCxnSpPr>
          <p:cNvPr id="101" name="AutoShape 60"/>
          <p:cNvCxnSpPr>
            <a:cxnSpLocks noChangeShapeType="1"/>
          </p:cNvCxnSpPr>
          <p:nvPr/>
        </p:nvCxnSpPr>
        <p:spPr bwMode="auto">
          <a:xfrm rot="10800000" flipH="1" flipV="1">
            <a:off x="5896850" y="2672955"/>
            <a:ext cx="1587" cy="323997"/>
          </a:xfrm>
          <a:prstGeom prst="bentConnector3">
            <a:avLst>
              <a:gd name="adj1" fmla="val -16031884"/>
            </a:avLst>
          </a:prstGeom>
          <a:noFill/>
          <a:ln w="28575">
            <a:solidFill>
              <a:srgbClr val="002060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03" name="Line 63"/>
          <p:cNvSpPr>
            <a:spLocks noChangeShapeType="1"/>
          </p:cNvSpPr>
          <p:nvPr/>
        </p:nvSpPr>
        <p:spPr bwMode="auto">
          <a:xfrm>
            <a:off x="4622291" y="3558158"/>
            <a:ext cx="1008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104" name="AutoShape 60"/>
          <p:cNvCxnSpPr>
            <a:cxnSpLocks noChangeShapeType="1"/>
          </p:cNvCxnSpPr>
          <p:nvPr/>
        </p:nvCxnSpPr>
        <p:spPr bwMode="auto">
          <a:xfrm rot="10800000" flipH="1" flipV="1">
            <a:off x="5896850" y="3393035"/>
            <a:ext cx="1587" cy="323997"/>
          </a:xfrm>
          <a:prstGeom prst="bentConnector3">
            <a:avLst>
              <a:gd name="adj1" fmla="val -16031884"/>
            </a:avLst>
          </a:prstGeom>
          <a:noFill/>
          <a:ln w="28575">
            <a:solidFill>
              <a:srgbClr val="002060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05" name="Line 63"/>
          <p:cNvSpPr>
            <a:spLocks noChangeShapeType="1"/>
          </p:cNvSpPr>
          <p:nvPr/>
        </p:nvSpPr>
        <p:spPr bwMode="auto">
          <a:xfrm>
            <a:off x="4622291" y="4772768"/>
            <a:ext cx="1008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106" name="AutoShape 60"/>
          <p:cNvCxnSpPr>
            <a:cxnSpLocks noChangeShapeType="1"/>
          </p:cNvCxnSpPr>
          <p:nvPr/>
        </p:nvCxnSpPr>
        <p:spPr bwMode="auto">
          <a:xfrm rot="10800000" flipH="1" flipV="1">
            <a:off x="5896851" y="4617170"/>
            <a:ext cx="1587" cy="323997"/>
          </a:xfrm>
          <a:prstGeom prst="bentConnector3">
            <a:avLst>
              <a:gd name="adj1" fmla="val -16031884"/>
            </a:avLst>
          </a:prstGeom>
          <a:noFill/>
          <a:ln w="28575">
            <a:solidFill>
              <a:srgbClr val="002060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07" name="Line 63"/>
          <p:cNvSpPr>
            <a:spLocks noChangeShapeType="1"/>
          </p:cNvSpPr>
          <p:nvPr/>
        </p:nvSpPr>
        <p:spPr bwMode="auto">
          <a:xfrm>
            <a:off x="4622291" y="4134221"/>
            <a:ext cx="1008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108" name="AutoShape 60"/>
          <p:cNvCxnSpPr>
            <a:cxnSpLocks noChangeShapeType="1"/>
          </p:cNvCxnSpPr>
          <p:nvPr/>
        </p:nvCxnSpPr>
        <p:spPr bwMode="auto">
          <a:xfrm rot="10800000" flipH="1" flipV="1">
            <a:off x="5896851" y="3969098"/>
            <a:ext cx="1587" cy="323997"/>
          </a:xfrm>
          <a:prstGeom prst="bentConnector3">
            <a:avLst>
              <a:gd name="adj1" fmla="val -16031884"/>
            </a:avLst>
          </a:prstGeom>
          <a:noFill/>
          <a:ln w="28575">
            <a:solidFill>
              <a:srgbClr val="002060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09" name="Line 63"/>
          <p:cNvSpPr>
            <a:spLocks noChangeShapeType="1"/>
          </p:cNvSpPr>
          <p:nvPr/>
        </p:nvSpPr>
        <p:spPr bwMode="auto">
          <a:xfrm>
            <a:off x="4622291" y="5430366"/>
            <a:ext cx="1008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110" name="AutoShape 60"/>
          <p:cNvCxnSpPr>
            <a:cxnSpLocks noChangeShapeType="1"/>
          </p:cNvCxnSpPr>
          <p:nvPr/>
        </p:nvCxnSpPr>
        <p:spPr bwMode="auto">
          <a:xfrm rot="10800000" flipH="1" flipV="1">
            <a:off x="5896851" y="5265243"/>
            <a:ext cx="1587" cy="323997"/>
          </a:xfrm>
          <a:prstGeom prst="bentConnector3">
            <a:avLst>
              <a:gd name="adj1" fmla="val -16031884"/>
            </a:avLst>
          </a:prstGeom>
          <a:noFill/>
          <a:ln w="28575">
            <a:solidFill>
              <a:srgbClr val="002060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11" name="Line 63"/>
          <p:cNvSpPr>
            <a:spLocks noChangeShapeType="1"/>
          </p:cNvSpPr>
          <p:nvPr/>
        </p:nvSpPr>
        <p:spPr bwMode="auto">
          <a:xfrm>
            <a:off x="4622291" y="6146254"/>
            <a:ext cx="1008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112" name="AutoShape 60"/>
          <p:cNvCxnSpPr>
            <a:cxnSpLocks noChangeShapeType="1"/>
          </p:cNvCxnSpPr>
          <p:nvPr/>
        </p:nvCxnSpPr>
        <p:spPr bwMode="auto">
          <a:xfrm rot="10800000" flipH="1" flipV="1">
            <a:off x="5896851" y="5985323"/>
            <a:ext cx="1587" cy="323997"/>
          </a:xfrm>
          <a:prstGeom prst="bentConnector3">
            <a:avLst>
              <a:gd name="adj1" fmla="val -16031884"/>
            </a:avLst>
          </a:prstGeom>
          <a:noFill/>
          <a:ln w="28575">
            <a:solidFill>
              <a:srgbClr val="002060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16" name="Rectangle 8"/>
          <p:cNvSpPr>
            <a:spLocks noChangeArrowheads="1"/>
          </p:cNvSpPr>
          <p:nvPr/>
        </p:nvSpPr>
        <p:spPr bwMode="auto">
          <a:xfrm>
            <a:off x="7422297" y="2164776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29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17" name="Rectangle 8"/>
          <p:cNvSpPr>
            <a:spLocks noChangeArrowheads="1"/>
          </p:cNvSpPr>
          <p:nvPr/>
        </p:nvSpPr>
        <p:spPr bwMode="auto">
          <a:xfrm>
            <a:off x="7422297" y="4141638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25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18" name="Rectangle 8"/>
          <p:cNvSpPr>
            <a:spLocks noChangeArrowheads="1"/>
          </p:cNvSpPr>
          <p:nvPr/>
        </p:nvSpPr>
        <p:spPr bwMode="auto">
          <a:xfrm>
            <a:off x="7422297" y="6118501"/>
            <a:ext cx="6206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19" name="Rectangle 8"/>
          <p:cNvSpPr>
            <a:spLocks noChangeArrowheads="1"/>
          </p:cNvSpPr>
          <p:nvPr/>
        </p:nvSpPr>
        <p:spPr bwMode="auto">
          <a:xfrm>
            <a:off x="7422297" y="4800592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26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20" name="Rectangle 8"/>
          <p:cNvSpPr>
            <a:spLocks noChangeArrowheads="1"/>
          </p:cNvSpPr>
          <p:nvPr/>
        </p:nvSpPr>
        <p:spPr bwMode="auto">
          <a:xfrm>
            <a:off x="7422297" y="282373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26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21" name="Rectangle 8"/>
          <p:cNvSpPr>
            <a:spLocks noChangeArrowheads="1"/>
          </p:cNvSpPr>
          <p:nvPr/>
        </p:nvSpPr>
        <p:spPr bwMode="auto">
          <a:xfrm>
            <a:off x="7422297" y="3482684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56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22" name="Rectangle 8"/>
          <p:cNvSpPr>
            <a:spLocks noChangeArrowheads="1"/>
          </p:cNvSpPr>
          <p:nvPr/>
        </p:nvSpPr>
        <p:spPr bwMode="auto">
          <a:xfrm>
            <a:off x="7422297" y="5459546"/>
            <a:ext cx="6206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01552" y="5242917"/>
            <a:ext cx="2880939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72"/>
              </a:spcBef>
              <a:buClr>
                <a:srgbClr val="CC3300"/>
              </a:buClr>
            </a:pPr>
            <a:r>
              <a:rPr lang="en-US" sz="120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LDV/SOF 90mg/400 mg : 1 pill qd </a:t>
            </a:r>
            <a:endParaRPr lang="en-US" sz="1200" smtClean="0"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342900" indent="-342900">
              <a:spcBef>
                <a:spcPts val="72"/>
              </a:spcBef>
              <a:buClr>
                <a:srgbClr val="CC3300"/>
              </a:buClr>
            </a:pPr>
            <a:r>
              <a:rPr lang="en-US" sz="120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RBV : 1000 or 1200 mg/day </a:t>
            </a:r>
          </a:p>
          <a:p>
            <a:pPr marL="342900" indent="-342900">
              <a:spcBef>
                <a:spcPts val="72"/>
              </a:spcBef>
              <a:buClr>
                <a:srgbClr val="CC3300"/>
              </a:buClr>
            </a:pPr>
            <a:r>
              <a:rPr lang="en-US" sz="120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(bid dosing) according to body </a:t>
            </a:r>
          </a:p>
          <a:p>
            <a:pPr marL="342900" indent="-342900">
              <a:spcBef>
                <a:spcPts val="72"/>
              </a:spcBef>
              <a:buClr>
                <a:srgbClr val="CC3300"/>
              </a:buClr>
            </a:pPr>
            <a:r>
              <a:rPr lang="en-US" sz="120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w</a:t>
            </a:r>
            <a:r>
              <a:rPr lang="en-US" sz="120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eight</a:t>
            </a:r>
            <a:r>
              <a:rPr lang="en-US" sz="120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20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(&lt; or ≥ 75 kg) ; dose </a:t>
            </a:r>
          </a:p>
          <a:p>
            <a:pPr marL="342900" indent="-342900">
              <a:spcBef>
                <a:spcPts val="72"/>
              </a:spcBef>
              <a:buClr>
                <a:srgbClr val="CC3300"/>
              </a:buClr>
            </a:pPr>
            <a:r>
              <a:rPr lang="en-US" sz="120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escalation in Child-Pugh B and C</a:t>
            </a:r>
            <a:endParaRPr lang="en-US" sz="120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1" name="AutoShape 162"/>
          <p:cNvSpPr>
            <a:spLocks noChangeArrowheads="1"/>
          </p:cNvSpPr>
          <p:nvPr/>
        </p:nvSpPr>
        <p:spPr bwMode="auto">
          <a:xfrm>
            <a:off x="2915816" y="1916832"/>
            <a:ext cx="1438457" cy="105560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smtClean="0">
                <a:cs typeface="Calibri"/>
              </a:rPr>
              <a:t>Cohort A</a:t>
            </a:r>
          </a:p>
          <a:p>
            <a:pPr algn="ctr"/>
            <a:r>
              <a:rPr lang="en-US" sz="1400" smtClean="0">
                <a:cs typeface="Calibri"/>
              </a:rPr>
              <a:t>Cirrhosis</a:t>
            </a:r>
          </a:p>
          <a:p>
            <a:pPr algn="ctr"/>
            <a:r>
              <a:rPr lang="en-US" sz="1400" smtClean="0">
                <a:cs typeface="Calibri"/>
              </a:rPr>
              <a:t>No transplantation</a:t>
            </a:r>
            <a:endParaRPr lang="en-US" sz="1400">
              <a:cs typeface="Calibri"/>
            </a:endParaRPr>
          </a:p>
        </p:txBody>
      </p:sp>
      <p:sp>
        <p:nvSpPr>
          <p:cNvPr id="77" name="AutoShape 162"/>
          <p:cNvSpPr>
            <a:spLocks noChangeArrowheads="1"/>
          </p:cNvSpPr>
          <p:nvPr/>
        </p:nvSpPr>
        <p:spPr bwMode="auto">
          <a:xfrm>
            <a:off x="2915816" y="3212976"/>
            <a:ext cx="1438457" cy="294486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smtClean="0">
                <a:cs typeface="Calibri"/>
              </a:rPr>
              <a:t>Cohort B</a:t>
            </a:r>
          </a:p>
          <a:p>
            <a:pPr algn="ctr"/>
            <a:r>
              <a:rPr lang="en-US" sz="1400" smtClean="0">
                <a:cs typeface="Calibri"/>
              </a:rPr>
              <a:t>Prior liver</a:t>
            </a:r>
          </a:p>
          <a:p>
            <a:pPr algn="ctr"/>
            <a:r>
              <a:rPr lang="en-US" sz="1400" smtClean="0">
                <a:cs typeface="Calibri"/>
              </a:rPr>
              <a:t>transplantation   </a:t>
            </a:r>
            <a:endParaRPr lang="en-US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519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SOLAR-1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LDV/SOF + RBV </a:t>
            </a:r>
            <a:br>
              <a:rPr lang="en-GB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in advanced liver disease</a:t>
            </a:r>
            <a:endParaRPr lang="fr-FR" dirty="0"/>
          </a:p>
        </p:txBody>
      </p:sp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251520" y="1196752"/>
            <a:ext cx="8784976" cy="813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660"/>
              </a:lnSpc>
              <a:spcBef>
                <a:spcPts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in Cohort A </a:t>
            </a:r>
          </a:p>
          <a:p>
            <a:pPr algn="ctr" defTabSz="914400" fontAlgn="base">
              <a:lnSpc>
                <a:spcPts val="2660"/>
              </a:lnSpc>
              <a:spcBef>
                <a:spcPts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(cirrhosis, pre-transplantation), median or %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436096" y="6562724"/>
            <a:ext cx="36724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Charlton M. Gastroenterology 2015 ; 149: 649-659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" name="Grouper 34"/>
          <p:cNvGrpSpPr/>
          <p:nvPr/>
        </p:nvGrpSpPr>
        <p:grpSpPr>
          <a:xfrm>
            <a:off x="0" y="6570663"/>
            <a:ext cx="1008000" cy="288112"/>
            <a:chOff x="0" y="6570663"/>
            <a:chExt cx="1281360" cy="288112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1355" y="6581776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SOLAR-1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aphicFrame>
        <p:nvGraphicFramePr>
          <p:cNvPr id="10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577870"/>
              </p:ext>
            </p:extLst>
          </p:nvPr>
        </p:nvGraphicFramePr>
        <p:xfrm>
          <a:off x="467544" y="2004136"/>
          <a:ext cx="8351202" cy="4377192"/>
        </p:xfrm>
        <a:graphic>
          <a:graphicData uri="http://schemas.openxmlformats.org/drawingml/2006/table">
            <a:tbl>
              <a:tblPr/>
              <a:tblGrid>
                <a:gridCol w="3251795"/>
                <a:gridCol w="1551993"/>
                <a:gridCol w="1182471"/>
                <a:gridCol w="1182472"/>
                <a:gridCol w="1182471"/>
              </a:tblGrid>
              <a:tr h="30645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Calibri"/>
                        </a:rPr>
                        <a:t>Cohort A</a:t>
                      </a: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Child-</a:t>
                      </a:r>
                      <a:r>
                        <a:rPr lang="fr-FR" sz="1800" b="1" dirty="0" err="1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Pugh</a:t>
                      </a:r>
                      <a:r>
                        <a:rPr lang="fr-FR" sz="1800" b="1" baseline="0" dirty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 B</a:t>
                      </a:r>
                      <a:endParaRPr lang="fr-FR" sz="1800" b="1" dirty="0">
                        <a:solidFill>
                          <a:srgbClr val="333399"/>
                        </a:solidFill>
                        <a:latin typeface="Calibri"/>
                        <a:cs typeface="Calibri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Child-</a:t>
                      </a:r>
                      <a:r>
                        <a:rPr lang="fr-FR" sz="1800" b="1" dirty="0" err="1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Pugh</a:t>
                      </a:r>
                      <a:r>
                        <a:rPr lang="fr-FR" sz="1800" b="1" dirty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 C</a:t>
                      </a:r>
                      <a:endParaRPr lang="fr-FR" sz="1800" b="1" dirty="0">
                        <a:solidFill>
                          <a:srgbClr val="333399"/>
                        </a:solidFill>
                        <a:latin typeface="Calibri"/>
                        <a:cs typeface="Calibri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8106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/>
                        <a:ea typeface="ＭＳ Ｐゴシック" pitchFamily="-109" charset="-128"/>
                        <a:cs typeface="Calibri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12W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/>
                          <a:cs typeface="Calibri"/>
                        </a:rPr>
                        <a:t>24W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/>
                        <a:cs typeface="Calibri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12W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/>
                          <a:cs typeface="Calibri"/>
                        </a:rPr>
                        <a:t>24W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/>
                        <a:cs typeface="Calibri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236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24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24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Previous HCV therapy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PI + PEG-IFN +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73%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45%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41%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66%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53%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47%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48%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73%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69%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94%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6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6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Relapse/breakthrough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ml/min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370" marR="923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9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SOLAR-1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LDV/SOF + RBV </a:t>
            </a:r>
            <a:br>
              <a:rPr lang="en-GB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in advanced liver disease</a:t>
            </a:r>
            <a:endParaRPr lang="fr-FR" dirty="0"/>
          </a:p>
        </p:txBody>
      </p:sp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107504" y="1295400"/>
            <a:ext cx="9036496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(post-transplantation), median or %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436096" y="6562724"/>
            <a:ext cx="36724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Charlton M. Gastroenterology 2015 ; 149: 649-659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" name="Grouper 34"/>
          <p:cNvGrpSpPr/>
          <p:nvPr/>
        </p:nvGrpSpPr>
        <p:grpSpPr>
          <a:xfrm>
            <a:off x="0" y="6570663"/>
            <a:ext cx="1008000" cy="288112"/>
            <a:chOff x="0" y="6570663"/>
            <a:chExt cx="1281360" cy="288112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1355" y="6581776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SOLAR-1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868638"/>
              </p:ext>
            </p:extLst>
          </p:nvPr>
        </p:nvGraphicFramePr>
        <p:xfrm>
          <a:off x="325151" y="1628800"/>
          <a:ext cx="8639337" cy="4873469"/>
        </p:xfrm>
        <a:graphic>
          <a:graphicData uri="http://schemas.openxmlformats.org/drawingml/2006/table">
            <a:tbl>
              <a:tblPr/>
              <a:tblGrid>
                <a:gridCol w="2204341"/>
                <a:gridCol w="639970"/>
                <a:gridCol w="568863"/>
                <a:gridCol w="639970"/>
                <a:gridCol w="639970"/>
                <a:gridCol w="639970"/>
                <a:gridCol w="639970"/>
                <a:gridCol w="639970"/>
                <a:gridCol w="711077"/>
                <a:gridCol w="638854"/>
                <a:gridCol w="676382"/>
              </a:tblGrid>
              <a:tr h="54533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Calibri"/>
                        </a:rPr>
                        <a:t>Cohort B</a:t>
                      </a:r>
                      <a:endParaRPr kumimoji="0" lang="en-US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No cirrhosis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Child-Pugh</a:t>
                      </a:r>
                      <a:r>
                        <a:rPr lang="en-US" sz="1600" b="1" baseline="0" noProof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 A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Child-Pugh B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Child-Pugh</a:t>
                      </a:r>
                      <a:r>
                        <a:rPr lang="en-US" sz="1600" b="1" baseline="0" noProof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 C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Fibrosing</a:t>
                      </a:r>
                      <a:r>
                        <a:rPr lang="en-US" sz="1600" b="1" baseline="0" noProof="0" smtClean="0">
                          <a:solidFill>
                            <a:srgbClr val="333399"/>
                          </a:solidFill>
                          <a:latin typeface="Calibri"/>
                          <a:cs typeface="Calibri"/>
                        </a:rPr>
                        <a:t> cholestatic hepatitis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</a:tr>
              <a:tr h="30578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/>
                        <a:ea typeface="ＭＳ Ｐゴシック" pitchFamily="-109" charset="-128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12W</a:t>
                      </a:r>
                      <a:endParaRPr lang="en-US" sz="1400" b="1" noProof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Calibri"/>
                          <a:cs typeface="Calibri"/>
                        </a:rPr>
                        <a:t>24W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12W</a:t>
                      </a:r>
                      <a:endParaRPr lang="en-US" sz="1400" b="1" noProof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Calibri"/>
                          <a:cs typeface="Calibri"/>
                        </a:rPr>
                        <a:t>24W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12W</a:t>
                      </a:r>
                      <a:endParaRPr lang="en-US" sz="1400" b="1" noProof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Calibri"/>
                          <a:cs typeface="Calibri"/>
                        </a:rPr>
                        <a:t>24W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12W</a:t>
                      </a:r>
                      <a:endParaRPr lang="en-US" sz="1400" b="1" noProof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Calibri"/>
                          <a:cs typeface="Calibri"/>
                        </a:rPr>
                        <a:t>24W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Calibri"/>
                          <a:cs typeface="Calibri"/>
                        </a:rPr>
                        <a:t>12W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8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Calibri"/>
                          <a:cs typeface="Calibri"/>
                        </a:rPr>
                        <a:t>24W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Calibri"/>
                        <a:cs typeface="Calibri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6C7FF"/>
                    </a:solidFill>
                  </a:tcPr>
                </a:tc>
              </a:tr>
              <a:tr h="257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7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86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7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US" sz="1200" b="1" i="0" u="none" strike="noStrike" cap="none" normalizeH="0" baseline="-25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7.1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970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Previous HCV therapy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PEG-IFN + RBV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PI + PEG-IFN + RBV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Other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7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Non-response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7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Relapse/breakthrough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7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Years since transplant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2.9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2.8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8.8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5.1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5.2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5.7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1.1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0.3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7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eGFR</a:t>
                      </a: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ml/min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5917" marR="85917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0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107504" y="1295400"/>
            <a:ext cx="9036496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response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436096" y="6562724"/>
            <a:ext cx="36724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Charlton M. Gastroenterology 2015 ; 149: 649-659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34"/>
          <p:cNvGrpSpPr/>
          <p:nvPr/>
        </p:nvGrpSpPr>
        <p:grpSpPr>
          <a:xfrm>
            <a:off x="0" y="6570663"/>
            <a:ext cx="1008000" cy="288112"/>
            <a:chOff x="0" y="6570663"/>
            <a:chExt cx="1281360" cy="288112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1355" y="6581776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SOLAR-1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aphicFrame>
        <p:nvGraphicFramePr>
          <p:cNvPr id="9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691798"/>
              </p:ext>
            </p:extLst>
          </p:nvPr>
        </p:nvGraphicFramePr>
        <p:xfrm>
          <a:off x="251520" y="3717032"/>
          <a:ext cx="8748711" cy="2737236"/>
        </p:xfrm>
        <a:graphic>
          <a:graphicData uri="http://schemas.openxmlformats.org/drawingml/2006/table">
            <a:tbl>
              <a:tblPr/>
              <a:tblGrid>
                <a:gridCol w="2123975"/>
                <a:gridCol w="648072"/>
                <a:gridCol w="648072"/>
                <a:gridCol w="720080"/>
                <a:gridCol w="576064"/>
                <a:gridCol w="864096"/>
                <a:gridCol w="576064"/>
                <a:gridCol w="648072"/>
                <a:gridCol w="612329"/>
                <a:gridCol w="646942"/>
                <a:gridCol w="684945"/>
              </a:tblGrid>
              <a:tr h="54732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Calibri"/>
                        </a:rPr>
                        <a:t>Cohort B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No </a:t>
                      </a:r>
                      <a:r>
                        <a:rPr lang="fr-FR" sz="1600" b="1" dirty="0" err="1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cirrhosis</a:t>
                      </a:r>
                      <a:endParaRPr lang="fr-FR" sz="1600" b="1" dirty="0">
                        <a:solidFill>
                          <a:srgbClr val="333399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Child-</a:t>
                      </a:r>
                      <a:r>
                        <a:rPr lang="fr-FR" sz="1600" b="1" dirty="0" err="1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Pugh</a:t>
                      </a:r>
                      <a:r>
                        <a:rPr lang="fr-FR" sz="16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 A</a:t>
                      </a:r>
                      <a:endParaRPr lang="fr-FR" sz="1600" b="1" dirty="0">
                        <a:solidFill>
                          <a:srgbClr val="333399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Child-</a:t>
                      </a:r>
                      <a:r>
                        <a:rPr lang="fr-FR" sz="1600" b="1" dirty="0" err="1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Pugh</a:t>
                      </a:r>
                      <a:r>
                        <a:rPr lang="fr-FR" sz="1600" b="1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 B</a:t>
                      </a:r>
                      <a:endParaRPr lang="fr-FR" sz="1600" b="1" dirty="0">
                        <a:solidFill>
                          <a:srgbClr val="333399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Child-</a:t>
                      </a:r>
                      <a:r>
                        <a:rPr lang="fr-FR" sz="1600" b="1" dirty="0" err="1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Pugh</a:t>
                      </a:r>
                      <a:r>
                        <a:rPr lang="fr-FR" sz="16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 C</a:t>
                      </a:r>
                      <a:endParaRPr lang="fr-FR" sz="1600" b="1" dirty="0">
                        <a:solidFill>
                          <a:srgbClr val="333399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err="1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Fibrosing</a:t>
                      </a:r>
                      <a:r>
                        <a:rPr lang="fr-FR" sz="16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 </a:t>
                      </a:r>
                      <a:r>
                        <a:rPr lang="fr-FR" sz="1600" b="1" baseline="0" dirty="0" err="1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cholestatic</a:t>
                      </a:r>
                      <a:r>
                        <a:rPr lang="fr-FR" sz="16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 </a:t>
                      </a:r>
                      <a:r>
                        <a:rPr lang="fr-FR" sz="1600" b="1" baseline="0" dirty="0" err="1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hepatitis</a:t>
                      </a:r>
                      <a:endParaRPr lang="fr-FR" sz="1600" b="1" dirty="0">
                        <a:solidFill>
                          <a:srgbClr val="333399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</a:tr>
              <a:tr h="22383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/>
                        <a:ea typeface="ＭＳ Ｐゴシック" pitchFamily="-109" charset="-128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/>
                        </a:rPr>
                        <a:t>12W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 pitchFamily="34" charset="0"/>
                          <a:cs typeface="Calibri"/>
                        </a:rPr>
                        <a:t>24W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/>
                        </a:rPr>
                        <a:t>12W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 pitchFamily="34" charset="0"/>
                          <a:cs typeface="Calibri"/>
                        </a:rPr>
                        <a:t>24W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/>
                        </a:rPr>
                        <a:t>12W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 pitchFamily="34" charset="0"/>
                          <a:cs typeface="Calibri"/>
                        </a:rPr>
                        <a:t>24W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/>
                        </a:rPr>
                        <a:t>12W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 pitchFamily="34" charset="0"/>
                          <a:cs typeface="Calibri"/>
                        </a:rPr>
                        <a:t>24W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 pitchFamily="34" charset="0"/>
                          <a:cs typeface="Calibri"/>
                        </a:rPr>
                        <a:t>12W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8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 pitchFamily="34" charset="0"/>
                          <a:cs typeface="Calibri"/>
                        </a:rPr>
                        <a:t>24W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6C7FF"/>
                    </a:solidFill>
                  </a:tcPr>
                </a:tc>
              </a:tr>
              <a:tr h="223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Calibri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  <a:cs typeface="Calibri"/>
                        </a:rPr>
                        <a:t>55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  <a:cs typeface="Calibri"/>
                        </a:rPr>
                        <a:t>56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  <a:cs typeface="Calibri"/>
                        </a:rPr>
                        <a:t>26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  <a:cs typeface="Calibri"/>
                        </a:rPr>
                        <a:t>25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  <a:cs typeface="Calibri"/>
                        </a:rPr>
                        <a:t>26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  <a:cs typeface="Calibri"/>
                        </a:rPr>
                        <a:t>26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  <a:cs typeface="Calibri"/>
                        </a:rPr>
                        <a:t>5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  <a:cs typeface="Calibri"/>
                        </a:rPr>
                        <a:t>4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  <a:cs typeface="Calibri"/>
                        </a:rPr>
                        <a:t>4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  <a:cs typeface="Calibri"/>
                        </a:rPr>
                        <a:t>2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7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(HCV RNA &lt; 15 IU/ml)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01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Breakthrough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935448"/>
              </p:ext>
            </p:extLst>
          </p:nvPr>
        </p:nvGraphicFramePr>
        <p:xfrm>
          <a:off x="251521" y="1614670"/>
          <a:ext cx="8712968" cy="2024004"/>
        </p:xfrm>
        <a:graphic>
          <a:graphicData uri="http://schemas.openxmlformats.org/drawingml/2006/table">
            <a:tbl>
              <a:tblPr/>
              <a:tblGrid>
                <a:gridCol w="3392660"/>
                <a:gridCol w="1619224"/>
                <a:gridCol w="1233694"/>
                <a:gridCol w="1427035"/>
                <a:gridCol w="1040355"/>
              </a:tblGrid>
              <a:tr h="25736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Calibri"/>
                        </a:rPr>
                        <a:t>Cohort 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Child-</a:t>
                      </a:r>
                      <a:r>
                        <a:rPr lang="fr-FR" sz="1800" b="1" dirty="0" err="1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Pugh</a:t>
                      </a:r>
                      <a:r>
                        <a:rPr lang="fr-FR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 B</a:t>
                      </a:r>
                      <a:endParaRPr lang="fr-FR" sz="1800" b="1" dirty="0">
                        <a:solidFill>
                          <a:srgbClr val="333399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Child-</a:t>
                      </a:r>
                      <a:r>
                        <a:rPr lang="fr-FR" sz="1800" b="1" dirty="0" err="1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Pugh</a:t>
                      </a:r>
                      <a:r>
                        <a:rPr lang="fr-FR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  <a:cs typeface="Calibri"/>
                        </a:rPr>
                        <a:t> C</a:t>
                      </a:r>
                      <a:endParaRPr lang="fr-FR" sz="1800" b="1" dirty="0">
                        <a:solidFill>
                          <a:srgbClr val="333399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Calibri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5736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/>
                        <a:ea typeface="ＭＳ Ｐゴシック" pitchFamily="-109" charset="-128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/>
                        </a:rPr>
                        <a:t>12W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 pitchFamily="34" charset="0"/>
                          <a:cs typeface="Calibri"/>
                        </a:rPr>
                        <a:t>24W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/>
                        </a:rPr>
                        <a:t>12W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 pitchFamily="34" charset="0"/>
                          <a:cs typeface="Calibri"/>
                        </a:rPr>
                        <a:t>24W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  <a:cs typeface="Calibri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198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8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(HCV RNA &lt; 15 IU/ml)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8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Breakthrough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SOLAR-1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LDV/SOF + RBV </a:t>
            </a:r>
            <a:br>
              <a:rPr lang="en-GB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in advanced liver disease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824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SOLAR-1 Study</a:t>
            </a:r>
            <a:r>
              <a:rPr lang="en-GB" smtClean="0"/>
              <a:t>: LDV/SOF + RBV </a:t>
            </a:r>
            <a:br>
              <a:rPr lang="en-GB" smtClean="0"/>
            </a:br>
            <a:r>
              <a:rPr lang="en-GB" smtClean="0"/>
              <a:t>in advanced liver disease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Virologic</a:t>
            </a:r>
            <a:r>
              <a:rPr lang="en-US" sz="2800" dirty="0" smtClean="0"/>
              <a:t> resistance</a:t>
            </a:r>
          </a:p>
          <a:p>
            <a:pPr lvl="1"/>
            <a:r>
              <a:rPr lang="en-US" sz="2000" dirty="0" smtClean="0"/>
              <a:t>Relapse in 7% (3/42) with baseline NS5A resistance-associated variants versus 4% (10/269) in patients without baseline NS5A RAVs</a:t>
            </a:r>
          </a:p>
          <a:p>
            <a:pPr lvl="1"/>
            <a:r>
              <a:rPr lang="en-US" sz="2000" dirty="0" smtClean="0"/>
              <a:t>No relapse in patients treated 24 weeks</a:t>
            </a:r>
          </a:p>
          <a:p>
            <a:pPr lvl="1"/>
            <a:r>
              <a:rPr lang="en-US" sz="2000" dirty="0" smtClean="0"/>
              <a:t>Of the 13 relapses, </a:t>
            </a:r>
          </a:p>
          <a:p>
            <a:pPr lvl="2"/>
            <a:r>
              <a:rPr lang="en-US" sz="1800" dirty="0" smtClean="0"/>
              <a:t>11 (85%) had emergence of NS5A RAVs</a:t>
            </a:r>
          </a:p>
          <a:p>
            <a:pPr lvl="3"/>
            <a:r>
              <a:rPr lang="en-US" sz="1600" dirty="0" smtClean="0"/>
              <a:t>M28T</a:t>
            </a:r>
          </a:p>
          <a:p>
            <a:pPr lvl="3"/>
            <a:r>
              <a:rPr lang="en-US" sz="1600" dirty="0" smtClean="0"/>
              <a:t>Q30H/R</a:t>
            </a:r>
          </a:p>
          <a:p>
            <a:pPr lvl="3"/>
            <a:r>
              <a:rPr lang="en-US" sz="1600" dirty="0" smtClean="0"/>
              <a:t>H58D</a:t>
            </a:r>
          </a:p>
          <a:p>
            <a:pPr lvl="3"/>
            <a:r>
              <a:rPr lang="en-US" sz="1600" dirty="0" smtClean="0"/>
              <a:t>Y93H/C</a:t>
            </a:r>
          </a:p>
          <a:p>
            <a:pPr lvl="1"/>
            <a:endParaRPr lang="en-US" sz="2000" dirty="0" smtClean="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436096" y="6562724"/>
            <a:ext cx="36724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Charlton M. Gastroenterology 2015 ; 149: 649-659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34"/>
          <p:cNvGrpSpPr/>
          <p:nvPr/>
        </p:nvGrpSpPr>
        <p:grpSpPr>
          <a:xfrm>
            <a:off x="0" y="6570663"/>
            <a:ext cx="1008000" cy="288112"/>
            <a:chOff x="0" y="6570663"/>
            <a:chExt cx="1281360" cy="288112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1355" y="6581776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SOLAR-1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007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SOLAR-1 Study</a:t>
            </a:r>
            <a:r>
              <a:rPr lang="en-GB" smtClean="0"/>
              <a:t>: LDV/SOF + RBV </a:t>
            </a:r>
            <a:br>
              <a:rPr lang="en-GB" smtClean="0"/>
            </a:br>
            <a:r>
              <a:rPr lang="en-GB" smtClean="0"/>
              <a:t>in advanced liver disease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39750" y="1412776"/>
            <a:ext cx="8424738" cy="4824412"/>
          </a:xfrm>
        </p:spPr>
        <p:txBody>
          <a:bodyPr/>
          <a:lstStyle/>
          <a:p>
            <a:r>
              <a:rPr lang="en-US" dirty="0" smtClean="0"/>
              <a:t>Liver transplantation in Cohort A</a:t>
            </a:r>
          </a:p>
          <a:p>
            <a:pPr lvl="1"/>
            <a:r>
              <a:rPr lang="en-US" dirty="0" smtClean="0"/>
              <a:t>N = 7 (4 during study treatment and 3 after completing treatment)</a:t>
            </a:r>
          </a:p>
          <a:p>
            <a:r>
              <a:rPr lang="en-US" dirty="0" smtClean="0"/>
              <a:t>Deaths, N = 13</a:t>
            </a:r>
          </a:p>
          <a:p>
            <a:pPr lvl="1"/>
            <a:r>
              <a:rPr lang="en-US" dirty="0" smtClean="0"/>
              <a:t>Cohort A, Child-Pugh B, N = 3 ; Child-Pugh C, N = 3</a:t>
            </a:r>
          </a:p>
          <a:p>
            <a:pPr lvl="1"/>
            <a:r>
              <a:rPr lang="en-US" dirty="0" smtClean="0"/>
              <a:t>Cohort B, Child-Pugh A, N = 2 ; Child-Pugh B, N = 5 ; Child-Pugh </a:t>
            </a:r>
            <a:r>
              <a:rPr lang="en-US" dirty="0"/>
              <a:t>C</a:t>
            </a:r>
            <a:r>
              <a:rPr lang="en-US" dirty="0" smtClean="0"/>
              <a:t>, N = 0</a:t>
            </a:r>
          </a:p>
          <a:p>
            <a:r>
              <a:rPr lang="en-US" dirty="0" smtClean="0"/>
              <a:t>Serious Adverse events, N = 77 (23%)</a:t>
            </a:r>
          </a:p>
          <a:p>
            <a:pPr lvl="1"/>
            <a:r>
              <a:rPr lang="en-US" dirty="0" smtClean="0"/>
              <a:t>30 (28.3% in cohort A</a:t>
            </a:r>
          </a:p>
          <a:p>
            <a:pPr lvl="1"/>
            <a:r>
              <a:rPr lang="en-US" dirty="0" smtClean="0"/>
              <a:t>47 (20.5%) in cohort B</a:t>
            </a:r>
          </a:p>
          <a:p>
            <a:r>
              <a:rPr lang="en-US" dirty="0" smtClean="0"/>
              <a:t>Discontinuation for adverse event, N = 13 (4%)</a:t>
            </a:r>
          </a:p>
          <a:p>
            <a:pPr lvl="1"/>
            <a:r>
              <a:rPr lang="en-US" dirty="0" smtClean="0"/>
              <a:t>5 in Cohort A</a:t>
            </a:r>
          </a:p>
          <a:p>
            <a:pPr lvl="1"/>
            <a:r>
              <a:rPr lang="en-US" dirty="0" smtClean="0"/>
              <a:t>8 in cohort B</a:t>
            </a:r>
          </a:p>
          <a:p>
            <a:pPr lvl="1"/>
            <a:r>
              <a:rPr lang="en-US" dirty="0" smtClean="0"/>
              <a:t>Reasons for discontinuation : sepsis or infection (n = 3), acute renal failure (N = 2), gastric hemorrhage (N = 1), ALT + AST increase (N = 1), </a:t>
            </a:r>
            <a:r>
              <a:rPr lang="en-US" dirty="0" err="1" smtClean="0"/>
              <a:t>dyspnea</a:t>
            </a:r>
            <a:r>
              <a:rPr lang="en-US" dirty="0" smtClean="0"/>
              <a:t> (N = 1)</a:t>
            </a:r>
          </a:p>
          <a:p>
            <a:pPr lvl="1"/>
            <a:endParaRPr lang="en-US" dirty="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436096" y="6562724"/>
            <a:ext cx="36724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Charlton M. Gastroenterology 2015 ; 149: 649-659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34"/>
          <p:cNvGrpSpPr/>
          <p:nvPr/>
        </p:nvGrpSpPr>
        <p:grpSpPr>
          <a:xfrm>
            <a:off x="0" y="6570663"/>
            <a:ext cx="1008000" cy="288112"/>
            <a:chOff x="0" y="6570663"/>
            <a:chExt cx="1281360" cy="288112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1355" y="6581776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SOLAR-1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7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SOLAR-1 Study</a:t>
            </a:r>
            <a:r>
              <a:rPr lang="en-GB" smtClean="0"/>
              <a:t>: LDV/SOF + RBV </a:t>
            </a:r>
            <a:br>
              <a:rPr lang="en-GB" smtClean="0"/>
            </a:br>
            <a:r>
              <a:rPr lang="en-GB" smtClean="0"/>
              <a:t>in advanced liver disease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39750" y="1268760"/>
            <a:ext cx="8351838" cy="4824412"/>
          </a:xfrm>
        </p:spPr>
        <p:txBody>
          <a:bodyPr/>
          <a:lstStyle/>
          <a:p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LDV/SOF + RBV for 12 weeks is an effective treatment for patients with advanced liver disease, including those with </a:t>
            </a:r>
            <a:r>
              <a:rPr lang="en-US" dirty="0" err="1" smtClean="0"/>
              <a:t>decompensated</a:t>
            </a:r>
            <a:r>
              <a:rPr lang="en-US" dirty="0" smtClean="0"/>
              <a:t> liver function before and after liver transplantation. </a:t>
            </a:r>
          </a:p>
          <a:p>
            <a:pPr lvl="2"/>
            <a:r>
              <a:rPr lang="en-US" dirty="0" smtClean="0"/>
              <a:t>Extending treatment to 24 weeks was not associated with improved outcomes, although there were no relapses in these groups</a:t>
            </a:r>
          </a:p>
          <a:p>
            <a:pPr lvl="1"/>
            <a:r>
              <a:rPr lang="en-US" dirty="0" smtClean="0"/>
              <a:t>Rates of SVR</a:t>
            </a:r>
            <a:r>
              <a:rPr lang="en-US" baseline="-25000" dirty="0" smtClean="0"/>
              <a:t>12</a:t>
            </a:r>
            <a:r>
              <a:rPr lang="en-US" dirty="0" smtClean="0"/>
              <a:t> were over 85% in every group of patients with Child-Pugh class B </a:t>
            </a:r>
            <a:r>
              <a:rPr lang="en-US" dirty="0" err="1" smtClean="0"/>
              <a:t>decompensated</a:t>
            </a:r>
            <a:r>
              <a:rPr lang="en-US" dirty="0" smtClean="0"/>
              <a:t> cirrhosis </a:t>
            </a:r>
            <a:r>
              <a:rPr lang="fr-FR" dirty="0" smtClean="0"/>
              <a:t>- </a:t>
            </a:r>
            <a:r>
              <a:rPr lang="en-US" dirty="0" smtClean="0"/>
              <a:t>in those who had and had not undergone liver transplantation-, as well as those who received 12 and 24 weeks of treatment. </a:t>
            </a:r>
          </a:p>
          <a:p>
            <a:pPr lvl="1"/>
            <a:r>
              <a:rPr lang="en-US" dirty="0" smtClean="0"/>
              <a:t>Similar response rates were observed in Child-Pugh class C patients who had not undergone liver transplantation</a:t>
            </a:r>
          </a:p>
          <a:p>
            <a:pPr lvl="1"/>
            <a:r>
              <a:rPr lang="en-US" dirty="0" smtClean="0"/>
              <a:t>Results are very encouraging for </a:t>
            </a:r>
            <a:r>
              <a:rPr lang="en-US" dirty="0" err="1" smtClean="0"/>
              <a:t>fibrosing</a:t>
            </a:r>
            <a:r>
              <a:rPr lang="en-US" dirty="0" smtClean="0"/>
              <a:t> </a:t>
            </a:r>
            <a:r>
              <a:rPr lang="en-US" dirty="0" err="1" smtClean="0"/>
              <a:t>cholestatic</a:t>
            </a:r>
            <a:r>
              <a:rPr lang="en-US" dirty="0" smtClean="0"/>
              <a:t> hepatitis which may now be a manageable complication of liver transplantation</a:t>
            </a:r>
          </a:p>
          <a:p>
            <a:pPr lvl="1"/>
            <a:r>
              <a:rPr lang="en-US" dirty="0" smtClean="0"/>
              <a:t>SVR</a:t>
            </a:r>
            <a:r>
              <a:rPr lang="en-US" baseline="-25000" dirty="0" smtClean="0"/>
              <a:t>12</a:t>
            </a:r>
            <a:r>
              <a:rPr lang="en-US" dirty="0" smtClean="0"/>
              <a:t> in patients with </a:t>
            </a:r>
            <a:r>
              <a:rPr lang="en-US" dirty="0" err="1" smtClean="0"/>
              <a:t>decompensated</a:t>
            </a:r>
            <a:r>
              <a:rPr lang="en-US" dirty="0" smtClean="0"/>
              <a:t> cirrhosis was associated with early improvements in Child-Pugh and MELD scores</a:t>
            </a:r>
          </a:p>
          <a:p>
            <a:pPr lvl="1"/>
            <a:r>
              <a:rPr lang="en-US" dirty="0" smtClean="0"/>
              <a:t>Patients with </a:t>
            </a:r>
            <a:r>
              <a:rPr lang="en-US" dirty="0" err="1" smtClean="0"/>
              <a:t>decompensated</a:t>
            </a:r>
            <a:r>
              <a:rPr lang="en-US" dirty="0" smtClean="0"/>
              <a:t> liver disease experienced high frequencies of RBV </a:t>
            </a:r>
            <a:r>
              <a:rPr lang="en-US" dirty="0" err="1" smtClean="0"/>
              <a:t>hematotoxicity</a:t>
            </a:r>
            <a:endParaRPr lang="en-US" dirty="0" smtClean="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436096" y="6562724"/>
            <a:ext cx="36724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Charlton M. Gastroenterology 2015 ; 149: 649-659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34"/>
          <p:cNvGrpSpPr/>
          <p:nvPr/>
        </p:nvGrpSpPr>
        <p:grpSpPr>
          <a:xfrm>
            <a:off x="0" y="6570663"/>
            <a:ext cx="1008000" cy="288112"/>
            <a:chOff x="0" y="6570663"/>
            <a:chExt cx="1281360" cy="288112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1355" y="6581776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SOLAR-1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166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2307</TotalTime>
  <Words>1195</Words>
  <Application>Microsoft Office PowerPoint</Application>
  <PresentationFormat>Affichage à l'écran (4:3)</PresentationFormat>
  <Paragraphs>487</Paragraphs>
  <Slides>7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2015 </vt:lpstr>
      <vt:lpstr>SOLAR-1 Study: LDV/SOF + RBV  in advanced liver disease</vt:lpstr>
      <vt:lpstr>SOLAR-1 Study: LDV/SOF + RBV  in advanced liver disease</vt:lpstr>
      <vt:lpstr>SOLAR-1 Study: LDV/SOF + RBV  in advanced liver disease</vt:lpstr>
      <vt:lpstr>SOLAR-1 Study: LDV/SOF + RBV  in advanced liver disease</vt:lpstr>
      <vt:lpstr>SOLAR-1 Study: LDV/SOF + RBV  in advanced liver disease</vt:lpstr>
      <vt:lpstr>SOLAR-1 Study: LDV/SOF + RBV  in advanced liver disease</vt:lpstr>
      <vt:lpstr>SOLAR-1 Study: LDV/SOF + RBV  in advanced liver disease</vt:lpstr>
    </vt:vector>
  </TitlesOfParts>
  <Manager/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keywords/>
  <dc:description/>
  <cp:lastModifiedBy>Utilisateur</cp:lastModifiedBy>
  <cp:revision>106</cp:revision>
  <dcterms:created xsi:type="dcterms:W3CDTF">2015-05-23T16:11:26Z</dcterms:created>
  <dcterms:modified xsi:type="dcterms:W3CDTF">2015-10-12T07:27:39Z</dcterms:modified>
  <cp:category/>
</cp:coreProperties>
</file>