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4" r:id="rId2"/>
    <p:sldId id="286" r:id="rId3"/>
    <p:sldId id="296" r:id="rId4"/>
    <p:sldId id="293" r:id="rId5"/>
    <p:sldId id="292" r:id="rId6"/>
    <p:sldId id="300" r:id="rId7"/>
    <p:sldId id="294" r:id="rId8"/>
    <p:sldId id="299" r:id="rId9"/>
    <p:sldId id="295" r:id="rId10"/>
    <p:sldId id="301" r:id="rId11"/>
    <p:sldId id="298" r:id="rId12"/>
  </p:sldIdLst>
  <p:sldSz cx="9144000" cy="6858000" type="screen4x3"/>
  <p:notesSz cx="6858000" cy="9144000"/>
  <p:custDataLst>
    <p:tags r:id="rId14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35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EB00"/>
    <a:srgbClr val="333399"/>
    <a:srgbClr val="DDDDDD"/>
    <a:srgbClr val="FFFFFF"/>
    <a:srgbClr val="000066"/>
    <a:srgbClr val="FF6600"/>
    <a:srgbClr val="000000"/>
    <a:srgbClr val="3333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119" autoAdjust="0"/>
  </p:normalViewPr>
  <p:slideViewPr>
    <p:cSldViewPr>
      <p:cViewPr varScale="1">
        <p:scale>
          <a:sx n="113" d="100"/>
          <a:sy n="113" d="100"/>
        </p:scale>
        <p:origin x="-2334" y="-108"/>
      </p:cViewPr>
      <p:guideLst>
        <p:guide orient="horz"/>
        <p:guide pos="35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euille_de_calcul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9681805533620707E-2"/>
          <c:y val="0.114233554152293"/>
          <c:w val="0.88277673743504104"/>
          <c:h val="0.82768411942025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12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dLbls>
            <c:delete val="1"/>
          </c:dLbls>
          <c:cat>
            <c:strRef>
              <c:f>Sheet1!$A$2:$A$3</c:f>
              <c:strCache>
                <c:ptCount val="2"/>
                <c:pt idx="0">
                  <c:v>F0-F3 &amp; CPT A</c:v>
                </c:pt>
                <c:pt idx="1">
                  <c:v>CPT B &amp; 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95.3</c:v>
                </c:pt>
                <c:pt idx="1">
                  <c:v>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BC-444F-BD3F-E4E8EEF8D0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24</c:v>
                </c:pt>
              </c:strCache>
            </c:strRef>
          </c:tx>
          <c:spPr>
            <a:solidFill>
              <a:srgbClr val="10EB00"/>
            </a:solidFill>
          </c:spPr>
          <c:invertIfNegative val="0"/>
          <c:dLbls>
            <c:delete val="1"/>
          </c:dLbls>
          <c:cat>
            <c:strRef>
              <c:f>Sheet1!$A$2:$A$3</c:f>
              <c:strCache>
                <c:ptCount val="2"/>
                <c:pt idx="0">
                  <c:v>F0-F3 &amp; CPT A</c:v>
                </c:pt>
                <c:pt idx="1">
                  <c:v>CPT B &amp; C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98.8</c:v>
                </c:pt>
                <c:pt idx="1">
                  <c:v>89.7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2BC-444F-BD3F-E4E8EEF8D0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88951936"/>
        <c:axId val="188987648"/>
      </c:barChart>
      <c:catAx>
        <c:axId val="18895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9521">
            <a:solidFill>
              <a:srgbClr val="000066"/>
            </a:solidFill>
          </a:ln>
        </c:spPr>
        <c:txPr>
          <a:bodyPr/>
          <a:lstStyle/>
          <a:p>
            <a:pPr>
              <a:defRPr sz="1600" b="0"/>
            </a:pPr>
            <a:endParaRPr lang="fr-FR"/>
          </a:p>
        </c:txPr>
        <c:crossAx val="188987648"/>
        <c:crosses val="autoZero"/>
        <c:auto val="1"/>
        <c:lblAlgn val="ctr"/>
        <c:lblOffset val="100"/>
        <c:noMultiLvlLbl val="0"/>
      </c:catAx>
      <c:valAx>
        <c:axId val="188987648"/>
        <c:scaling>
          <c:orientation val="minMax"/>
          <c:max val="1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600" b="0">
                <a:solidFill>
                  <a:srgbClr val="000066"/>
                </a:solidFill>
              </a:defRPr>
            </a:pPr>
            <a:endParaRPr lang="fr-FR"/>
          </a:p>
        </c:txPr>
        <c:crossAx val="188951936"/>
        <c:crosses val="autoZero"/>
        <c:crossBetween val="between"/>
        <c:maj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797" b="1">
          <a:latin typeface="Arial" pitchFamily="34" charset="0"/>
          <a:cs typeface="Arial" pitchFamily="34" charset="0"/>
        </a:defRPr>
      </a:pPr>
      <a:endParaRPr lang="fr-F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681805533620707E-2"/>
          <c:y val="0.13040967528247199"/>
          <c:w val="0.88277673743504204"/>
          <c:h val="0.811508027731729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12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F0-F3 &amp; CPT A</c:v>
                </c:pt>
                <c:pt idx="1">
                  <c:v>CPT B &amp; 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90.9</c:v>
                </c:pt>
                <c:pt idx="1">
                  <c:v>57.14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A4-425A-B435-F2FCA60EC5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24</c:v>
                </c:pt>
              </c:strCache>
            </c:strRef>
          </c:tx>
          <c:spPr>
            <a:solidFill>
              <a:srgbClr val="10EB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F0-F3 &amp; CPT A</c:v>
                </c:pt>
                <c:pt idx="1">
                  <c:v>CPT B &amp; C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100</c:v>
                </c:pt>
                <c:pt idx="1">
                  <c:v>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DA4-425A-B435-F2FCA60EC5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4351616"/>
        <c:axId val="272909056"/>
      </c:barChart>
      <c:catAx>
        <c:axId val="643516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6002">
            <a:solidFill>
              <a:srgbClr val="000066"/>
            </a:solidFill>
          </a:ln>
        </c:spPr>
        <c:txPr>
          <a:bodyPr/>
          <a:lstStyle/>
          <a:p>
            <a:pPr>
              <a:defRPr sz="1009" b="0"/>
            </a:pPr>
            <a:endParaRPr lang="fr-FR"/>
          </a:p>
        </c:txPr>
        <c:crossAx val="272909056"/>
        <c:crosses val="autoZero"/>
        <c:auto val="1"/>
        <c:lblAlgn val="ctr"/>
        <c:lblOffset val="100"/>
        <c:noMultiLvlLbl val="0"/>
      </c:catAx>
      <c:valAx>
        <c:axId val="272909056"/>
        <c:scaling>
          <c:orientation val="minMax"/>
          <c:max val="1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009" b="0">
                <a:solidFill>
                  <a:srgbClr val="000066"/>
                </a:solidFill>
              </a:defRPr>
            </a:pPr>
            <a:endParaRPr lang="fr-FR"/>
          </a:p>
        </c:txPr>
        <c:crossAx val="64351616"/>
        <c:crosses val="autoZero"/>
        <c:crossBetween val="between"/>
        <c:majorUnit val="20"/>
      </c:valAx>
      <c:spPr>
        <a:noFill/>
        <a:ln w="16013">
          <a:noFill/>
        </a:ln>
      </c:spPr>
    </c:plotArea>
    <c:plotVisOnly val="1"/>
    <c:dispBlanksAs val="gap"/>
    <c:showDLblsOverMax val="0"/>
  </c:chart>
  <c:txPr>
    <a:bodyPr/>
    <a:lstStyle/>
    <a:p>
      <a:pPr>
        <a:defRPr sz="1133" b="1">
          <a:latin typeface="Arial" pitchFamily="34" charset="0"/>
          <a:cs typeface="Arial" pitchFamily="34" charset="0"/>
        </a:defRPr>
      </a:pPr>
      <a:endParaRPr lang="fr-FR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681805533620707E-2"/>
          <c:y val="0.117462856571557"/>
          <c:w val="0.88277673743504204"/>
          <c:h val="0.824454757419840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12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F0-F3 &amp; CPT A</c:v>
                </c:pt>
                <c:pt idx="1">
                  <c:v>CPT B &amp; 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96</c:v>
                </c:pt>
                <c:pt idx="1">
                  <c:v>87.69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4F-4420-A121-DA978538C5F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24</c:v>
                </c:pt>
              </c:strCache>
            </c:strRef>
          </c:tx>
          <c:spPr>
            <a:solidFill>
              <a:srgbClr val="10EB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F0-F3 &amp; CPT A</c:v>
                </c:pt>
                <c:pt idx="1">
                  <c:v>CPT B &amp; C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98.2</c:v>
                </c:pt>
                <c:pt idx="1">
                  <c:v>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54F-4420-A121-DA978538C5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91005568"/>
        <c:axId val="311462912"/>
      </c:barChart>
      <c:catAx>
        <c:axId val="291005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6002">
            <a:solidFill>
              <a:srgbClr val="000066"/>
            </a:solidFill>
          </a:ln>
        </c:spPr>
        <c:txPr>
          <a:bodyPr/>
          <a:lstStyle/>
          <a:p>
            <a:pPr>
              <a:defRPr sz="1009" b="0"/>
            </a:pPr>
            <a:endParaRPr lang="fr-FR"/>
          </a:p>
        </c:txPr>
        <c:crossAx val="311462912"/>
        <c:crosses val="autoZero"/>
        <c:auto val="1"/>
        <c:lblAlgn val="ctr"/>
        <c:lblOffset val="100"/>
        <c:noMultiLvlLbl val="0"/>
      </c:catAx>
      <c:valAx>
        <c:axId val="311462912"/>
        <c:scaling>
          <c:orientation val="minMax"/>
          <c:max val="1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009" b="0">
                <a:solidFill>
                  <a:srgbClr val="000066"/>
                </a:solidFill>
              </a:defRPr>
            </a:pPr>
            <a:endParaRPr lang="fr-FR"/>
          </a:p>
        </c:txPr>
        <c:crossAx val="291005568"/>
        <c:crosses val="autoZero"/>
        <c:crossBetween val="between"/>
        <c:majorUnit val="20"/>
      </c:valAx>
      <c:spPr>
        <a:noFill/>
        <a:ln w="16013">
          <a:noFill/>
        </a:ln>
      </c:spPr>
    </c:plotArea>
    <c:plotVisOnly val="1"/>
    <c:dispBlanksAs val="gap"/>
    <c:showDLblsOverMax val="0"/>
  </c:chart>
  <c:txPr>
    <a:bodyPr/>
    <a:lstStyle/>
    <a:p>
      <a:pPr>
        <a:defRPr sz="1133" b="1">
          <a:latin typeface="Arial" pitchFamily="34" charset="0"/>
          <a:cs typeface="Arial" pitchFamily="34" charset="0"/>
        </a:defRPr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24604499855301"/>
          <c:y val="0.10875568774427199"/>
          <c:w val="0.88277673743504204"/>
          <c:h val="0.826720936629646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12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CPT B</c:v>
                </c:pt>
                <c:pt idx="1">
                  <c:v>CPT 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87</c:v>
                </c:pt>
                <c:pt idx="1">
                  <c:v>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E6-4934-9F4E-3872FA2973D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24</c:v>
                </c:pt>
              </c:strCache>
            </c:strRef>
          </c:tx>
          <c:spPr>
            <a:solidFill>
              <a:srgbClr val="10EB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CPT B</c:v>
                </c:pt>
                <c:pt idx="1">
                  <c:v>CPT C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95.7</c:v>
                </c:pt>
                <c:pt idx="1">
                  <c:v>72.2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5E6-4934-9F4E-3872FA2973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3475072"/>
        <c:axId val="143476608"/>
      </c:barChart>
      <c:catAx>
        <c:axId val="1434750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7656">
            <a:solidFill>
              <a:srgbClr val="000066"/>
            </a:solidFill>
          </a:ln>
        </c:spPr>
        <c:txPr>
          <a:bodyPr/>
          <a:lstStyle/>
          <a:p>
            <a:pPr>
              <a:defRPr sz="1287" b="0"/>
            </a:pPr>
            <a:endParaRPr lang="fr-FR"/>
          </a:p>
        </c:txPr>
        <c:crossAx val="143476608"/>
        <c:crosses val="autoZero"/>
        <c:auto val="1"/>
        <c:lblAlgn val="ctr"/>
        <c:lblOffset val="100"/>
        <c:noMultiLvlLbl val="0"/>
      </c:catAx>
      <c:valAx>
        <c:axId val="143476608"/>
        <c:scaling>
          <c:orientation val="minMax"/>
          <c:max val="1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400" b="0">
                <a:solidFill>
                  <a:srgbClr val="000066"/>
                </a:solidFill>
              </a:defRPr>
            </a:pPr>
            <a:endParaRPr lang="fr-FR"/>
          </a:p>
        </c:txPr>
        <c:crossAx val="143475072"/>
        <c:crosses val="autoZero"/>
        <c:crossBetween val="between"/>
        <c:majorUnit val="20"/>
      </c:valAx>
      <c:spPr>
        <a:noFill/>
        <a:ln w="20424">
          <a:noFill/>
        </a:ln>
      </c:spPr>
    </c:plotArea>
    <c:plotVisOnly val="1"/>
    <c:dispBlanksAs val="gap"/>
    <c:showDLblsOverMax val="0"/>
  </c:chart>
  <c:txPr>
    <a:bodyPr/>
    <a:lstStyle/>
    <a:p>
      <a:pPr>
        <a:defRPr sz="1445" b="1">
          <a:latin typeface="Arial" pitchFamily="34" charset="0"/>
          <a:cs typeface="Arial" pitchFamily="34" charset="0"/>
        </a:defRPr>
      </a:pPr>
      <a:endParaRPr lang="fr-F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0.17222</cdr:x>
      <cdr:y>0.06186</cdr:y>
    </cdr:from>
    <cdr:to>
      <cdr:x>0.34628</cdr:x>
      <cdr:y>0.16969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427473" y="165224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100" dirty="0"/>
            <a:t>90.9</a:t>
          </a:r>
        </a:p>
      </cdr:txBody>
    </cdr:sp>
  </cdr:relSizeAnchor>
  <cdr:relSizeAnchor xmlns:cdr="http://schemas.openxmlformats.org/drawingml/2006/chartDrawing">
    <cdr:from>
      <cdr:x>0.34628</cdr:x>
      <cdr:y>0.0349</cdr:y>
    </cdr:from>
    <cdr:to>
      <cdr:x>0.52034</cdr:x>
      <cdr:y>0.14273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859521" y="93216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dirty="0"/>
            <a:t>100</a:t>
          </a:r>
          <a:endParaRPr lang="fr-FR" sz="1100" dirty="0"/>
        </a:p>
      </cdr:txBody>
    </cdr:sp>
  </cdr:relSizeAnchor>
  <cdr:relSizeAnchor xmlns:cdr="http://schemas.openxmlformats.org/drawingml/2006/chartDrawing">
    <cdr:from>
      <cdr:x>0.63639</cdr:x>
      <cdr:y>0.38535</cdr:y>
    </cdr:from>
    <cdr:to>
      <cdr:x>0.81045</cdr:x>
      <cdr:y>0.49318</cdr:y>
    </cdr:to>
    <cdr:sp macro="" textlink="">
      <cdr:nvSpPr>
        <cdr:cNvPr id="5" name="ZoneTexte 4"/>
        <cdr:cNvSpPr txBox="1"/>
      </cdr:nvSpPr>
      <cdr:spPr>
        <a:xfrm xmlns:a="http://schemas.openxmlformats.org/drawingml/2006/main">
          <a:off x="1579601" y="1029320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dirty="0"/>
            <a:t>57.1</a:t>
          </a:r>
          <a:endParaRPr lang="fr-FR" sz="1100" dirty="0"/>
        </a:p>
      </cdr:txBody>
    </cdr:sp>
  </cdr:relSizeAnchor>
  <cdr:relSizeAnchor xmlns:cdr="http://schemas.openxmlformats.org/drawingml/2006/chartDrawing">
    <cdr:from>
      <cdr:x>0.78144</cdr:x>
      <cdr:y>0.14273</cdr:y>
    </cdr:from>
    <cdr:to>
      <cdr:x>0.9555</cdr:x>
      <cdr:y>0.25056</cdr:y>
    </cdr:to>
    <cdr:sp macro="" textlink="">
      <cdr:nvSpPr>
        <cdr:cNvPr id="6" name="ZoneTexte 5"/>
        <cdr:cNvSpPr txBox="1"/>
      </cdr:nvSpPr>
      <cdr:spPr>
        <a:xfrm xmlns:a="http://schemas.openxmlformats.org/drawingml/2006/main">
          <a:off x="1939641" y="381248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dirty="0"/>
            <a:t>85.7</a:t>
          </a:r>
          <a:endParaRPr lang="fr-FR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21/07/2016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1432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0896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9146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9B8FB-1CC6-4B54-A6D6-186543A503C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65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13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>
              <a:latin typeface="Arial" charset="0"/>
            </a:endParaRPr>
          </a:p>
        </p:txBody>
      </p:sp>
      <p:sp>
        <p:nvSpPr>
          <p:cNvPr id="1013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9057" indent="-280406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D1A8DC-FD9E-434C-9C23-34D7D49EC88E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27018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31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>
              <a:latin typeface="Arial" charset="0"/>
            </a:endParaRPr>
          </a:p>
        </p:txBody>
      </p:sp>
      <p:sp>
        <p:nvSpPr>
          <p:cNvPr id="931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9057" indent="-280406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2FD496F-A99F-A04B-9973-FA8A07EB1311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515509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>
              <a:latin typeface="Arial" charset="0"/>
            </a:endParaRPr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9057" indent="-280406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534C07-CAFB-5D4D-BDB5-86387703E4B0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84689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>
              <a:latin typeface="Arial" charset="0"/>
            </a:endParaRPr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9057" indent="-280406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534C07-CAFB-5D4D-BDB5-86387703E4B0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84689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54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</a:endParaRPr>
          </a:p>
          <a:p>
            <a:pPr marL="0" lvl="1" eaLnBrk="1" hangingPunct="1">
              <a:spcBef>
                <a:spcPct val="0"/>
              </a:spcBef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54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9057" indent="-280406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EEC8C2C-8CF1-DC4A-88E4-F813D22025BB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1552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 userDrawn="1"/>
        </p:nvSpPr>
        <p:spPr>
          <a:xfrm>
            <a:off x="685800" y="6497638"/>
            <a:ext cx="685800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6133"/>
            <a:ext cx="7924800" cy="787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985000" y="6492879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4F1D4BA5-5302-4CB5-AC6D-38B3FFDBB930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09599" y="6248400"/>
            <a:ext cx="7870371" cy="4572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2492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er 34"/>
          <p:cNvGrpSpPr/>
          <p:nvPr/>
        </p:nvGrpSpPr>
        <p:grpSpPr>
          <a:xfrm>
            <a:off x="0" y="6570663"/>
            <a:ext cx="1008000" cy="288112"/>
            <a:chOff x="0" y="6570663"/>
            <a:chExt cx="1281360" cy="288112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51355" y="6581776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SOLAR-2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851469"/>
              </p:ext>
            </p:extLst>
          </p:nvPr>
        </p:nvGraphicFramePr>
        <p:xfrm>
          <a:off x="5983829" y="3393091"/>
          <a:ext cx="1468491" cy="764081"/>
        </p:xfrm>
        <a:graphic>
          <a:graphicData uri="http://schemas.openxmlformats.org/drawingml/2006/table">
            <a:tbl>
              <a:tblPr/>
              <a:tblGrid>
                <a:gridCol w="14684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64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5076056" y="1268759"/>
            <a:ext cx="2016224" cy="936105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Calibri" pitchFamily="-1" charset="0"/>
                <a:ea typeface="Arial" pitchFamily="-1" charset="0"/>
                <a:cs typeface="Arial" pitchFamily="-1" charset="0"/>
              </a:rPr>
              <a:t>of the 7 groups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  <a:endParaRPr lang="en-US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sz="2600" dirty="0"/>
              <a:t>SOLAR-2 </a:t>
            </a:r>
            <a:r>
              <a:rPr lang="fr-FR" sz="2600" dirty="0" err="1"/>
              <a:t>Study</a:t>
            </a:r>
            <a:r>
              <a:rPr lang="en-GB" sz="2600" dirty="0"/>
              <a:t>: LDV/SOF + RBV in decompensated </a:t>
            </a:r>
            <a:br>
              <a:rPr lang="en-GB" sz="2600" dirty="0"/>
            </a:br>
            <a:r>
              <a:rPr lang="en-GB" sz="2600" dirty="0"/>
              <a:t>and post-liver transplant with genotype 1 or 4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4721394" y="2924946"/>
            <a:ext cx="1115996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1" name="Line 172"/>
          <p:cNvSpPr>
            <a:spLocks noChangeShapeType="1"/>
          </p:cNvSpPr>
          <p:nvPr/>
        </p:nvSpPr>
        <p:spPr bwMode="auto">
          <a:xfrm>
            <a:off x="8727267" y="2206763"/>
            <a:ext cx="0" cy="3600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7153615" y="167781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333399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0" name="Line 172"/>
          <p:cNvSpPr>
            <a:spLocks noChangeShapeType="1"/>
          </p:cNvSpPr>
          <p:nvPr/>
        </p:nvSpPr>
        <p:spPr bwMode="auto">
          <a:xfrm>
            <a:off x="7440874" y="2206765"/>
            <a:ext cx="0" cy="3600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3" name="Oval 110"/>
          <p:cNvSpPr>
            <a:spLocks noChangeArrowheads="1"/>
          </p:cNvSpPr>
          <p:nvPr/>
        </p:nvSpPr>
        <p:spPr bwMode="auto">
          <a:xfrm>
            <a:off x="8458805" y="167781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333399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107504" y="2133144"/>
            <a:ext cx="3024336" cy="259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 18years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Genotypes 1 or 4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Treatment-naïve or experienced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Cirrhosis 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hepatocellular carcinoma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No prior exposure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to NS5A inhibitor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48" name="ZoneTexte 69"/>
          <p:cNvSpPr txBox="1">
            <a:spLocks noChangeArrowheads="1"/>
          </p:cNvSpPr>
          <p:nvPr/>
        </p:nvSpPr>
        <p:spPr bwMode="auto">
          <a:xfrm>
            <a:off x="2627784" y="6562724"/>
            <a:ext cx="64807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Manns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M. </a:t>
            </a:r>
            <a:r>
              <a:rPr lang="fr-F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Lancet Infect Dis. </a:t>
            </a:r>
            <a:r>
              <a:rPr lang="fr-FR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2016;16:685-97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4762865" y="2586392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>
                <a:solidFill>
                  <a:srgbClr val="333399"/>
                </a:solidFill>
                <a:latin typeface="Calibri" pitchFamily="34" charset="0"/>
                <a:cs typeface="Calibri"/>
              </a:rPr>
              <a:t>Child-Pugh B</a:t>
            </a:r>
          </a:p>
        </p:txBody>
      </p:sp>
      <p:graphicFrame>
        <p:nvGraphicFramePr>
          <p:cNvPr id="7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783032"/>
              </p:ext>
            </p:extLst>
          </p:nvPr>
        </p:nvGraphicFramePr>
        <p:xfrm>
          <a:off x="5981477" y="4645234"/>
          <a:ext cx="2732369" cy="764081"/>
        </p:xfrm>
        <a:graphic>
          <a:graphicData uri="http://schemas.openxmlformats.org/drawingml/2006/table">
            <a:tbl>
              <a:tblPr/>
              <a:tblGrid>
                <a:gridCol w="27323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64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92" name="AutoShape 60"/>
          <p:cNvCxnSpPr>
            <a:cxnSpLocks noChangeShapeType="1"/>
          </p:cNvCxnSpPr>
          <p:nvPr/>
        </p:nvCxnSpPr>
        <p:spPr bwMode="auto">
          <a:xfrm rot="10800000" flipV="1">
            <a:off x="5724129" y="2600524"/>
            <a:ext cx="1587" cy="3743999"/>
          </a:xfrm>
          <a:prstGeom prst="bentConnector3">
            <a:avLst>
              <a:gd name="adj1" fmla="val -16031884"/>
            </a:avLst>
          </a:prstGeom>
          <a:noFill/>
          <a:ln w="38100">
            <a:solidFill>
              <a:srgbClr val="000066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6" name="Line 63"/>
          <p:cNvSpPr>
            <a:spLocks noChangeShapeType="1"/>
          </p:cNvSpPr>
          <p:nvPr/>
        </p:nvSpPr>
        <p:spPr bwMode="auto">
          <a:xfrm>
            <a:off x="4726423" y="3357473"/>
            <a:ext cx="1115996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4766071" y="2997433"/>
            <a:ext cx="1124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>
                <a:solidFill>
                  <a:srgbClr val="333399"/>
                </a:solidFill>
                <a:latin typeface="Calibri" pitchFamily="34" charset="0"/>
                <a:cs typeface="Calibri"/>
              </a:rPr>
              <a:t>Child-Pugh C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4685794" y="3717513"/>
            <a:ext cx="1249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>
                <a:solidFill>
                  <a:srgbClr val="333399"/>
                </a:solidFill>
                <a:latin typeface="Calibri" pitchFamily="34" charset="0"/>
                <a:cs typeface="Calibri"/>
              </a:rPr>
              <a:t>No cirrhosis**</a:t>
            </a:r>
          </a:p>
        </p:txBody>
      </p:sp>
      <p:sp>
        <p:nvSpPr>
          <p:cNvPr id="94" name="ZoneTexte 93"/>
          <p:cNvSpPr txBox="1"/>
          <p:nvPr/>
        </p:nvSpPr>
        <p:spPr>
          <a:xfrm>
            <a:off x="4652131" y="4581130"/>
            <a:ext cx="13131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>
                <a:solidFill>
                  <a:srgbClr val="333399"/>
                </a:solidFill>
                <a:latin typeface="Calibri" pitchFamily="34" charset="0"/>
                <a:cs typeface="Calibri"/>
              </a:rPr>
              <a:t>Child-Pugh B**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4672168" y="4149082"/>
            <a:ext cx="1274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 err="1">
                <a:solidFill>
                  <a:srgbClr val="333399"/>
                </a:solidFill>
                <a:latin typeface="Calibri" pitchFamily="34" charset="0"/>
                <a:cs typeface="Calibri"/>
              </a:rPr>
              <a:t>Chid</a:t>
            </a:r>
            <a:r>
              <a:rPr lang="en-US" sz="1400" b="1" dirty="0">
                <a:solidFill>
                  <a:srgbClr val="333399"/>
                </a:solidFill>
                <a:latin typeface="Calibri" pitchFamily="34" charset="0"/>
                <a:cs typeface="Calibri"/>
              </a:rPr>
              <a:t>-Pugh A**</a:t>
            </a:r>
          </a:p>
        </p:txBody>
      </p:sp>
      <p:sp>
        <p:nvSpPr>
          <p:cNvPr id="98" name="ZoneTexte 97"/>
          <p:cNvSpPr txBox="1"/>
          <p:nvPr/>
        </p:nvSpPr>
        <p:spPr>
          <a:xfrm>
            <a:off x="4648925" y="5085186"/>
            <a:ext cx="13131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>
                <a:solidFill>
                  <a:srgbClr val="333399"/>
                </a:solidFill>
                <a:latin typeface="Calibri" pitchFamily="34" charset="0"/>
                <a:cs typeface="Calibri"/>
              </a:rPr>
              <a:t>Child-Pugh **C</a:t>
            </a:r>
          </a:p>
        </p:txBody>
      </p:sp>
      <p:sp>
        <p:nvSpPr>
          <p:cNvPr id="100" name="ZoneTexte 99"/>
          <p:cNvSpPr txBox="1"/>
          <p:nvPr/>
        </p:nvSpPr>
        <p:spPr>
          <a:xfrm>
            <a:off x="4788024" y="5589242"/>
            <a:ext cx="1224136" cy="649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420"/>
              </a:lnSpc>
            </a:pPr>
            <a:r>
              <a:rPr lang="en-US" sz="1400" b="1" dirty="0" err="1">
                <a:solidFill>
                  <a:srgbClr val="333399"/>
                </a:solidFill>
                <a:latin typeface="Calibri" pitchFamily="34" charset="0"/>
                <a:cs typeface="Calibri"/>
              </a:rPr>
              <a:t>Fibrosing</a:t>
            </a:r>
            <a:endParaRPr lang="en-US" sz="1400" b="1" dirty="0">
              <a:solidFill>
                <a:srgbClr val="333399"/>
              </a:solidFill>
              <a:latin typeface="Calibri" pitchFamily="34" charset="0"/>
              <a:cs typeface="Calibri"/>
            </a:endParaRPr>
          </a:p>
          <a:p>
            <a:pPr algn="ctr">
              <a:lnSpc>
                <a:spcPts val="1420"/>
              </a:lnSpc>
            </a:pPr>
            <a:r>
              <a:rPr lang="en-US" sz="1400" b="1" dirty="0" err="1">
                <a:solidFill>
                  <a:srgbClr val="333399"/>
                </a:solidFill>
                <a:latin typeface="Calibri" pitchFamily="34" charset="0"/>
                <a:cs typeface="Calibri"/>
              </a:rPr>
              <a:t>cholestasic</a:t>
            </a:r>
            <a:r>
              <a:rPr lang="en-US" sz="1400" b="1" dirty="0">
                <a:solidFill>
                  <a:srgbClr val="333399"/>
                </a:solidFill>
                <a:latin typeface="Calibri" pitchFamily="34" charset="0"/>
                <a:cs typeface="Calibri"/>
              </a:rPr>
              <a:t> </a:t>
            </a:r>
          </a:p>
          <a:p>
            <a:pPr algn="ctr">
              <a:lnSpc>
                <a:spcPts val="1420"/>
              </a:lnSpc>
            </a:pPr>
            <a:r>
              <a:rPr lang="en-US" sz="1400" b="1" dirty="0">
                <a:solidFill>
                  <a:srgbClr val="333399"/>
                </a:solidFill>
                <a:latin typeface="Calibri" pitchFamily="34" charset="0"/>
                <a:cs typeface="Calibri"/>
              </a:rPr>
              <a:t>Hepatitis </a:t>
            </a:r>
            <a:r>
              <a:rPr lang="en-US" sz="1400" b="1" baseline="30000" dirty="0">
                <a:solidFill>
                  <a:srgbClr val="333399"/>
                </a:solidFill>
                <a:latin typeface="Calibri" pitchFamily="34" charset="0"/>
                <a:cs typeface="Calibri"/>
              </a:rPr>
              <a:t>$</a:t>
            </a:r>
          </a:p>
        </p:txBody>
      </p:sp>
      <p:sp>
        <p:nvSpPr>
          <p:cNvPr id="103" name="Line 63"/>
          <p:cNvSpPr>
            <a:spLocks noChangeShapeType="1"/>
          </p:cNvSpPr>
          <p:nvPr/>
        </p:nvSpPr>
        <p:spPr bwMode="auto">
          <a:xfrm>
            <a:off x="4762411" y="4077553"/>
            <a:ext cx="1008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5" name="Line 63"/>
          <p:cNvSpPr>
            <a:spLocks noChangeShapeType="1"/>
          </p:cNvSpPr>
          <p:nvPr/>
        </p:nvSpPr>
        <p:spPr bwMode="auto">
          <a:xfrm>
            <a:off x="4762411" y="5013177"/>
            <a:ext cx="1008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7" name="Line 63"/>
          <p:cNvSpPr>
            <a:spLocks noChangeShapeType="1"/>
          </p:cNvSpPr>
          <p:nvPr/>
        </p:nvSpPr>
        <p:spPr bwMode="auto">
          <a:xfrm>
            <a:off x="4762411" y="4509121"/>
            <a:ext cx="1008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9" name="Line 63"/>
          <p:cNvSpPr>
            <a:spLocks noChangeShapeType="1"/>
          </p:cNvSpPr>
          <p:nvPr/>
        </p:nvSpPr>
        <p:spPr bwMode="auto">
          <a:xfrm>
            <a:off x="4762411" y="5517234"/>
            <a:ext cx="1008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1" name="Line 63"/>
          <p:cNvSpPr>
            <a:spLocks noChangeShapeType="1"/>
          </p:cNvSpPr>
          <p:nvPr/>
        </p:nvSpPr>
        <p:spPr bwMode="auto">
          <a:xfrm>
            <a:off x="4762411" y="6246026"/>
            <a:ext cx="1008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179512" y="5373216"/>
            <a:ext cx="2952947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72"/>
              </a:spcBef>
              <a:buClr>
                <a:srgbClr val="CC3300"/>
              </a:buClr>
            </a:pPr>
            <a:r>
              <a:rPr lang="en-US" sz="1200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LDV/SOF 90mg/400 mg : 1 pill </a:t>
            </a:r>
            <a:r>
              <a:rPr lang="en-US" sz="1200" dirty="0" err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qd</a:t>
            </a:r>
            <a:r>
              <a:rPr lang="en-US" sz="1200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</a:t>
            </a:r>
            <a:endParaRPr lang="en-US" sz="1200" dirty="0">
              <a:latin typeface="+mn-lt"/>
              <a:ea typeface="ＭＳ Ｐゴシック" pitchFamily="-1" charset="-128"/>
              <a:cs typeface="ＭＳ Ｐゴシック" pitchFamily="-1" charset="-128"/>
            </a:endParaRPr>
          </a:p>
          <a:p>
            <a:pPr marL="342900" indent="-342900">
              <a:spcBef>
                <a:spcPts val="72"/>
              </a:spcBef>
              <a:buClr>
                <a:srgbClr val="CC3300"/>
              </a:buClr>
            </a:pPr>
            <a:r>
              <a:rPr lang="en-US" sz="1200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RBV : 1000 or 1200 mg/day  (bid </a:t>
            </a:r>
          </a:p>
          <a:p>
            <a:pPr marL="342900" indent="-342900">
              <a:spcBef>
                <a:spcPts val="72"/>
              </a:spcBef>
              <a:buClr>
                <a:srgbClr val="CC3300"/>
              </a:buClr>
            </a:pPr>
            <a:r>
              <a:rPr lang="en-US" sz="1200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dosing) according to body </a:t>
            </a:r>
            <a:r>
              <a:rPr lang="en-US" sz="1200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w</a:t>
            </a:r>
            <a:r>
              <a:rPr lang="en-US" sz="1200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eight</a:t>
            </a:r>
            <a:r>
              <a:rPr lang="en-US" sz="1200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 </a:t>
            </a:r>
          </a:p>
          <a:p>
            <a:pPr marL="342900" indent="-342900">
              <a:spcBef>
                <a:spcPts val="72"/>
              </a:spcBef>
              <a:buClr>
                <a:srgbClr val="CC3300"/>
              </a:buClr>
            </a:pPr>
            <a:r>
              <a:rPr lang="en-US" sz="1200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(&lt; or ≥ 75 kg) ; 600 mg/day (bid dosing) </a:t>
            </a:r>
          </a:p>
          <a:p>
            <a:pPr marL="342900" indent="-342900">
              <a:spcBef>
                <a:spcPts val="72"/>
              </a:spcBef>
              <a:buClr>
                <a:srgbClr val="CC3300"/>
              </a:buClr>
            </a:pPr>
            <a:r>
              <a:rPr lang="en-US" sz="1200" dirty="0" err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ith</a:t>
            </a:r>
            <a:r>
              <a:rPr lang="en-US" sz="1200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1200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d</a:t>
            </a:r>
            <a:r>
              <a:rPr lang="en-US" sz="1200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ose es</a:t>
            </a:r>
            <a:r>
              <a:rPr lang="en-US" sz="1200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calation in Child-Pugh B/C</a:t>
            </a:r>
            <a:endParaRPr lang="en-US" sz="1200" dirty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6084168" y="2204864"/>
            <a:ext cx="0" cy="288032"/>
          </a:xfrm>
          <a:prstGeom prst="straightConnector1">
            <a:avLst/>
          </a:prstGeom>
          <a:ln>
            <a:solidFill>
              <a:srgbClr val="000066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AutoShape 162"/>
          <p:cNvSpPr>
            <a:spLocks noChangeArrowheads="1"/>
          </p:cNvSpPr>
          <p:nvPr/>
        </p:nvSpPr>
        <p:spPr bwMode="auto">
          <a:xfrm>
            <a:off x="3275856" y="2542649"/>
            <a:ext cx="1438457" cy="105560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lIns="36000" rIns="36000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>
                <a:cs typeface="Calibri"/>
              </a:rPr>
              <a:t>Pre-</a:t>
            </a:r>
          </a:p>
          <a:p>
            <a:pPr algn="ctr"/>
            <a:r>
              <a:rPr lang="en-US" sz="1400">
                <a:cs typeface="Calibri"/>
              </a:rPr>
              <a:t>transplantation</a:t>
            </a:r>
          </a:p>
          <a:p>
            <a:pPr algn="ctr"/>
            <a:r>
              <a:rPr lang="en-US" sz="1400">
                <a:cs typeface="Calibri"/>
              </a:rPr>
              <a:t>N = 107</a:t>
            </a:r>
          </a:p>
        </p:txBody>
      </p:sp>
      <p:sp>
        <p:nvSpPr>
          <p:cNvPr id="42" name="AutoShape 162"/>
          <p:cNvSpPr>
            <a:spLocks noChangeArrowheads="1"/>
          </p:cNvSpPr>
          <p:nvPr/>
        </p:nvSpPr>
        <p:spPr bwMode="auto">
          <a:xfrm>
            <a:off x="3275856" y="3789040"/>
            <a:ext cx="1438457" cy="2592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lIns="36000" rIns="36000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cs typeface="Calibri"/>
              </a:rPr>
              <a:t>Post-</a:t>
            </a:r>
          </a:p>
          <a:p>
            <a:pPr algn="ctr"/>
            <a:r>
              <a:rPr lang="en-US" sz="1400" dirty="0">
                <a:cs typeface="Calibri"/>
              </a:rPr>
              <a:t>Transplantation</a:t>
            </a:r>
          </a:p>
          <a:p>
            <a:pPr algn="ctr"/>
            <a:r>
              <a:rPr lang="en-US" sz="1400" dirty="0">
                <a:cs typeface="Calibri"/>
              </a:rPr>
              <a:t>N = 226   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07504" y="4725144"/>
            <a:ext cx="32233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* </a:t>
            </a:r>
            <a:r>
              <a:rPr lang="fr-FR" sz="1400" dirty="0" err="1"/>
              <a:t>Liver</a:t>
            </a:r>
            <a:r>
              <a:rPr lang="fr-FR" sz="1400" dirty="0"/>
              <a:t> </a:t>
            </a:r>
            <a:r>
              <a:rPr lang="fr-FR" sz="1400" dirty="0" err="1"/>
              <a:t>biopsy</a:t>
            </a:r>
            <a:r>
              <a:rPr lang="fr-FR" sz="1400" dirty="0"/>
              <a:t> or </a:t>
            </a:r>
            <a:r>
              <a:rPr lang="fr-FR" sz="1400" dirty="0" err="1"/>
              <a:t>Fibroscan</a:t>
            </a:r>
            <a:r>
              <a:rPr lang="fr-FR" sz="1400" dirty="0"/>
              <a:t> &gt; 12.5 kPa </a:t>
            </a:r>
          </a:p>
          <a:p>
            <a:r>
              <a:rPr lang="fr-FR" sz="1400" dirty="0"/>
              <a:t>or </a:t>
            </a:r>
            <a:r>
              <a:rPr lang="fr-FR" sz="1400" dirty="0" err="1"/>
              <a:t>FibroTest</a:t>
            </a:r>
            <a:r>
              <a:rPr lang="fr-FR" sz="1400" dirty="0"/>
              <a:t> &gt; 0.75 + APRI &gt; 2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084168" y="5949280"/>
            <a:ext cx="3009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** &gt; 3 </a:t>
            </a:r>
            <a:r>
              <a:rPr lang="fr-FR" sz="1400" dirty="0" err="1"/>
              <a:t>months</a:t>
            </a:r>
            <a:r>
              <a:rPr lang="fr-FR" sz="1400" dirty="0"/>
              <a:t> post-transplantation</a:t>
            </a:r>
          </a:p>
          <a:p>
            <a:r>
              <a:rPr lang="fr-FR" sz="1400" baseline="30000" dirty="0"/>
              <a:t>$</a:t>
            </a:r>
            <a:r>
              <a:rPr lang="fr-FR" sz="1400" dirty="0"/>
              <a:t> 2-18 </a:t>
            </a:r>
            <a:r>
              <a:rPr lang="fr-FR" sz="1400" dirty="0" err="1"/>
              <a:t>months</a:t>
            </a:r>
            <a:r>
              <a:rPr lang="fr-FR" sz="1400" dirty="0"/>
              <a:t> post -transplantation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5197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600" dirty="0"/>
              <a:t>SOLAR-2 </a:t>
            </a:r>
            <a:r>
              <a:rPr lang="fr-FR" sz="2600" dirty="0" err="1"/>
              <a:t>Study</a:t>
            </a:r>
            <a:r>
              <a:rPr lang="en-GB" sz="2600" dirty="0"/>
              <a:t>: LDV/SOF + RBV in decompensated </a:t>
            </a:r>
            <a:br>
              <a:rPr lang="en-GB" sz="2600" dirty="0"/>
            </a:br>
            <a:r>
              <a:rPr lang="en-GB" sz="2600" dirty="0"/>
              <a:t>and post-liver transplant with genotype 1 or 4</a:t>
            </a:r>
            <a:endParaRPr lang="fr-FR" sz="2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750" y="1196752"/>
            <a:ext cx="8352730" cy="5184576"/>
          </a:xfrm>
        </p:spPr>
        <p:txBody>
          <a:bodyPr/>
          <a:lstStyle/>
          <a:p>
            <a:r>
              <a:rPr lang="en-US" sz="2800" dirty="0"/>
              <a:t>Grade 3 or 4 laboratory abnormalities</a:t>
            </a:r>
          </a:p>
          <a:p>
            <a:pPr lvl="1"/>
            <a:r>
              <a:rPr lang="en-US" dirty="0"/>
              <a:t>Most common : decreases in hemoglobin and lymphocytes, increases in total bilirubin and glucose</a:t>
            </a:r>
          </a:p>
          <a:p>
            <a:pPr lvl="1"/>
            <a:r>
              <a:rPr lang="en-US" sz="1800" dirty="0"/>
              <a:t>Median </a:t>
            </a:r>
            <a:r>
              <a:rPr lang="en-US" sz="1800" dirty="0" err="1"/>
              <a:t>creatinine</a:t>
            </a:r>
            <a:r>
              <a:rPr lang="en-US" sz="1800" dirty="0"/>
              <a:t> concentrations remained stable in all groups</a:t>
            </a:r>
          </a:p>
          <a:p>
            <a:pPr lvl="1"/>
            <a:endParaRPr lang="en-US" dirty="0"/>
          </a:p>
          <a:p>
            <a:r>
              <a:rPr lang="en-US" sz="2400" dirty="0"/>
              <a:t>Ribavirin </a:t>
            </a:r>
          </a:p>
          <a:p>
            <a:pPr lvl="1"/>
            <a:r>
              <a:rPr lang="en-US" dirty="0"/>
              <a:t>A</a:t>
            </a:r>
            <a:r>
              <a:rPr lang="en-US" sz="1800" dirty="0"/>
              <a:t>verage daily dose</a:t>
            </a:r>
          </a:p>
          <a:p>
            <a:pPr lvl="2"/>
            <a:r>
              <a:rPr lang="en-US" sz="1600" dirty="0"/>
              <a:t>Decompensated cirrhosis (transplanted or not) : 600 mg</a:t>
            </a:r>
          </a:p>
          <a:p>
            <a:pPr lvl="2"/>
            <a:r>
              <a:rPr lang="en-US" sz="1600" dirty="0"/>
              <a:t>No cirrhosis or compensated cirrhosis : 800 mg</a:t>
            </a:r>
          </a:p>
          <a:p>
            <a:pPr lvl="1"/>
            <a:r>
              <a:rPr lang="en-US" sz="1800" dirty="0"/>
              <a:t>Dose modification</a:t>
            </a:r>
          </a:p>
          <a:p>
            <a:pPr lvl="2"/>
            <a:r>
              <a:rPr lang="en-US" sz="1600" dirty="0"/>
              <a:t>Reduction : 134 patients (40%)</a:t>
            </a:r>
          </a:p>
          <a:p>
            <a:pPr lvl="2"/>
            <a:r>
              <a:rPr lang="en-US" sz="1600" dirty="0"/>
              <a:t>Interruption : 26 patients (8%)</a:t>
            </a:r>
          </a:p>
          <a:p>
            <a:pPr lvl="2"/>
            <a:r>
              <a:rPr lang="en-US" dirty="0"/>
              <a:t>Discontinuation : 40 patients (12%)</a:t>
            </a:r>
          </a:p>
          <a:p>
            <a:pPr lvl="2"/>
            <a:r>
              <a:rPr lang="en-US" sz="1600" dirty="0"/>
              <a:t>No association with relapse</a:t>
            </a:r>
          </a:p>
          <a:p>
            <a:pPr lvl="1"/>
            <a:endParaRPr lang="en-US" sz="2000" dirty="0"/>
          </a:p>
        </p:txBody>
      </p:sp>
      <p:grpSp>
        <p:nvGrpSpPr>
          <p:cNvPr id="4" name="Grouper 34"/>
          <p:cNvGrpSpPr/>
          <p:nvPr/>
        </p:nvGrpSpPr>
        <p:grpSpPr>
          <a:xfrm>
            <a:off x="0" y="6570663"/>
            <a:ext cx="1008000" cy="288112"/>
            <a:chOff x="0" y="6570663"/>
            <a:chExt cx="1281360" cy="288112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51355" y="6581776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SOLAR-2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2627784" y="6562724"/>
            <a:ext cx="64807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Manns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M. </a:t>
            </a:r>
            <a:r>
              <a:rPr lang="fr-F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Lancet Infect Dis. 2016;16:685-97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6838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600" dirty="0"/>
              <a:t>SOLAR-2 </a:t>
            </a:r>
            <a:r>
              <a:rPr lang="fr-FR" sz="2600" dirty="0" err="1"/>
              <a:t>Study</a:t>
            </a:r>
            <a:r>
              <a:rPr lang="en-GB" sz="2600" dirty="0"/>
              <a:t>: LDV/SOF + RBV in decompensated </a:t>
            </a:r>
            <a:br>
              <a:rPr lang="en-GB" sz="2600" dirty="0"/>
            </a:br>
            <a:r>
              <a:rPr lang="en-GB" sz="2600" dirty="0"/>
              <a:t>and post-liver transplant with genotype 1 or 4</a:t>
            </a:r>
            <a:endParaRPr lang="fr-FR" sz="2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750" y="1196752"/>
            <a:ext cx="8351838" cy="4824412"/>
          </a:xfrm>
        </p:spPr>
        <p:txBody>
          <a:bodyPr/>
          <a:lstStyle/>
          <a:p>
            <a:pPr>
              <a:spcBef>
                <a:spcPts val="72"/>
              </a:spcBef>
            </a:pPr>
            <a:r>
              <a:rPr lang="en-US" sz="2800" dirty="0"/>
              <a:t>Summary</a:t>
            </a:r>
          </a:p>
          <a:p>
            <a:pPr lvl="1">
              <a:spcBef>
                <a:spcPts val="72"/>
              </a:spcBef>
            </a:pPr>
            <a:r>
              <a:rPr lang="en-US" dirty="0"/>
              <a:t>LDV/SOF + RBV resulted in high SVR</a:t>
            </a:r>
            <a:r>
              <a:rPr lang="en-US" baseline="-25000" dirty="0"/>
              <a:t>12</a:t>
            </a:r>
            <a:r>
              <a:rPr lang="en-US" dirty="0"/>
              <a:t> rates in HCV patients with advanced liver disease, irrespective of transplantation status</a:t>
            </a:r>
          </a:p>
          <a:p>
            <a:pPr lvl="2">
              <a:spcBef>
                <a:spcPts val="72"/>
              </a:spcBef>
            </a:pPr>
            <a:r>
              <a:rPr lang="en-US" dirty="0"/>
              <a:t>For genotype 1, SVR</a:t>
            </a:r>
            <a:r>
              <a:rPr lang="en-US" baseline="-25000" dirty="0"/>
              <a:t>12</a:t>
            </a:r>
            <a:r>
              <a:rPr lang="en-US" dirty="0"/>
              <a:t> were similar between 12 and 24 weeks</a:t>
            </a:r>
          </a:p>
          <a:p>
            <a:pPr lvl="2">
              <a:spcBef>
                <a:spcPts val="72"/>
              </a:spcBef>
            </a:pPr>
            <a:r>
              <a:rPr lang="en-US" dirty="0"/>
              <a:t>12 weeks of treatment should become the standard of care for this group of patients</a:t>
            </a:r>
          </a:p>
          <a:p>
            <a:pPr lvl="1">
              <a:spcBef>
                <a:spcPts val="72"/>
              </a:spcBef>
            </a:pPr>
            <a:r>
              <a:rPr lang="en-US" dirty="0"/>
              <a:t>Rates of relapse were low and were most frequently seen in non-transplanted patients with decompensated cirrhosis</a:t>
            </a:r>
          </a:p>
          <a:p>
            <a:pPr lvl="1">
              <a:spcBef>
                <a:spcPts val="72"/>
              </a:spcBef>
            </a:pPr>
            <a:r>
              <a:rPr lang="en-US" dirty="0"/>
              <a:t>Similar SVR rates were recorded in patients with and without baseline NS5A resistance-associated variants whether using a 1% cutoff or 15% cutoff for both genotype 1 and genotype 4</a:t>
            </a:r>
          </a:p>
          <a:p>
            <a:pPr lvl="1">
              <a:spcBef>
                <a:spcPts val="72"/>
              </a:spcBef>
            </a:pPr>
            <a:r>
              <a:rPr lang="en-US" dirty="0"/>
              <a:t>Among patients with cirrhosis, </a:t>
            </a:r>
            <a:r>
              <a:rPr lang="en-US" dirty="0" err="1"/>
              <a:t>virologic</a:t>
            </a:r>
            <a:r>
              <a:rPr lang="en-US" dirty="0"/>
              <a:t> response was associated with improvements in MELD and Child-Pugh scores largely due to decreases in bilirubin and improvement in synthetic function (e.g. albumin)</a:t>
            </a:r>
          </a:p>
          <a:p>
            <a:pPr lvl="1">
              <a:spcBef>
                <a:spcPts val="72"/>
              </a:spcBef>
            </a:pPr>
            <a:r>
              <a:rPr lang="en-US" dirty="0"/>
              <a:t>LDV/SOF + RBV for 12-24 weeks was generally safe and well tolerated in patients with advanced liver disease, pre and post liver transplantation</a:t>
            </a:r>
          </a:p>
          <a:p>
            <a:pPr lvl="1">
              <a:spcBef>
                <a:spcPts val="72"/>
              </a:spcBef>
            </a:pPr>
            <a:r>
              <a:rPr lang="en-US" dirty="0"/>
              <a:t>Limitations</a:t>
            </a:r>
          </a:p>
          <a:p>
            <a:pPr lvl="2">
              <a:spcBef>
                <a:spcPts val="72"/>
              </a:spcBef>
            </a:pPr>
            <a:r>
              <a:rPr lang="en-US" sz="1800" dirty="0"/>
              <a:t>Few genotype 4</a:t>
            </a:r>
          </a:p>
          <a:p>
            <a:pPr lvl="1">
              <a:spcBef>
                <a:spcPts val="72"/>
              </a:spcBef>
            </a:pPr>
            <a:endParaRPr lang="en-US" sz="2000" dirty="0"/>
          </a:p>
        </p:txBody>
      </p:sp>
      <p:grpSp>
        <p:nvGrpSpPr>
          <p:cNvPr id="4" name="Grouper 34"/>
          <p:cNvGrpSpPr/>
          <p:nvPr/>
        </p:nvGrpSpPr>
        <p:grpSpPr>
          <a:xfrm>
            <a:off x="0" y="6570663"/>
            <a:ext cx="1008000" cy="288112"/>
            <a:chOff x="0" y="6570663"/>
            <a:chExt cx="1281360" cy="288112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51355" y="6581776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SOLAR-2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2627784" y="6562724"/>
            <a:ext cx="64807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Manns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M. </a:t>
            </a:r>
            <a:r>
              <a:rPr lang="fr-F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Lancet Infect Dis. </a:t>
            </a:r>
            <a:r>
              <a:rPr lang="fr-FR" sz="1200" i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2016;16:685-97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8414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600" dirty="0"/>
              <a:t>SOLAR-2 </a:t>
            </a:r>
            <a:r>
              <a:rPr lang="fr-FR" sz="2600" dirty="0" err="1"/>
              <a:t>Study</a:t>
            </a:r>
            <a:r>
              <a:rPr lang="en-GB" sz="2600" dirty="0"/>
              <a:t>: LDV/SOF + RBV in decompensated </a:t>
            </a:r>
            <a:br>
              <a:rPr lang="en-GB" sz="2600" dirty="0"/>
            </a:br>
            <a:r>
              <a:rPr lang="en-GB" sz="2600" dirty="0"/>
              <a:t>and post-liver transplant with genotype 1 or 4</a:t>
            </a:r>
            <a:endParaRPr lang="fr-FR" sz="2600" dirty="0"/>
          </a:p>
        </p:txBody>
      </p:sp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600" y="1196752"/>
            <a:ext cx="7344816" cy="44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660"/>
              </a:lnSpc>
              <a:spcBef>
                <a:spcPts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characteristics, median or %</a:t>
            </a:r>
          </a:p>
        </p:txBody>
      </p:sp>
      <p:grpSp>
        <p:nvGrpSpPr>
          <p:cNvPr id="4" name="Grouper 34"/>
          <p:cNvGrpSpPr/>
          <p:nvPr/>
        </p:nvGrpSpPr>
        <p:grpSpPr>
          <a:xfrm>
            <a:off x="0" y="6570663"/>
            <a:ext cx="1008000" cy="288112"/>
            <a:chOff x="0" y="6570663"/>
            <a:chExt cx="1281360" cy="288112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51355" y="6581776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SOLAR-2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2234047"/>
              </p:ext>
            </p:extLst>
          </p:nvPr>
        </p:nvGraphicFramePr>
        <p:xfrm>
          <a:off x="469023" y="1700808"/>
          <a:ext cx="8351449" cy="4668144"/>
        </p:xfrm>
        <a:graphic>
          <a:graphicData uri="http://schemas.openxmlformats.org/drawingml/2006/table">
            <a:tbl>
              <a:tblPr/>
              <a:tblGrid>
                <a:gridCol w="29562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03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303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42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303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0774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Calibri"/>
                      </a:endParaRP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rgbClr val="333399"/>
                          </a:solidFill>
                          <a:latin typeface="Calibri"/>
                          <a:cs typeface="Calibri"/>
                        </a:rPr>
                        <a:t>Post-transplantation</a:t>
                      </a:r>
                    </a:p>
                    <a:p>
                      <a:pPr algn="ctr"/>
                      <a:r>
                        <a:rPr lang="fr-FR" sz="1800" b="1" dirty="0">
                          <a:solidFill>
                            <a:srgbClr val="333399"/>
                          </a:solidFill>
                          <a:latin typeface="Calibri"/>
                          <a:cs typeface="Calibri"/>
                        </a:rPr>
                        <a:t>F0-F3 + Child-</a:t>
                      </a:r>
                      <a:r>
                        <a:rPr lang="fr-FR" sz="1800" b="1" dirty="0" err="1">
                          <a:solidFill>
                            <a:srgbClr val="333399"/>
                          </a:solidFill>
                          <a:latin typeface="Calibri"/>
                          <a:cs typeface="Calibri"/>
                        </a:rPr>
                        <a:t>Pugh</a:t>
                      </a:r>
                      <a:r>
                        <a:rPr lang="fr-FR" sz="1800" b="1" dirty="0">
                          <a:solidFill>
                            <a:srgbClr val="333399"/>
                          </a:solidFill>
                          <a:latin typeface="Calibri"/>
                          <a:cs typeface="Calibri"/>
                        </a:rPr>
                        <a:t> A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latin typeface="Calibri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dirty="0" err="1">
                          <a:solidFill>
                            <a:srgbClr val="333399"/>
                          </a:solidFill>
                          <a:latin typeface="Calibri"/>
                          <a:cs typeface="Calibri"/>
                        </a:rPr>
                        <a:t>Pre</a:t>
                      </a:r>
                      <a:r>
                        <a:rPr lang="fr-FR" sz="1800" b="1" dirty="0">
                          <a:solidFill>
                            <a:srgbClr val="333399"/>
                          </a:solidFill>
                          <a:latin typeface="Calibri"/>
                          <a:cs typeface="Calibri"/>
                        </a:rPr>
                        <a:t>/post-transplantation</a:t>
                      </a:r>
                    </a:p>
                    <a:p>
                      <a:pPr algn="ctr"/>
                      <a:r>
                        <a:rPr lang="fr-FR" sz="1800" b="1" dirty="0">
                          <a:solidFill>
                            <a:srgbClr val="333399"/>
                          </a:solidFill>
                          <a:latin typeface="Calibri"/>
                          <a:cs typeface="Calibri"/>
                        </a:rPr>
                        <a:t>Child-</a:t>
                      </a:r>
                      <a:r>
                        <a:rPr lang="fr-FR" sz="1800" b="1" dirty="0" err="1">
                          <a:solidFill>
                            <a:srgbClr val="333399"/>
                          </a:solidFill>
                          <a:latin typeface="Calibri"/>
                          <a:cs typeface="Calibri"/>
                        </a:rPr>
                        <a:t>Pugh</a:t>
                      </a:r>
                      <a:r>
                        <a:rPr lang="fr-FR" sz="1800" b="1" dirty="0">
                          <a:solidFill>
                            <a:srgbClr val="333399"/>
                          </a:solidFill>
                          <a:latin typeface="Calibri"/>
                          <a:cs typeface="Calibri"/>
                        </a:rPr>
                        <a:t> B + C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latin typeface="Calibri"/>
                        <a:cs typeface="Calibri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85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/>
                        <a:ea typeface="ＭＳ Ｐゴシック" pitchFamily="-109" charset="-128"/>
                        <a:cs typeface="Calibri"/>
                      </a:endParaRP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12W, N = 86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rgbClr val="000066"/>
                          </a:solidFill>
                          <a:latin typeface="Calibri"/>
                          <a:cs typeface="Calibri"/>
                        </a:rPr>
                        <a:t>24W, N = 82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12W, N = 78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rgbClr val="000066"/>
                          </a:solidFill>
                          <a:latin typeface="Calibri"/>
                          <a:cs typeface="Calibri"/>
                        </a:rPr>
                        <a:t>24W, N = 82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3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3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28%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83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1b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40%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51%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37%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49%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42%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46%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43%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3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RNA,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6.0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5.9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3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Previous HCV therapy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84%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79%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74%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80%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3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MELD &gt; 15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28%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3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Ascites / Encephalopathy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 / 0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 / 0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65% / 47%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78% / 55%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3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Albumin, g/dl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4.0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3.9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2.8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2.9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3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Creatinine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clearance, ml/min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65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79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80</a:t>
                      </a:r>
                    </a:p>
                  </a:txBody>
                  <a:tcPr marL="89220" marR="8922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2627784" y="6562724"/>
            <a:ext cx="64807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Manns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M. </a:t>
            </a:r>
            <a:r>
              <a:rPr lang="fr-F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Lancet Infect Dis. 2016;16:685-97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6973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76201"/>
            <a:ext cx="8351837" cy="904528"/>
          </a:xfrm>
        </p:spPr>
        <p:txBody>
          <a:bodyPr/>
          <a:lstStyle/>
          <a:p>
            <a:r>
              <a:rPr lang="fr-FR" sz="2600" dirty="0"/>
              <a:t>SOLAR-2 </a:t>
            </a:r>
            <a:r>
              <a:rPr lang="fr-FR" sz="2600" dirty="0" err="1"/>
              <a:t>Study</a:t>
            </a:r>
            <a:r>
              <a:rPr lang="en-GB" sz="2600" dirty="0"/>
              <a:t>: LDV/SOF + RBV in decompensated </a:t>
            </a:r>
            <a:br>
              <a:rPr lang="en-GB" sz="2600" dirty="0"/>
            </a:br>
            <a:r>
              <a:rPr lang="en-GB" sz="2600" dirty="0"/>
              <a:t>and post-liver transplant with genotype 1 or 4</a:t>
            </a:r>
            <a:endParaRPr lang="fr-FR" sz="2600" dirty="0"/>
          </a:p>
        </p:txBody>
      </p:sp>
      <p:sp>
        <p:nvSpPr>
          <p:cNvPr id="61" name="Text Placeholder 11"/>
          <p:cNvSpPr>
            <a:spLocks noGrp="1"/>
          </p:cNvSpPr>
          <p:nvPr>
            <p:ph idx="1"/>
          </p:nvPr>
        </p:nvSpPr>
        <p:spPr>
          <a:xfrm>
            <a:off x="539552" y="5877272"/>
            <a:ext cx="8424936" cy="648072"/>
          </a:xfrm>
        </p:spPr>
        <p:txBody>
          <a:bodyPr/>
          <a:lstStyle/>
          <a:p>
            <a:r>
              <a:rPr lang="en-US" sz="1700" b="0" dirty="0">
                <a:solidFill>
                  <a:srgbClr val="000066"/>
                </a:solidFill>
                <a:latin typeface="+mn-lt"/>
              </a:rPr>
              <a:t>7 subjects who were transplanted before day 70 after start of treatment with HCV RNA &lt; 15 IU/ml and 3 subjects who did not meet study criteria are excluded</a:t>
            </a:r>
          </a:p>
        </p:txBody>
      </p:sp>
      <p:graphicFrame>
        <p:nvGraphicFramePr>
          <p:cNvPr id="31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9842528"/>
              </p:ext>
            </p:extLst>
          </p:nvPr>
        </p:nvGraphicFramePr>
        <p:xfrm>
          <a:off x="1323975" y="2033395"/>
          <a:ext cx="6648450" cy="3483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4" name="TextBox 13"/>
          <p:cNvSpPr txBox="1">
            <a:spLocks noChangeArrowheads="1"/>
          </p:cNvSpPr>
          <p:nvPr/>
        </p:nvSpPr>
        <p:spPr bwMode="auto">
          <a:xfrm>
            <a:off x="2132518" y="5292497"/>
            <a:ext cx="250139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aseline="0" dirty="0">
                <a:solidFill>
                  <a:srgbClr val="000066"/>
                </a:solidFill>
              </a:rPr>
              <a:t>F0-F3 and Child-Pugh A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aseline="0" dirty="0">
                <a:solidFill>
                  <a:srgbClr val="000066"/>
                </a:solidFill>
              </a:rPr>
              <a:t>Post-transplantation</a:t>
            </a:r>
          </a:p>
        </p:txBody>
      </p:sp>
      <p:sp>
        <p:nvSpPr>
          <p:cNvPr id="17" name="TextBox 11"/>
          <p:cNvSpPr txBox="1"/>
          <p:nvPr/>
        </p:nvSpPr>
        <p:spPr>
          <a:xfrm>
            <a:off x="5357309" y="4993142"/>
            <a:ext cx="95743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cs typeface="Arial" pitchFamily="34" charset="0"/>
              </a:rPr>
              <a:t>72</a:t>
            </a:r>
          </a:p>
        </p:txBody>
      </p:sp>
      <p:sp>
        <p:nvSpPr>
          <p:cNvPr id="21" name="TextBox 11"/>
          <p:cNvSpPr txBox="1"/>
          <p:nvPr/>
        </p:nvSpPr>
        <p:spPr>
          <a:xfrm>
            <a:off x="6340116" y="4993142"/>
            <a:ext cx="96818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cs typeface="Arial" pitchFamily="34" charset="0"/>
              </a:rPr>
              <a:t>78</a:t>
            </a:r>
          </a:p>
        </p:txBody>
      </p:sp>
      <p:sp>
        <p:nvSpPr>
          <p:cNvPr id="36" name="TextBox 13"/>
          <p:cNvSpPr txBox="1">
            <a:spLocks noChangeArrowheads="1"/>
          </p:cNvSpPr>
          <p:nvPr/>
        </p:nvSpPr>
        <p:spPr bwMode="auto">
          <a:xfrm>
            <a:off x="4832052" y="5292497"/>
            <a:ext cx="29899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aseline="0" dirty="0">
                <a:solidFill>
                  <a:srgbClr val="000066"/>
                </a:solidFill>
              </a:rPr>
              <a:t>Child-Pugh B and C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aseline="0" dirty="0">
                <a:solidFill>
                  <a:srgbClr val="000066"/>
                </a:solidFill>
              </a:rPr>
              <a:t>Pre and Post-transplantation</a:t>
            </a:r>
          </a:p>
        </p:txBody>
      </p:sp>
      <p:sp>
        <p:nvSpPr>
          <p:cNvPr id="39" name="TextBox 11"/>
          <p:cNvSpPr txBox="1"/>
          <p:nvPr/>
        </p:nvSpPr>
        <p:spPr>
          <a:xfrm>
            <a:off x="2384889" y="4993142"/>
            <a:ext cx="100377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cs typeface="Arial" pitchFamily="34" charset="0"/>
              </a:rPr>
              <a:t>86</a:t>
            </a:r>
          </a:p>
        </p:txBody>
      </p:sp>
      <p:sp>
        <p:nvSpPr>
          <p:cNvPr id="44" name="TextBox 11"/>
          <p:cNvSpPr txBox="1"/>
          <p:nvPr/>
        </p:nvSpPr>
        <p:spPr>
          <a:xfrm>
            <a:off x="3399417" y="4993142"/>
            <a:ext cx="94667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cs typeface="Arial" pitchFamily="34" charset="0"/>
              </a:rPr>
              <a:t>82</a:t>
            </a:r>
          </a:p>
        </p:txBody>
      </p:sp>
      <p:grpSp>
        <p:nvGrpSpPr>
          <p:cNvPr id="33" name="Groupe 32"/>
          <p:cNvGrpSpPr/>
          <p:nvPr/>
        </p:nvGrpSpPr>
        <p:grpSpPr>
          <a:xfrm>
            <a:off x="3563888" y="1628800"/>
            <a:ext cx="2808312" cy="360040"/>
            <a:chOff x="3563888" y="1628800"/>
            <a:chExt cx="2808312" cy="360040"/>
          </a:xfrm>
        </p:grpSpPr>
        <p:sp>
          <p:nvSpPr>
            <p:cNvPr id="32" name="AutoShape 126"/>
            <p:cNvSpPr>
              <a:spLocks noChangeArrowheads="1"/>
            </p:cNvSpPr>
            <p:nvPr/>
          </p:nvSpPr>
          <p:spPr bwMode="auto">
            <a:xfrm>
              <a:off x="3563888" y="1656263"/>
              <a:ext cx="2808312" cy="33257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sz="280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3851920" y="1628800"/>
              <a:ext cx="2358644" cy="356797"/>
              <a:chOff x="3901725" y="1365530"/>
              <a:chExt cx="2358644" cy="356797"/>
            </a:xfrm>
          </p:grpSpPr>
          <p:sp>
            <p:nvSpPr>
              <p:cNvPr id="27" name="Rectangle 26"/>
              <p:cNvSpPr/>
              <p:nvPr/>
            </p:nvSpPr>
            <p:spPr bwMode="auto">
              <a:xfrm>
                <a:off x="3901725" y="1444805"/>
                <a:ext cx="201053" cy="198248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25000"/>
                  </a:spcAft>
                  <a:buFontTx/>
                  <a:buChar char="•"/>
                </a:pPr>
                <a:endParaRPr lang="en-US" sz="1400" b="1" baseline="-2500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114170" y="1365530"/>
                <a:ext cx="1005839" cy="356797"/>
              </a:xfrm>
              <a:prstGeom prst="rect">
                <a:avLst/>
              </a:prstGeom>
              <a:noFill/>
            </p:spPr>
            <p:txBody>
              <a:bodyPr wrap="none" rtlCol="0" anchor="ctr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>
                    <a:solidFill>
                      <a:srgbClr val="333399"/>
                    </a:solidFill>
                    <a:latin typeface="Calibri" pitchFamily="34" charset="0"/>
                  </a:rPr>
                  <a:t>12 Weeks</a:t>
                </a: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5133525" y="1444805"/>
                <a:ext cx="201053" cy="198248"/>
              </a:xfrm>
              <a:prstGeom prst="rect">
                <a:avLst/>
              </a:prstGeom>
              <a:solidFill>
                <a:srgbClr val="10EB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25000"/>
                  </a:spcAft>
                  <a:buFontTx/>
                  <a:buChar char="•"/>
                </a:pPr>
                <a:endParaRPr lang="en-US" sz="1400" b="1" baseline="-2500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345970" y="1365530"/>
                <a:ext cx="914399" cy="356797"/>
              </a:xfrm>
              <a:prstGeom prst="rect">
                <a:avLst/>
              </a:prstGeom>
              <a:noFill/>
            </p:spPr>
            <p:txBody>
              <a:bodyPr wrap="none" rtlCol="0" anchor="ctr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>
                    <a:solidFill>
                      <a:srgbClr val="333399"/>
                    </a:solidFill>
                    <a:latin typeface="Calibri" pitchFamily="34" charset="0"/>
                  </a:rPr>
                  <a:t>24 Weeks</a:t>
                </a:r>
              </a:p>
            </p:txBody>
          </p:sp>
        </p:grpSp>
      </p:grp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511152" y="1295400"/>
            <a:ext cx="622920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(HCV RNA &lt;  15 IU/ml), % (90% CI) </a:t>
            </a:r>
          </a:p>
        </p:txBody>
      </p:sp>
      <p:grpSp>
        <p:nvGrpSpPr>
          <p:cNvPr id="18" name="Grouper 34"/>
          <p:cNvGrpSpPr/>
          <p:nvPr/>
        </p:nvGrpSpPr>
        <p:grpSpPr>
          <a:xfrm>
            <a:off x="0" y="6570663"/>
            <a:ext cx="1008000" cy="288112"/>
            <a:chOff x="0" y="6570663"/>
            <a:chExt cx="1281360" cy="288112"/>
          </a:xfrm>
        </p:grpSpPr>
        <p:sp>
          <p:nvSpPr>
            <p:cNvPr id="2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" name="ZoneTexte 23"/>
            <p:cNvSpPr txBox="1">
              <a:spLocks noChangeArrowheads="1"/>
            </p:cNvSpPr>
            <p:nvPr/>
          </p:nvSpPr>
          <p:spPr bwMode="auto">
            <a:xfrm>
              <a:off x="51355" y="6581776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SOLAR-2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6" name="TextBox 11"/>
          <p:cNvSpPr txBox="1"/>
          <p:nvPr/>
        </p:nvSpPr>
        <p:spPr>
          <a:xfrm>
            <a:off x="1907704" y="4993142"/>
            <a:ext cx="504056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cs typeface="Arial" pitchFamily="34" charset="0"/>
              </a:rPr>
              <a:t>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356986" y="2041684"/>
            <a:ext cx="1062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/>
              <a:t>95.3 </a:t>
            </a:r>
          </a:p>
          <a:p>
            <a:pPr algn="ctr"/>
            <a:r>
              <a:rPr lang="fr-FR" sz="1400" dirty="0"/>
              <a:t>(89.7-98.4)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3365098" y="1969676"/>
            <a:ext cx="1062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/>
              <a:t>98.8</a:t>
            </a:r>
          </a:p>
          <a:p>
            <a:pPr algn="ctr"/>
            <a:r>
              <a:rPr lang="fr-FR" sz="1400" dirty="0"/>
              <a:t>(92.9-99.9)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5364088" y="2348880"/>
            <a:ext cx="913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/>
              <a:t>84.7</a:t>
            </a:r>
          </a:p>
          <a:p>
            <a:pPr algn="ctr"/>
            <a:r>
              <a:rPr lang="fr-FR" sz="1400" dirty="0"/>
              <a:t>(76-91.2)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6372200" y="2185700"/>
            <a:ext cx="913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/>
              <a:t>89.7</a:t>
            </a:r>
          </a:p>
          <a:p>
            <a:pPr algn="ctr"/>
            <a:r>
              <a:rPr lang="fr-FR" sz="1400" dirty="0"/>
              <a:t>(79.8-94)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691680" y="1988840"/>
            <a:ext cx="367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%</a:t>
            </a:r>
          </a:p>
        </p:txBody>
      </p:sp>
      <p:sp>
        <p:nvSpPr>
          <p:cNvPr id="40" name="ZoneTexte 69"/>
          <p:cNvSpPr txBox="1">
            <a:spLocks noChangeArrowheads="1"/>
          </p:cNvSpPr>
          <p:nvPr/>
        </p:nvSpPr>
        <p:spPr bwMode="auto">
          <a:xfrm>
            <a:off x="2627784" y="6562724"/>
            <a:ext cx="64807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Manns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M. </a:t>
            </a:r>
            <a:r>
              <a:rPr lang="fr-F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Lancet Infect Dis. 2016;16:685-97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0268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71" name="TextBox 45"/>
          <p:cNvSpPr txBox="1">
            <a:spLocks noChangeArrowheads="1"/>
          </p:cNvSpPr>
          <p:nvPr/>
        </p:nvSpPr>
        <p:spPr bwMode="auto">
          <a:xfrm>
            <a:off x="611560" y="2044080"/>
            <a:ext cx="2052000" cy="3048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 dirty="0">
                <a:solidFill>
                  <a:srgbClr val="0070C0"/>
                </a:solidFill>
                <a:latin typeface="Calibri" panose="020F0502020204030204" pitchFamily="34" charset="0"/>
              </a:rPr>
              <a:t>Genotype 1</a:t>
            </a:r>
          </a:p>
        </p:txBody>
      </p:sp>
      <p:sp>
        <p:nvSpPr>
          <p:cNvPr id="100372" name="TextBox 46"/>
          <p:cNvSpPr txBox="1">
            <a:spLocks noChangeArrowheads="1"/>
          </p:cNvSpPr>
          <p:nvPr/>
        </p:nvSpPr>
        <p:spPr bwMode="auto">
          <a:xfrm>
            <a:off x="3797153" y="2044080"/>
            <a:ext cx="1943998" cy="3048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 dirty="0">
                <a:solidFill>
                  <a:srgbClr val="0070C0"/>
                </a:solidFill>
                <a:latin typeface="Calibri" panose="020F0502020204030204" pitchFamily="34" charset="0"/>
              </a:rPr>
              <a:t>Genotype 4</a:t>
            </a:r>
          </a:p>
        </p:txBody>
      </p:sp>
      <p:sp>
        <p:nvSpPr>
          <p:cNvPr id="100381" name="TextBox 75"/>
          <p:cNvSpPr txBox="1">
            <a:spLocks noChangeArrowheads="1"/>
          </p:cNvSpPr>
          <p:nvPr/>
        </p:nvSpPr>
        <p:spPr bwMode="auto">
          <a:xfrm>
            <a:off x="4589240" y="5527696"/>
            <a:ext cx="1494928" cy="216024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endParaRPr lang="en-US" sz="1200" b="1">
              <a:solidFill>
                <a:srgbClr val="000066"/>
              </a:solidFill>
            </a:endParaRPr>
          </a:p>
          <a:p>
            <a:pPr algn="ctr" eaLnBrk="1" hangingPunct="1"/>
            <a:r>
              <a:rPr lang="en-US" sz="1200" b="1">
                <a:solidFill>
                  <a:srgbClr val="000066"/>
                </a:solidFill>
              </a:rPr>
              <a:t>Pre- and </a:t>
            </a:r>
          </a:p>
          <a:p>
            <a:pPr algn="ctr" eaLnBrk="1" hangingPunct="1"/>
            <a:r>
              <a:rPr lang="en-US" sz="1200" b="1">
                <a:solidFill>
                  <a:srgbClr val="000066"/>
                </a:solidFill>
              </a:rPr>
              <a:t>Post-Transplant</a:t>
            </a:r>
          </a:p>
        </p:txBody>
      </p:sp>
      <p:graphicFrame>
        <p:nvGraphicFramePr>
          <p:cNvPr id="10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4522873"/>
              </p:ext>
            </p:extLst>
          </p:nvPr>
        </p:nvGraphicFramePr>
        <p:xfrm>
          <a:off x="3352439" y="2255664"/>
          <a:ext cx="2482145" cy="2671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0357" name="TextBox 13"/>
          <p:cNvSpPr txBox="1">
            <a:spLocks noChangeArrowheads="1"/>
          </p:cNvSpPr>
          <p:nvPr/>
        </p:nvSpPr>
        <p:spPr bwMode="auto">
          <a:xfrm>
            <a:off x="3634679" y="4817342"/>
            <a:ext cx="11567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b="1" dirty="0">
                <a:solidFill>
                  <a:srgbClr val="000066"/>
                </a:solidFill>
              </a:rPr>
              <a:t>F0-F3 +</a:t>
            </a:r>
          </a:p>
          <a:p>
            <a:pPr algn="ctr" eaLnBrk="1" hangingPunct="1"/>
            <a:r>
              <a:rPr lang="en-US" sz="1200" b="1" dirty="0">
                <a:solidFill>
                  <a:srgbClr val="000066"/>
                </a:solidFill>
              </a:rPr>
              <a:t>Child-Pugh A</a:t>
            </a:r>
          </a:p>
        </p:txBody>
      </p:sp>
      <p:sp>
        <p:nvSpPr>
          <p:cNvPr id="100358" name="TextBox 11"/>
          <p:cNvSpPr txBox="1">
            <a:spLocks noChangeArrowheads="1"/>
          </p:cNvSpPr>
          <p:nvPr/>
        </p:nvSpPr>
        <p:spPr bwMode="auto">
          <a:xfrm>
            <a:off x="4913352" y="4509775"/>
            <a:ext cx="4034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b="1">
                <a:solidFill>
                  <a:srgbClr val="000066"/>
                </a:solidFill>
              </a:rPr>
              <a:t>7</a:t>
            </a:r>
          </a:p>
        </p:txBody>
      </p:sp>
      <p:sp>
        <p:nvSpPr>
          <p:cNvPr id="100359" name="TextBox 11"/>
          <p:cNvSpPr txBox="1">
            <a:spLocks noChangeArrowheads="1"/>
          </p:cNvSpPr>
          <p:nvPr/>
        </p:nvSpPr>
        <p:spPr bwMode="auto">
          <a:xfrm>
            <a:off x="5292754" y="4509775"/>
            <a:ext cx="4034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b="1">
                <a:solidFill>
                  <a:srgbClr val="000066"/>
                </a:solidFill>
              </a:rPr>
              <a:t>7</a:t>
            </a:r>
          </a:p>
        </p:txBody>
      </p:sp>
      <p:sp>
        <p:nvSpPr>
          <p:cNvPr id="100360" name="TextBox 13"/>
          <p:cNvSpPr txBox="1">
            <a:spLocks noChangeArrowheads="1"/>
          </p:cNvSpPr>
          <p:nvPr/>
        </p:nvSpPr>
        <p:spPr bwMode="auto">
          <a:xfrm>
            <a:off x="4760070" y="4817342"/>
            <a:ext cx="10951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b="1">
                <a:solidFill>
                  <a:srgbClr val="000066"/>
                </a:solidFill>
              </a:rPr>
              <a:t>Child-Pugh  </a:t>
            </a:r>
          </a:p>
          <a:p>
            <a:pPr algn="ctr" eaLnBrk="1" hangingPunct="1"/>
            <a:r>
              <a:rPr lang="en-US" sz="1200" b="1">
                <a:solidFill>
                  <a:srgbClr val="000066"/>
                </a:solidFill>
              </a:rPr>
              <a:t>B + C</a:t>
            </a:r>
          </a:p>
        </p:txBody>
      </p:sp>
      <p:sp>
        <p:nvSpPr>
          <p:cNvPr id="100361" name="TextBox 11"/>
          <p:cNvSpPr txBox="1">
            <a:spLocks noChangeArrowheads="1"/>
          </p:cNvSpPr>
          <p:nvPr/>
        </p:nvSpPr>
        <p:spPr bwMode="auto">
          <a:xfrm>
            <a:off x="3819189" y="4509775"/>
            <a:ext cx="4044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b="1">
                <a:solidFill>
                  <a:srgbClr val="000066"/>
                </a:solidFill>
              </a:rPr>
              <a:t>11</a:t>
            </a:r>
          </a:p>
        </p:txBody>
      </p:sp>
      <p:sp>
        <p:nvSpPr>
          <p:cNvPr id="100362" name="TextBox 11"/>
          <p:cNvSpPr txBox="1">
            <a:spLocks noChangeArrowheads="1"/>
          </p:cNvSpPr>
          <p:nvPr/>
        </p:nvSpPr>
        <p:spPr bwMode="auto">
          <a:xfrm>
            <a:off x="4187580" y="4509775"/>
            <a:ext cx="4034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b="1" dirty="0">
                <a:solidFill>
                  <a:srgbClr val="000066"/>
                </a:solidFill>
              </a:rPr>
              <a:t>10</a:t>
            </a:r>
          </a:p>
        </p:txBody>
      </p:sp>
      <p:graphicFrame>
        <p:nvGraphicFramePr>
          <p:cNvPr id="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621892"/>
              </p:ext>
            </p:extLst>
          </p:nvPr>
        </p:nvGraphicFramePr>
        <p:xfrm>
          <a:off x="374328" y="2255664"/>
          <a:ext cx="2482145" cy="2671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0366" name="TextBox 11"/>
          <p:cNvSpPr txBox="1">
            <a:spLocks noChangeArrowheads="1"/>
          </p:cNvSpPr>
          <p:nvPr/>
        </p:nvSpPr>
        <p:spPr bwMode="auto">
          <a:xfrm>
            <a:off x="1932237" y="4509775"/>
            <a:ext cx="4044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b="1" dirty="0">
                <a:solidFill>
                  <a:srgbClr val="000066"/>
                </a:solidFill>
              </a:rPr>
              <a:t>65</a:t>
            </a:r>
          </a:p>
        </p:txBody>
      </p:sp>
      <p:sp>
        <p:nvSpPr>
          <p:cNvPr id="100367" name="TextBox 11"/>
          <p:cNvSpPr txBox="1">
            <a:spLocks noChangeArrowheads="1"/>
          </p:cNvSpPr>
          <p:nvPr/>
        </p:nvSpPr>
        <p:spPr bwMode="auto">
          <a:xfrm>
            <a:off x="2299627" y="4509775"/>
            <a:ext cx="4034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b="1" dirty="0">
                <a:solidFill>
                  <a:srgbClr val="000066"/>
                </a:solidFill>
              </a:rPr>
              <a:t>71</a:t>
            </a:r>
          </a:p>
        </p:txBody>
      </p:sp>
      <p:sp>
        <p:nvSpPr>
          <p:cNvPr id="100369" name="TextBox 11"/>
          <p:cNvSpPr txBox="1">
            <a:spLocks noChangeArrowheads="1"/>
          </p:cNvSpPr>
          <p:nvPr/>
        </p:nvSpPr>
        <p:spPr bwMode="auto">
          <a:xfrm>
            <a:off x="845082" y="4509775"/>
            <a:ext cx="4034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b="1" dirty="0">
                <a:solidFill>
                  <a:srgbClr val="000066"/>
                </a:solidFill>
              </a:rPr>
              <a:t>75</a:t>
            </a:r>
          </a:p>
        </p:txBody>
      </p:sp>
      <p:sp>
        <p:nvSpPr>
          <p:cNvPr id="100370" name="TextBox 11"/>
          <p:cNvSpPr txBox="1">
            <a:spLocks noChangeArrowheads="1"/>
          </p:cNvSpPr>
          <p:nvPr/>
        </p:nvSpPr>
        <p:spPr bwMode="auto">
          <a:xfrm>
            <a:off x="1205465" y="4509775"/>
            <a:ext cx="4034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b="1" dirty="0">
                <a:solidFill>
                  <a:srgbClr val="000066"/>
                </a:solidFill>
              </a:rPr>
              <a:t>72</a:t>
            </a:r>
          </a:p>
        </p:txBody>
      </p:sp>
      <p:sp>
        <p:nvSpPr>
          <p:cNvPr id="100376" name="TextBox 70"/>
          <p:cNvSpPr txBox="1">
            <a:spLocks noChangeArrowheads="1"/>
          </p:cNvSpPr>
          <p:nvPr/>
        </p:nvSpPr>
        <p:spPr bwMode="auto">
          <a:xfrm>
            <a:off x="720950" y="5460082"/>
            <a:ext cx="1153225" cy="283638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b="1" dirty="0">
                <a:solidFill>
                  <a:srgbClr val="000066"/>
                </a:solidFill>
              </a:rPr>
              <a:t>Post-Transplant</a:t>
            </a:r>
          </a:p>
        </p:txBody>
      </p:sp>
      <p:sp>
        <p:nvSpPr>
          <p:cNvPr id="100377" name="TextBox 71"/>
          <p:cNvSpPr txBox="1">
            <a:spLocks noChangeArrowheads="1"/>
          </p:cNvSpPr>
          <p:nvPr/>
        </p:nvSpPr>
        <p:spPr bwMode="auto">
          <a:xfrm>
            <a:off x="1794079" y="5460082"/>
            <a:ext cx="1384230" cy="283638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endParaRPr lang="en-US" sz="1200" b="1">
              <a:solidFill>
                <a:srgbClr val="000066"/>
              </a:solidFill>
            </a:endParaRPr>
          </a:p>
          <a:p>
            <a:pPr algn="ctr" eaLnBrk="1" hangingPunct="1"/>
            <a:r>
              <a:rPr lang="en-US" sz="1200" b="1">
                <a:solidFill>
                  <a:srgbClr val="000066"/>
                </a:solidFill>
              </a:rPr>
              <a:t>Pre- and </a:t>
            </a:r>
          </a:p>
          <a:p>
            <a:pPr algn="ctr" eaLnBrk="1" hangingPunct="1"/>
            <a:r>
              <a:rPr lang="en-US" sz="1200" b="1">
                <a:solidFill>
                  <a:srgbClr val="000066"/>
                </a:solidFill>
              </a:rPr>
              <a:t>Post-Transplant</a:t>
            </a:r>
          </a:p>
        </p:txBody>
      </p:sp>
      <p:cxnSp>
        <p:nvCxnSpPr>
          <p:cNvPr id="73" name="Straight Connector 72"/>
          <p:cNvCxnSpPr/>
          <p:nvPr/>
        </p:nvCxnSpPr>
        <p:spPr bwMode="auto">
          <a:xfrm>
            <a:off x="824060" y="5285035"/>
            <a:ext cx="925984" cy="1478"/>
          </a:xfrm>
          <a:prstGeom prst="line">
            <a:avLst/>
          </a:prstGeom>
          <a:ln>
            <a:solidFill>
              <a:srgbClr val="000066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 bwMode="auto">
          <a:xfrm flipV="1">
            <a:off x="1922226" y="5285035"/>
            <a:ext cx="884941" cy="4432"/>
          </a:xfrm>
          <a:prstGeom prst="line">
            <a:avLst/>
          </a:prstGeom>
          <a:ln>
            <a:solidFill>
              <a:srgbClr val="000066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380" name="TextBox 74"/>
          <p:cNvSpPr txBox="1">
            <a:spLocks noChangeArrowheads="1"/>
          </p:cNvSpPr>
          <p:nvPr/>
        </p:nvSpPr>
        <p:spPr bwMode="auto">
          <a:xfrm>
            <a:off x="3669029" y="5460082"/>
            <a:ext cx="1153225" cy="283638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b="1">
                <a:solidFill>
                  <a:srgbClr val="000066"/>
                </a:solidFill>
              </a:rPr>
              <a:t>Post-Transplant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>
            <a:off x="3798167" y="5285035"/>
            <a:ext cx="955015" cy="1478"/>
          </a:xfrm>
          <a:prstGeom prst="line">
            <a:avLst/>
          </a:prstGeom>
          <a:ln>
            <a:solidFill>
              <a:srgbClr val="000066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 bwMode="auto">
          <a:xfrm flipV="1">
            <a:off x="4895333" y="5285035"/>
            <a:ext cx="884940" cy="4432"/>
          </a:xfrm>
          <a:prstGeom prst="line">
            <a:avLst/>
          </a:prstGeom>
          <a:ln>
            <a:solidFill>
              <a:srgbClr val="000066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13"/>
          <p:cNvSpPr txBox="1">
            <a:spLocks noChangeArrowheads="1"/>
          </p:cNvSpPr>
          <p:nvPr/>
        </p:nvSpPr>
        <p:spPr bwMode="auto">
          <a:xfrm>
            <a:off x="650358" y="4817342"/>
            <a:ext cx="11567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b="1" dirty="0">
                <a:solidFill>
                  <a:srgbClr val="000066"/>
                </a:solidFill>
              </a:rPr>
              <a:t>F0-F3 +</a:t>
            </a:r>
          </a:p>
          <a:p>
            <a:pPr algn="ctr" eaLnBrk="1" hangingPunct="1"/>
            <a:r>
              <a:rPr lang="en-US" sz="1200" b="1" dirty="0">
                <a:solidFill>
                  <a:srgbClr val="000066"/>
                </a:solidFill>
              </a:rPr>
              <a:t>Child-Pugh A</a:t>
            </a:r>
          </a:p>
        </p:txBody>
      </p:sp>
      <p:sp>
        <p:nvSpPr>
          <p:cNvPr id="43" name="TextBox 13"/>
          <p:cNvSpPr txBox="1">
            <a:spLocks noChangeArrowheads="1"/>
          </p:cNvSpPr>
          <p:nvPr/>
        </p:nvSpPr>
        <p:spPr bwMode="auto">
          <a:xfrm>
            <a:off x="1775749" y="4817342"/>
            <a:ext cx="10951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b="1">
                <a:solidFill>
                  <a:srgbClr val="000066"/>
                </a:solidFill>
              </a:rPr>
              <a:t>Child-Pugh  </a:t>
            </a:r>
          </a:p>
          <a:p>
            <a:pPr algn="ctr" eaLnBrk="1" hangingPunct="1"/>
            <a:r>
              <a:rPr lang="en-US" sz="1200" b="1">
                <a:solidFill>
                  <a:srgbClr val="000066"/>
                </a:solidFill>
              </a:rPr>
              <a:t>B + C</a:t>
            </a:r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107504" y="1295400"/>
            <a:ext cx="9036496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(HCV RNA &lt;  15 IU/ml)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600" dirty="0"/>
              <a:t>SOLAR-2 </a:t>
            </a:r>
            <a:r>
              <a:rPr lang="fr-FR" sz="2600" dirty="0" err="1"/>
              <a:t>Study</a:t>
            </a:r>
            <a:r>
              <a:rPr lang="en-GB" sz="2600" dirty="0"/>
              <a:t>: LDV/SOF + RBV in decompensated </a:t>
            </a:r>
            <a:br>
              <a:rPr lang="en-GB" sz="2600" dirty="0"/>
            </a:br>
            <a:r>
              <a:rPr lang="en-GB" sz="2600" dirty="0"/>
              <a:t>and post-liver transplant with genotype 1 or 4</a:t>
            </a:r>
            <a:endParaRPr lang="fr-FR" sz="2600" dirty="0"/>
          </a:p>
        </p:txBody>
      </p:sp>
      <p:sp>
        <p:nvSpPr>
          <p:cNvPr id="47" name="Espace réservé du contenu 2"/>
          <p:cNvSpPr>
            <a:spLocks noGrp="1"/>
          </p:cNvSpPr>
          <p:nvPr>
            <p:ph idx="1"/>
          </p:nvPr>
        </p:nvSpPr>
        <p:spPr>
          <a:xfrm>
            <a:off x="6012160" y="2009502"/>
            <a:ext cx="3024336" cy="4372248"/>
          </a:xfrm>
        </p:spPr>
        <p:txBody>
          <a:bodyPr/>
          <a:lstStyle/>
          <a:p>
            <a:r>
              <a:rPr lang="en-US" dirty="0" err="1"/>
              <a:t>Fibrosing</a:t>
            </a:r>
            <a:r>
              <a:rPr lang="en-US" dirty="0"/>
              <a:t> </a:t>
            </a:r>
            <a:r>
              <a:rPr lang="en-US" dirty="0" err="1"/>
              <a:t>cholestatic</a:t>
            </a:r>
            <a:r>
              <a:rPr lang="en-US" dirty="0"/>
              <a:t> hepatitis</a:t>
            </a:r>
          </a:p>
          <a:p>
            <a:pPr lvl="1"/>
            <a:r>
              <a:rPr lang="en-US" dirty="0"/>
              <a:t>Patients transplanted 0.2 to 1.5 years before</a:t>
            </a:r>
          </a:p>
          <a:p>
            <a:pPr lvl="1"/>
            <a:r>
              <a:rPr lang="en-US" dirty="0"/>
              <a:t>All 5 (3 with 12W and 2 with 24W) achieved SVR</a:t>
            </a:r>
            <a:r>
              <a:rPr lang="en-US" baseline="-25000" dirty="0"/>
              <a:t>12</a:t>
            </a:r>
          </a:p>
          <a:p>
            <a:pPr lvl="1"/>
            <a:endParaRPr lang="en-US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993124"/>
              </p:ext>
            </p:extLst>
          </p:nvPr>
        </p:nvGraphicFramePr>
        <p:xfrm>
          <a:off x="30307" y="5877272"/>
          <a:ext cx="562181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2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741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7417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2386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204512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Relapse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4512">
                <a:tc>
                  <a:txBody>
                    <a:bodyPr/>
                    <a:lstStyle/>
                    <a:p>
                      <a:r>
                        <a:rPr lang="fr-FR" sz="1200" b="1" dirty="0" err="1">
                          <a:solidFill>
                            <a:srgbClr val="000066"/>
                          </a:solidFill>
                        </a:rPr>
                        <a:t>Death</a:t>
                      </a:r>
                      <a:endParaRPr lang="fr-FR" sz="1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36" name="Grouper 34"/>
          <p:cNvGrpSpPr/>
          <p:nvPr/>
        </p:nvGrpSpPr>
        <p:grpSpPr>
          <a:xfrm>
            <a:off x="0" y="6570663"/>
            <a:ext cx="1008000" cy="288112"/>
            <a:chOff x="0" y="6570663"/>
            <a:chExt cx="1281360" cy="288112"/>
          </a:xfrm>
        </p:grpSpPr>
        <p:sp>
          <p:nvSpPr>
            <p:cNvPr id="3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8" name="ZoneTexte 23"/>
            <p:cNvSpPr txBox="1">
              <a:spLocks noChangeArrowheads="1"/>
            </p:cNvSpPr>
            <p:nvPr/>
          </p:nvSpPr>
          <p:spPr bwMode="auto">
            <a:xfrm>
              <a:off x="51355" y="6581776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SOLAR-2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pSp>
        <p:nvGrpSpPr>
          <p:cNvPr id="40" name="Groupe 39"/>
          <p:cNvGrpSpPr/>
          <p:nvPr/>
        </p:nvGrpSpPr>
        <p:grpSpPr>
          <a:xfrm>
            <a:off x="2267744" y="1628800"/>
            <a:ext cx="2808312" cy="360040"/>
            <a:chOff x="3563888" y="1628800"/>
            <a:chExt cx="2808312" cy="360040"/>
          </a:xfrm>
        </p:grpSpPr>
        <p:sp>
          <p:nvSpPr>
            <p:cNvPr id="41" name="AutoShape 126"/>
            <p:cNvSpPr>
              <a:spLocks noChangeArrowheads="1"/>
            </p:cNvSpPr>
            <p:nvPr/>
          </p:nvSpPr>
          <p:spPr bwMode="auto">
            <a:xfrm>
              <a:off x="3563888" y="1656263"/>
              <a:ext cx="2808312" cy="33257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sz="2800"/>
            </a:p>
          </p:txBody>
        </p:sp>
        <p:grpSp>
          <p:nvGrpSpPr>
            <p:cNvPr id="44" name="Group 24"/>
            <p:cNvGrpSpPr/>
            <p:nvPr/>
          </p:nvGrpSpPr>
          <p:grpSpPr>
            <a:xfrm>
              <a:off x="3851920" y="1628800"/>
              <a:ext cx="2358644" cy="356797"/>
              <a:chOff x="3901725" y="1365530"/>
              <a:chExt cx="2358644" cy="356797"/>
            </a:xfrm>
          </p:grpSpPr>
          <p:sp>
            <p:nvSpPr>
              <p:cNvPr id="46" name="Rectangle 45"/>
              <p:cNvSpPr/>
              <p:nvPr/>
            </p:nvSpPr>
            <p:spPr bwMode="auto">
              <a:xfrm>
                <a:off x="3901725" y="1444805"/>
                <a:ext cx="201053" cy="198248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25000"/>
                  </a:spcAft>
                  <a:buFontTx/>
                  <a:buChar char="•"/>
                </a:pPr>
                <a:endParaRPr lang="en-US" sz="1400" b="1" baseline="-25000"/>
              </a:p>
            </p:txBody>
          </p:sp>
          <p:sp>
            <p:nvSpPr>
              <p:cNvPr id="48" name="TextBox 27"/>
              <p:cNvSpPr txBox="1"/>
              <p:nvPr/>
            </p:nvSpPr>
            <p:spPr>
              <a:xfrm>
                <a:off x="4114170" y="1365530"/>
                <a:ext cx="1005839" cy="356797"/>
              </a:xfrm>
              <a:prstGeom prst="rect">
                <a:avLst/>
              </a:prstGeom>
              <a:noFill/>
            </p:spPr>
            <p:txBody>
              <a:bodyPr wrap="none" rtlCol="0" anchor="ctr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>
                    <a:solidFill>
                      <a:srgbClr val="333399"/>
                    </a:solidFill>
                    <a:latin typeface="Calibri" pitchFamily="34" charset="0"/>
                  </a:rPr>
                  <a:t>12 Weeks</a:t>
                </a:r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5133525" y="1444805"/>
                <a:ext cx="201053" cy="198248"/>
              </a:xfrm>
              <a:prstGeom prst="rect">
                <a:avLst/>
              </a:prstGeom>
              <a:solidFill>
                <a:srgbClr val="10EB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25000"/>
                  </a:spcAft>
                  <a:buFontTx/>
                  <a:buChar char="•"/>
                </a:pPr>
                <a:endParaRPr lang="en-US" sz="1400" b="1" baseline="-25000"/>
              </a:p>
            </p:txBody>
          </p:sp>
          <p:sp>
            <p:nvSpPr>
              <p:cNvPr id="50" name="TextBox 29"/>
              <p:cNvSpPr txBox="1"/>
              <p:nvPr/>
            </p:nvSpPr>
            <p:spPr>
              <a:xfrm>
                <a:off x="5345970" y="1365530"/>
                <a:ext cx="914399" cy="356797"/>
              </a:xfrm>
              <a:prstGeom prst="rect">
                <a:avLst/>
              </a:prstGeom>
              <a:noFill/>
            </p:spPr>
            <p:txBody>
              <a:bodyPr wrap="none" rtlCol="0" anchor="ctr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>
                    <a:solidFill>
                      <a:srgbClr val="333399"/>
                    </a:solidFill>
                    <a:latin typeface="Calibri" pitchFamily="34" charset="0"/>
                  </a:rPr>
                  <a:t>24 Weeks</a:t>
                </a:r>
              </a:p>
            </p:txBody>
          </p:sp>
        </p:grpSp>
      </p:grpSp>
      <p:sp>
        <p:nvSpPr>
          <p:cNvPr id="51" name="ZoneTexte 50"/>
          <p:cNvSpPr txBox="1"/>
          <p:nvPr/>
        </p:nvSpPr>
        <p:spPr>
          <a:xfrm>
            <a:off x="899592" y="2276872"/>
            <a:ext cx="288032" cy="2880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dirty="0"/>
              <a:t>96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1187624" y="2276872"/>
            <a:ext cx="432048" cy="2880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dirty="0"/>
              <a:t>98.6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1907704" y="2492896"/>
            <a:ext cx="432048" cy="2880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87.7</a:t>
            </a:r>
            <a:endParaRPr lang="fr-FR" sz="1100" dirty="0"/>
          </a:p>
        </p:txBody>
      </p:sp>
      <p:sp>
        <p:nvSpPr>
          <p:cNvPr id="54" name="ZoneTexte 53"/>
          <p:cNvSpPr txBox="1"/>
          <p:nvPr/>
        </p:nvSpPr>
        <p:spPr>
          <a:xfrm>
            <a:off x="2267744" y="2492896"/>
            <a:ext cx="432048" cy="2880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dirty="0"/>
              <a:t>90.1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539552" y="2204864"/>
            <a:ext cx="344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%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3491880" y="2204864"/>
            <a:ext cx="344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%</a:t>
            </a:r>
          </a:p>
        </p:txBody>
      </p:sp>
      <p:sp>
        <p:nvSpPr>
          <p:cNvPr id="57" name="ZoneTexte 69"/>
          <p:cNvSpPr txBox="1">
            <a:spLocks noChangeArrowheads="1"/>
          </p:cNvSpPr>
          <p:nvPr/>
        </p:nvSpPr>
        <p:spPr bwMode="auto">
          <a:xfrm>
            <a:off x="2627784" y="6562724"/>
            <a:ext cx="64807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Manns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M. </a:t>
            </a:r>
            <a:r>
              <a:rPr lang="fr-F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Lancet Infect Dis. 2016;16:685-97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5974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5014289"/>
              </p:ext>
            </p:extLst>
          </p:nvPr>
        </p:nvGraphicFramePr>
        <p:xfrm>
          <a:off x="374328" y="2284765"/>
          <a:ext cx="4074864" cy="2866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2167" name="TextBox 13"/>
          <p:cNvSpPr txBox="1">
            <a:spLocks noChangeArrowheads="1"/>
          </p:cNvSpPr>
          <p:nvPr/>
        </p:nvSpPr>
        <p:spPr bwMode="auto">
          <a:xfrm>
            <a:off x="2852130" y="4998459"/>
            <a:ext cx="154182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 dirty="0">
                <a:solidFill>
                  <a:srgbClr val="000066"/>
                </a:solidFill>
              </a:rPr>
              <a:t>Child-Pugh  C</a:t>
            </a:r>
          </a:p>
        </p:txBody>
      </p:sp>
      <p:sp>
        <p:nvSpPr>
          <p:cNvPr id="92168" name="TextBox 11"/>
          <p:cNvSpPr txBox="1">
            <a:spLocks noChangeArrowheads="1"/>
          </p:cNvSpPr>
          <p:nvPr/>
        </p:nvSpPr>
        <p:spPr bwMode="auto">
          <a:xfrm>
            <a:off x="1189001" y="4653136"/>
            <a:ext cx="5479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dirty="0">
                <a:solidFill>
                  <a:srgbClr val="000066"/>
                </a:solidFill>
              </a:rPr>
              <a:t>23</a:t>
            </a:r>
          </a:p>
        </p:txBody>
      </p:sp>
      <p:sp>
        <p:nvSpPr>
          <p:cNvPr id="92169" name="TextBox 11"/>
          <p:cNvSpPr txBox="1">
            <a:spLocks noChangeArrowheads="1"/>
          </p:cNvSpPr>
          <p:nvPr/>
        </p:nvSpPr>
        <p:spPr bwMode="auto">
          <a:xfrm>
            <a:off x="2975855" y="4653136"/>
            <a:ext cx="5479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dirty="0">
                <a:solidFill>
                  <a:srgbClr val="000066"/>
                </a:solidFill>
              </a:rPr>
              <a:t>20</a:t>
            </a:r>
          </a:p>
        </p:txBody>
      </p:sp>
      <p:sp>
        <p:nvSpPr>
          <p:cNvPr id="92170" name="TextBox 11"/>
          <p:cNvSpPr txBox="1">
            <a:spLocks noChangeArrowheads="1"/>
          </p:cNvSpPr>
          <p:nvPr/>
        </p:nvSpPr>
        <p:spPr bwMode="auto">
          <a:xfrm>
            <a:off x="3581989" y="4653136"/>
            <a:ext cx="5479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dirty="0">
                <a:solidFill>
                  <a:srgbClr val="000066"/>
                </a:solidFill>
              </a:rPr>
              <a:t>23</a:t>
            </a:r>
          </a:p>
        </p:txBody>
      </p:sp>
      <p:sp>
        <p:nvSpPr>
          <p:cNvPr id="92171" name="TextBox 13"/>
          <p:cNvSpPr txBox="1">
            <a:spLocks noChangeArrowheads="1"/>
          </p:cNvSpPr>
          <p:nvPr/>
        </p:nvSpPr>
        <p:spPr bwMode="auto">
          <a:xfrm>
            <a:off x="940260" y="4998459"/>
            <a:ext cx="15435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 dirty="0">
                <a:solidFill>
                  <a:srgbClr val="000066"/>
                </a:solidFill>
              </a:rPr>
              <a:t>Child-Pugh B</a:t>
            </a:r>
          </a:p>
        </p:txBody>
      </p:sp>
      <p:sp>
        <p:nvSpPr>
          <p:cNvPr id="92172" name="TextBox 11"/>
          <p:cNvSpPr txBox="1">
            <a:spLocks noChangeArrowheads="1"/>
          </p:cNvSpPr>
          <p:nvPr/>
        </p:nvSpPr>
        <p:spPr bwMode="auto">
          <a:xfrm>
            <a:off x="1784619" y="4653136"/>
            <a:ext cx="5493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dirty="0">
                <a:solidFill>
                  <a:srgbClr val="000066"/>
                </a:solidFill>
              </a:rPr>
              <a:t>23</a:t>
            </a: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107504" y="1295400"/>
            <a:ext cx="9036496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(HCV RNA &lt;  15 IU/ml) in Genotype 1 </a:t>
            </a:r>
          </a:p>
        </p:txBody>
      </p:sp>
      <p:sp>
        <p:nvSpPr>
          <p:cNvPr id="44" name="TextBox 13"/>
          <p:cNvSpPr txBox="1">
            <a:spLocks noChangeArrowheads="1"/>
          </p:cNvSpPr>
          <p:nvPr/>
        </p:nvSpPr>
        <p:spPr bwMode="auto">
          <a:xfrm>
            <a:off x="6912639" y="5013176"/>
            <a:ext cx="16481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 dirty="0">
                <a:solidFill>
                  <a:srgbClr val="000066"/>
                </a:solidFill>
              </a:rPr>
              <a:t>Child-Pugh  C</a:t>
            </a:r>
          </a:p>
        </p:txBody>
      </p:sp>
      <p:sp>
        <p:nvSpPr>
          <p:cNvPr id="45" name="TextBox 13"/>
          <p:cNvSpPr txBox="1">
            <a:spLocks noChangeArrowheads="1"/>
          </p:cNvSpPr>
          <p:nvPr/>
        </p:nvSpPr>
        <p:spPr bwMode="auto">
          <a:xfrm>
            <a:off x="5351455" y="5013176"/>
            <a:ext cx="145038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 dirty="0">
                <a:solidFill>
                  <a:srgbClr val="000066"/>
                </a:solidFill>
              </a:rPr>
              <a:t>Child-Pugh B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39552" y="2226350"/>
            <a:ext cx="367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%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5029789" y="2212964"/>
            <a:ext cx="367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%</a:t>
            </a:r>
          </a:p>
        </p:txBody>
      </p:sp>
      <p:sp>
        <p:nvSpPr>
          <p:cNvPr id="48" name="Rectangle 6"/>
          <p:cNvSpPr>
            <a:spLocks noChangeArrowheads="1"/>
          </p:cNvSpPr>
          <p:nvPr/>
        </p:nvSpPr>
        <p:spPr bwMode="auto">
          <a:xfrm>
            <a:off x="755576" y="2037441"/>
            <a:ext cx="3448000" cy="383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prstTxWarp prst="textNoShape">
              <a:avLst/>
            </a:prstTxWarp>
            <a:no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Pre-transplant</a:t>
            </a: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4932040" y="2037441"/>
            <a:ext cx="3448000" cy="383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prstTxWarp prst="textNoShape">
              <a:avLst/>
            </a:prstTxWarp>
            <a:no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Post-transplant</a:t>
            </a:r>
          </a:p>
        </p:txBody>
      </p:sp>
      <p:graphicFrame>
        <p:nvGraphicFramePr>
          <p:cNvPr id="40" name="Tableau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389086"/>
              </p:ext>
            </p:extLst>
          </p:nvPr>
        </p:nvGraphicFramePr>
        <p:xfrm>
          <a:off x="107504" y="5457857"/>
          <a:ext cx="8136904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204512"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Relapse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4512">
                <a:tc>
                  <a:txBody>
                    <a:bodyPr/>
                    <a:lstStyle/>
                    <a:p>
                      <a:r>
                        <a:rPr lang="fr-FR" sz="1400" b="1" dirty="0" err="1">
                          <a:solidFill>
                            <a:srgbClr val="000066"/>
                          </a:solidFill>
                        </a:rPr>
                        <a:t>Death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42" name="Grouper 34"/>
          <p:cNvGrpSpPr/>
          <p:nvPr/>
        </p:nvGrpSpPr>
        <p:grpSpPr>
          <a:xfrm>
            <a:off x="0" y="6570663"/>
            <a:ext cx="1008000" cy="288112"/>
            <a:chOff x="0" y="6570663"/>
            <a:chExt cx="1281360" cy="288112"/>
          </a:xfrm>
        </p:grpSpPr>
        <p:sp>
          <p:nvSpPr>
            <p:cNvPr id="4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6" name="ZoneTexte 23"/>
            <p:cNvSpPr txBox="1">
              <a:spLocks noChangeArrowheads="1"/>
            </p:cNvSpPr>
            <p:nvPr/>
          </p:nvSpPr>
          <p:spPr bwMode="auto">
            <a:xfrm>
              <a:off x="51355" y="6581776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SOLAR-2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600" dirty="0"/>
              <a:t>SOLAR-2 </a:t>
            </a:r>
            <a:r>
              <a:rPr lang="fr-FR" sz="2600" dirty="0" err="1"/>
              <a:t>Study</a:t>
            </a:r>
            <a:r>
              <a:rPr lang="en-GB" sz="2600" dirty="0"/>
              <a:t>: LDV/SOF + RBV in decompensated </a:t>
            </a:r>
            <a:br>
              <a:rPr lang="en-GB" sz="2600" dirty="0"/>
            </a:br>
            <a:r>
              <a:rPr lang="en-GB" sz="2600" dirty="0"/>
              <a:t>and post-liver transplant with genotype 1 or 4</a:t>
            </a:r>
            <a:endParaRPr lang="fr-FR" sz="26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539750" y="6093296"/>
            <a:ext cx="8351838" cy="360462"/>
          </a:xfrm>
        </p:spPr>
        <p:txBody>
          <a:bodyPr/>
          <a:lstStyle/>
          <a:p>
            <a:r>
              <a:rPr lang="en-US" sz="1800" b="0" dirty="0">
                <a:solidFill>
                  <a:srgbClr val="000066"/>
                </a:solidFill>
                <a:latin typeface="+mn-lt"/>
              </a:rPr>
              <a:t>7 subjects who were transplanted and 3 subjects who did not meet inclusion criteria are excluded</a:t>
            </a:r>
          </a:p>
        </p:txBody>
      </p:sp>
      <p:grpSp>
        <p:nvGrpSpPr>
          <p:cNvPr id="1035" name="Groupe 1034"/>
          <p:cNvGrpSpPr/>
          <p:nvPr/>
        </p:nvGrpSpPr>
        <p:grpSpPr>
          <a:xfrm>
            <a:off x="5148064" y="2562681"/>
            <a:ext cx="3212306" cy="2387343"/>
            <a:chOff x="9961563" y="2452688"/>
            <a:chExt cx="4543425" cy="3376613"/>
          </a:xfrm>
        </p:grpSpPr>
        <p:sp>
          <p:nvSpPr>
            <p:cNvPr id="92160" name="Freeform 41"/>
            <p:cNvSpPr>
              <a:spLocks/>
            </p:cNvSpPr>
            <p:nvPr/>
          </p:nvSpPr>
          <p:spPr bwMode="auto">
            <a:xfrm>
              <a:off x="10079038" y="2452688"/>
              <a:ext cx="4425950" cy="3376613"/>
            </a:xfrm>
            <a:custGeom>
              <a:avLst/>
              <a:gdLst>
                <a:gd name="T0" fmla="*/ 2788 w 2788"/>
                <a:gd name="T1" fmla="*/ 2127 h 2127"/>
                <a:gd name="T2" fmla="*/ 0 w 2788"/>
                <a:gd name="T3" fmla="*/ 2127 h 2127"/>
                <a:gd name="T4" fmla="*/ 0 w 2788"/>
                <a:gd name="T5" fmla="*/ 0 h 2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88" h="2127">
                  <a:moveTo>
                    <a:pt x="2788" y="2127"/>
                  </a:moveTo>
                  <a:lnTo>
                    <a:pt x="0" y="2127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161" name="Line 42"/>
            <p:cNvSpPr>
              <a:spLocks noChangeShapeType="1"/>
            </p:cNvSpPr>
            <p:nvPr/>
          </p:nvSpPr>
          <p:spPr bwMode="auto">
            <a:xfrm>
              <a:off x="9961563" y="3152776"/>
              <a:ext cx="1174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162" name="Line 43"/>
            <p:cNvSpPr>
              <a:spLocks noChangeShapeType="1"/>
            </p:cNvSpPr>
            <p:nvPr/>
          </p:nvSpPr>
          <p:spPr bwMode="auto">
            <a:xfrm>
              <a:off x="9961563" y="3822701"/>
              <a:ext cx="1174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163" name="Line 44"/>
            <p:cNvSpPr>
              <a:spLocks noChangeShapeType="1"/>
            </p:cNvSpPr>
            <p:nvPr/>
          </p:nvSpPr>
          <p:spPr bwMode="auto">
            <a:xfrm>
              <a:off x="9961563" y="4491038"/>
              <a:ext cx="1174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164" name="Line 45"/>
            <p:cNvSpPr>
              <a:spLocks noChangeShapeType="1"/>
            </p:cNvSpPr>
            <p:nvPr/>
          </p:nvSpPr>
          <p:spPr bwMode="auto">
            <a:xfrm>
              <a:off x="9961563" y="5159376"/>
              <a:ext cx="1174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165" name="Line 46"/>
            <p:cNvSpPr>
              <a:spLocks noChangeShapeType="1"/>
            </p:cNvSpPr>
            <p:nvPr/>
          </p:nvSpPr>
          <p:spPr bwMode="auto">
            <a:xfrm>
              <a:off x="9961563" y="5829301"/>
              <a:ext cx="1174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166" name="Line 47"/>
            <p:cNvSpPr>
              <a:spLocks noChangeShapeType="1"/>
            </p:cNvSpPr>
            <p:nvPr/>
          </p:nvSpPr>
          <p:spPr bwMode="auto">
            <a:xfrm>
              <a:off x="9961563" y="2484438"/>
              <a:ext cx="1174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173" name="Freeform 48"/>
            <p:cNvSpPr>
              <a:spLocks/>
            </p:cNvSpPr>
            <p:nvPr/>
          </p:nvSpPr>
          <p:spPr bwMode="auto">
            <a:xfrm>
              <a:off x="13628688" y="3118137"/>
              <a:ext cx="739775" cy="2698638"/>
            </a:xfrm>
            <a:custGeom>
              <a:avLst/>
              <a:gdLst>
                <a:gd name="T0" fmla="*/ 466 w 466"/>
                <a:gd name="T1" fmla="*/ 1582 h 1582"/>
                <a:gd name="T2" fmla="*/ 466 w 466"/>
                <a:gd name="T3" fmla="*/ 0 h 1582"/>
                <a:gd name="T4" fmla="*/ 0 w 466"/>
                <a:gd name="T5" fmla="*/ 0 h 1582"/>
                <a:gd name="T6" fmla="*/ 0 w 466"/>
                <a:gd name="T7" fmla="*/ 1582 h 1582"/>
                <a:gd name="T8" fmla="*/ 466 w 466"/>
                <a:gd name="T9" fmla="*/ 1582 h 1582"/>
                <a:gd name="T10" fmla="*/ 466 w 466"/>
                <a:gd name="T11" fmla="*/ 1582 h 1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6" h="1582">
                  <a:moveTo>
                    <a:pt x="466" y="1582"/>
                  </a:moveTo>
                  <a:lnTo>
                    <a:pt x="466" y="0"/>
                  </a:lnTo>
                  <a:lnTo>
                    <a:pt x="0" y="0"/>
                  </a:lnTo>
                  <a:lnTo>
                    <a:pt x="0" y="1582"/>
                  </a:lnTo>
                  <a:lnTo>
                    <a:pt x="466" y="1582"/>
                  </a:lnTo>
                  <a:lnTo>
                    <a:pt x="466" y="1582"/>
                  </a:lnTo>
                  <a:close/>
                </a:path>
              </a:pathLst>
            </a:custGeom>
            <a:solidFill>
              <a:srgbClr val="10EB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174" name="Freeform 49"/>
            <p:cNvSpPr>
              <a:spLocks/>
            </p:cNvSpPr>
            <p:nvPr/>
          </p:nvSpPr>
          <p:spPr bwMode="auto">
            <a:xfrm>
              <a:off x="10490200" y="2641601"/>
              <a:ext cx="739775" cy="3187700"/>
            </a:xfrm>
            <a:custGeom>
              <a:avLst/>
              <a:gdLst>
                <a:gd name="T0" fmla="*/ 466 w 466"/>
                <a:gd name="T1" fmla="*/ 0 h 2008"/>
                <a:gd name="T2" fmla="*/ 0 w 466"/>
                <a:gd name="T3" fmla="*/ 0 h 2008"/>
                <a:gd name="T4" fmla="*/ 0 w 466"/>
                <a:gd name="T5" fmla="*/ 2008 h 2008"/>
                <a:gd name="T6" fmla="*/ 466 w 466"/>
                <a:gd name="T7" fmla="*/ 2008 h 2008"/>
                <a:gd name="T8" fmla="*/ 466 w 466"/>
                <a:gd name="T9" fmla="*/ 0 h 2008"/>
                <a:gd name="T10" fmla="*/ 466 w 466"/>
                <a:gd name="T11" fmla="*/ 0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6" h="2008">
                  <a:moveTo>
                    <a:pt x="466" y="0"/>
                  </a:moveTo>
                  <a:lnTo>
                    <a:pt x="0" y="0"/>
                  </a:lnTo>
                  <a:lnTo>
                    <a:pt x="0" y="2008"/>
                  </a:lnTo>
                  <a:lnTo>
                    <a:pt x="466" y="2008"/>
                  </a:lnTo>
                  <a:lnTo>
                    <a:pt x="466" y="0"/>
                  </a:lnTo>
                  <a:lnTo>
                    <a:pt x="466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175" name="Rectangle 50"/>
            <p:cNvSpPr>
              <a:spLocks noChangeArrowheads="1"/>
            </p:cNvSpPr>
            <p:nvPr/>
          </p:nvSpPr>
          <p:spPr bwMode="auto">
            <a:xfrm>
              <a:off x="12842875" y="4159251"/>
              <a:ext cx="739775" cy="1668463"/>
            </a:xfrm>
            <a:prstGeom prst="rect">
              <a:avLst/>
            </a:prstGeom>
            <a:solidFill>
              <a:srgbClr val="00B05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176" name="Freeform 51"/>
            <p:cNvSpPr>
              <a:spLocks/>
            </p:cNvSpPr>
            <p:nvPr/>
          </p:nvSpPr>
          <p:spPr bwMode="auto">
            <a:xfrm>
              <a:off x="11276012" y="2492376"/>
              <a:ext cx="739775" cy="3336925"/>
            </a:xfrm>
            <a:custGeom>
              <a:avLst/>
              <a:gdLst>
                <a:gd name="T0" fmla="*/ 0 w 466"/>
                <a:gd name="T1" fmla="*/ 2102 h 2102"/>
                <a:gd name="T2" fmla="*/ 466 w 466"/>
                <a:gd name="T3" fmla="*/ 2102 h 2102"/>
                <a:gd name="T4" fmla="*/ 466 w 466"/>
                <a:gd name="T5" fmla="*/ 0 h 2102"/>
                <a:gd name="T6" fmla="*/ 0 w 466"/>
                <a:gd name="T7" fmla="*/ 0 h 2102"/>
                <a:gd name="T8" fmla="*/ 0 w 466"/>
                <a:gd name="T9" fmla="*/ 2102 h 2102"/>
                <a:gd name="T10" fmla="*/ 0 w 466"/>
                <a:gd name="T11" fmla="*/ 2102 h 2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6" h="2102">
                  <a:moveTo>
                    <a:pt x="0" y="2102"/>
                  </a:moveTo>
                  <a:lnTo>
                    <a:pt x="466" y="2102"/>
                  </a:lnTo>
                  <a:lnTo>
                    <a:pt x="466" y="0"/>
                  </a:lnTo>
                  <a:lnTo>
                    <a:pt x="0" y="0"/>
                  </a:lnTo>
                  <a:lnTo>
                    <a:pt x="0" y="2102"/>
                  </a:lnTo>
                  <a:lnTo>
                    <a:pt x="0" y="2102"/>
                  </a:lnTo>
                  <a:close/>
                </a:path>
              </a:pathLst>
            </a:custGeom>
            <a:solidFill>
              <a:srgbClr val="10EB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9" name="Line 67"/>
            <p:cNvSpPr>
              <a:spLocks noChangeShapeType="1"/>
            </p:cNvSpPr>
            <p:nvPr/>
          </p:nvSpPr>
          <p:spPr bwMode="auto">
            <a:xfrm flipH="1">
              <a:off x="13144500" y="5749926"/>
              <a:ext cx="587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0" name="Line 68"/>
            <p:cNvSpPr>
              <a:spLocks noChangeShapeType="1"/>
            </p:cNvSpPr>
            <p:nvPr/>
          </p:nvSpPr>
          <p:spPr bwMode="auto">
            <a:xfrm flipH="1">
              <a:off x="13203238" y="5749926"/>
              <a:ext cx="5556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34" name="TextBox 11"/>
          <p:cNvSpPr txBox="1">
            <a:spLocks noChangeArrowheads="1"/>
          </p:cNvSpPr>
          <p:nvPr/>
        </p:nvSpPr>
        <p:spPr bwMode="auto">
          <a:xfrm>
            <a:off x="5544487" y="4653136"/>
            <a:ext cx="5479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dirty="0">
                <a:solidFill>
                  <a:srgbClr val="000066"/>
                </a:solidFill>
              </a:rPr>
              <a:t>20</a:t>
            </a:r>
          </a:p>
        </p:txBody>
      </p:sp>
      <p:sp>
        <p:nvSpPr>
          <p:cNvPr id="38" name="TextBox 11"/>
          <p:cNvSpPr txBox="1">
            <a:spLocks noChangeArrowheads="1"/>
          </p:cNvSpPr>
          <p:nvPr/>
        </p:nvSpPr>
        <p:spPr bwMode="auto">
          <a:xfrm>
            <a:off x="7174823" y="4653136"/>
            <a:ext cx="5479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dirty="0">
                <a:solidFill>
                  <a:srgbClr val="000066"/>
                </a:solidFill>
              </a:rPr>
              <a:t>2</a:t>
            </a:r>
          </a:p>
        </p:txBody>
      </p:sp>
      <p:sp>
        <p:nvSpPr>
          <p:cNvPr id="39" name="TextBox 11"/>
          <p:cNvSpPr txBox="1">
            <a:spLocks noChangeArrowheads="1"/>
          </p:cNvSpPr>
          <p:nvPr/>
        </p:nvSpPr>
        <p:spPr bwMode="auto">
          <a:xfrm>
            <a:off x="7726379" y="4653136"/>
            <a:ext cx="5479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dirty="0">
                <a:solidFill>
                  <a:srgbClr val="000066"/>
                </a:solidFill>
              </a:rPr>
              <a:t>5</a:t>
            </a:r>
          </a:p>
        </p:txBody>
      </p:sp>
      <p:sp>
        <p:nvSpPr>
          <p:cNvPr id="41" name="TextBox 11"/>
          <p:cNvSpPr txBox="1">
            <a:spLocks noChangeArrowheads="1"/>
          </p:cNvSpPr>
          <p:nvPr/>
        </p:nvSpPr>
        <p:spPr bwMode="auto">
          <a:xfrm>
            <a:off x="6056980" y="4653136"/>
            <a:ext cx="5493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dirty="0">
                <a:solidFill>
                  <a:srgbClr val="000066"/>
                </a:solidFill>
              </a:rPr>
              <a:t>20</a:t>
            </a:r>
          </a:p>
        </p:txBody>
      </p:sp>
      <p:grpSp>
        <p:nvGrpSpPr>
          <p:cNvPr id="71" name="Groupe 70"/>
          <p:cNvGrpSpPr/>
          <p:nvPr/>
        </p:nvGrpSpPr>
        <p:grpSpPr>
          <a:xfrm>
            <a:off x="3131840" y="1628800"/>
            <a:ext cx="2808312" cy="360040"/>
            <a:chOff x="3563888" y="1628800"/>
            <a:chExt cx="2808312" cy="360040"/>
          </a:xfrm>
        </p:grpSpPr>
        <p:sp>
          <p:nvSpPr>
            <p:cNvPr id="72" name="AutoShape 126"/>
            <p:cNvSpPr>
              <a:spLocks noChangeArrowheads="1"/>
            </p:cNvSpPr>
            <p:nvPr/>
          </p:nvSpPr>
          <p:spPr bwMode="auto">
            <a:xfrm>
              <a:off x="3563888" y="1656263"/>
              <a:ext cx="2808312" cy="33257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sz="2800"/>
            </a:p>
          </p:txBody>
        </p:sp>
        <p:grpSp>
          <p:nvGrpSpPr>
            <p:cNvPr id="73" name="Group 24"/>
            <p:cNvGrpSpPr/>
            <p:nvPr/>
          </p:nvGrpSpPr>
          <p:grpSpPr>
            <a:xfrm>
              <a:off x="3851920" y="1628800"/>
              <a:ext cx="2358644" cy="356797"/>
              <a:chOff x="3901725" y="1365530"/>
              <a:chExt cx="2358644" cy="356797"/>
            </a:xfrm>
          </p:grpSpPr>
          <p:sp>
            <p:nvSpPr>
              <p:cNvPr id="74" name="Rectangle 73"/>
              <p:cNvSpPr/>
              <p:nvPr/>
            </p:nvSpPr>
            <p:spPr bwMode="auto">
              <a:xfrm>
                <a:off x="3901725" y="1444805"/>
                <a:ext cx="201053" cy="198248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25000"/>
                  </a:spcAft>
                  <a:buFontTx/>
                  <a:buChar char="•"/>
                </a:pPr>
                <a:endParaRPr lang="en-US" sz="1400" b="1" baseline="-25000"/>
              </a:p>
            </p:txBody>
          </p:sp>
          <p:sp>
            <p:nvSpPr>
              <p:cNvPr id="75" name="TextBox 27"/>
              <p:cNvSpPr txBox="1"/>
              <p:nvPr/>
            </p:nvSpPr>
            <p:spPr>
              <a:xfrm>
                <a:off x="4114170" y="1365530"/>
                <a:ext cx="1005839" cy="356797"/>
              </a:xfrm>
              <a:prstGeom prst="rect">
                <a:avLst/>
              </a:prstGeom>
              <a:noFill/>
            </p:spPr>
            <p:txBody>
              <a:bodyPr wrap="none" rtlCol="0" anchor="ctr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>
                    <a:solidFill>
                      <a:srgbClr val="333399"/>
                    </a:solidFill>
                    <a:latin typeface="Calibri" pitchFamily="34" charset="0"/>
                  </a:rPr>
                  <a:t>12 Weeks</a:t>
                </a:r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5133525" y="1444805"/>
                <a:ext cx="201053" cy="198248"/>
              </a:xfrm>
              <a:prstGeom prst="rect">
                <a:avLst/>
              </a:prstGeom>
              <a:solidFill>
                <a:srgbClr val="10EB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25000"/>
                  </a:spcAft>
                  <a:buFontTx/>
                  <a:buChar char="•"/>
                </a:pPr>
                <a:endParaRPr lang="en-US" sz="1400" b="1" baseline="-25000"/>
              </a:p>
            </p:txBody>
          </p:sp>
          <p:sp>
            <p:nvSpPr>
              <p:cNvPr id="77" name="TextBox 29"/>
              <p:cNvSpPr txBox="1"/>
              <p:nvPr/>
            </p:nvSpPr>
            <p:spPr>
              <a:xfrm>
                <a:off x="5345970" y="1365530"/>
                <a:ext cx="914399" cy="356797"/>
              </a:xfrm>
              <a:prstGeom prst="rect">
                <a:avLst/>
              </a:prstGeom>
              <a:noFill/>
            </p:spPr>
            <p:txBody>
              <a:bodyPr wrap="none" rtlCol="0" anchor="ctr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>
                    <a:solidFill>
                      <a:srgbClr val="333399"/>
                    </a:solidFill>
                    <a:latin typeface="Calibri" pitchFamily="34" charset="0"/>
                  </a:rPr>
                  <a:t>24 Weeks</a:t>
                </a:r>
              </a:p>
            </p:txBody>
          </p:sp>
        </p:grpSp>
      </p:grpSp>
      <p:sp>
        <p:nvSpPr>
          <p:cNvPr id="78" name="TextBox 11"/>
          <p:cNvSpPr txBox="1">
            <a:spLocks noChangeArrowheads="1"/>
          </p:cNvSpPr>
          <p:nvPr/>
        </p:nvSpPr>
        <p:spPr bwMode="auto">
          <a:xfrm>
            <a:off x="755576" y="4653136"/>
            <a:ext cx="5479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dirty="0">
                <a:solidFill>
                  <a:srgbClr val="000066"/>
                </a:solidFill>
              </a:rPr>
              <a:t>N</a:t>
            </a:r>
          </a:p>
        </p:txBody>
      </p:sp>
      <p:sp>
        <p:nvSpPr>
          <p:cNvPr id="79" name="TextBox 11"/>
          <p:cNvSpPr txBox="1">
            <a:spLocks noChangeArrowheads="1"/>
          </p:cNvSpPr>
          <p:nvPr/>
        </p:nvSpPr>
        <p:spPr bwMode="auto">
          <a:xfrm>
            <a:off x="5103558" y="4653136"/>
            <a:ext cx="5479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dirty="0">
                <a:solidFill>
                  <a:srgbClr val="000066"/>
                </a:solidFill>
              </a:rPr>
              <a:t>N</a:t>
            </a:r>
          </a:p>
        </p:txBody>
      </p:sp>
      <p:sp>
        <p:nvSpPr>
          <p:cNvPr id="80" name="Rectangle 135"/>
          <p:cNvSpPr>
            <a:spLocks noChangeArrowheads="1"/>
          </p:cNvSpPr>
          <p:nvPr/>
        </p:nvSpPr>
        <p:spPr bwMode="auto">
          <a:xfrm>
            <a:off x="4885424" y="3918646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40</a:t>
            </a:r>
          </a:p>
        </p:txBody>
      </p:sp>
      <p:sp>
        <p:nvSpPr>
          <p:cNvPr id="81" name="Rectangle 136"/>
          <p:cNvSpPr>
            <a:spLocks noChangeArrowheads="1"/>
          </p:cNvSpPr>
          <p:nvPr/>
        </p:nvSpPr>
        <p:spPr bwMode="auto">
          <a:xfrm>
            <a:off x="4885424" y="3429000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ea typeface="Arial" pitchFamily="-1" charset="0"/>
                <a:cs typeface="Arial" pitchFamily="-1" charset="0"/>
              </a:rPr>
              <a:t>6</a:t>
            </a:r>
            <a:r>
              <a: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0</a:t>
            </a:r>
          </a:p>
        </p:txBody>
      </p:sp>
      <p:sp>
        <p:nvSpPr>
          <p:cNvPr id="82" name="Rectangle 137"/>
          <p:cNvSpPr>
            <a:spLocks noChangeArrowheads="1"/>
          </p:cNvSpPr>
          <p:nvPr/>
        </p:nvSpPr>
        <p:spPr bwMode="auto">
          <a:xfrm>
            <a:off x="4786037" y="2493476"/>
            <a:ext cx="2981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100</a:t>
            </a:r>
          </a:p>
        </p:txBody>
      </p:sp>
      <p:sp>
        <p:nvSpPr>
          <p:cNvPr id="83" name="Rectangle 138"/>
          <p:cNvSpPr>
            <a:spLocks noChangeArrowheads="1"/>
          </p:cNvSpPr>
          <p:nvPr/>
        </p:nvSpPr>
        <p:spPr bwMode="auto">
          <a:xfrm>
            <a:off x="4885424" y="2924944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ea typeface="Arial" pitchFamily="-1" charset="0"/>
                <a:cs typeface="Arial" pitchFamily="-1" charset="0"/>
              </a:rPr>
              <a:t>80</a:t>
            </a:r>
          </a:p>
        </p:txBody>
      </p:sp>
      <p:sp>
        <p:nvSpPr>
          <p:cNvPr id="84" name="Rectangle 144"/>
          <p:cNvSpPr>
            <a:spLocks noChangeArrowheads="1"/>
          </p:cNvSpPr>
          <p:nvPr/>
        </p:nvSpPr>
        <p:spPr bwMode="auto">
          <a:xfrm>
            <a:off x="5608993" y="2284714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95</a:t>
            </a:r>
          </a:p>
        </p:txBody>
      </p:sp>
      <p:sp>
        <p:nvSpPr>
          <p:cNvPr id="86" name="Rectangle 135"/>
          <p:cNvSpPr>
            <a:spLocks noChangeArrowheads="1"/>
          </p:cNvSpPr>
          <p:nvPr/>
        </p:nvSpPr>
        <p:spPr bwMode="auto">
          <a:xfrm>
            <a:off x="4984810" y="4799092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ea typeface="Arial" pitchFamily="-1" charset="0"/>
                <a:cs typeface="Arial" pitchFamily="-1" charset="0"/>
              </a:rPr>
              <a:t>0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87" name="Rectangle 135"/>
          <p:cNvSpPr>
            <a:spLocks noChangeArrowheads="1"/>
          </p:cNvSpPr>
          <p:nvPr/>
        </p:nvSpPr>
        <p:spPr bwMode="auto">
          <a:xfrm>
            <a:off x="4885424" y="4365684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ea typeface="Arial" pitchFamily="-1" charset="0"/>
                <a:cs typeface="Arial" pitchFamily="-1" charset="0"/>
              </a:rPr>
              <a:t>2</a:t>
            </a:r>
            <a:r>
              <a: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0</a:t>
            </a:r>
          </a:p>
        </p:txBody>
      </p:sp>
      <p:sp>
        <p:nvSpPr>
          <p:cNvPr id="88" name="Rectangle 144"/>
          <p:cNvSpPr>
            <a:spLocks noChangeArrowheads="1"/>
          </p:cNvSpPr>
          <p:nvPr/>
        </p:nvSpPr>
        <p:spPr bwMode="auto">
          <a:xfrm>
            <a:off x="6118112" y="2197022"/>
            <a:ext cx="4587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100</a:t>
            </a:r>
          </a:p>
        </p:txBody>
      </p:sp>
      <p:sp>
        <p:nvSpPr>
          <p:cNvPr id="89" name="Rectangle 144"/>
          <p:cNvSpPr>
            <a:spLocks noChangeArrowheads="1"/>
          </p:cNvSpPr>
          <p:nvPr/>
        </p:nvSpPr>
        <p:spPr bwMode="auto">
          <a:xfrm>
            <a:off x="7231232" y="3388930"/>
            <a:ext cx="367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50</a:t>
            </a:r>
          </a:p>
        </p:txBody>
      </p:sp>
      <p:sp>
        <p:nvSpPr>
          <p:cNvPr id="90" name="Rectangle 144"/>
          <p:cNvSpPr>
            <a:spLocks noChangeArrowheads="1"/>
          </p:cNvSpPr>
          <p:nvPr/>
        </p:nvSpPr>
        <p:spPr bwMode="auto">
          <a:xfrm>
            <a:off x="7812360" y="2636912"/>
            <a:ext cx="3666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80</a:t>
            </a:r>
          </a:p>
        </p:txBody>
      </p:sp>
      <p:sp>
        <p:nvSpPr>
          <p:cNvPr id="85" name="Rectangle 144"/>
          <p:cNvSpPr>
            <a:spLocks noChangeArrowheads="1"/>
          </p:cNvSpPr>
          <p:nvPr/>
        </p:nvSpPr>
        <p:spPr bwMode="auto">
          <a:xfrm>
            <a:off x="1259632" y="2452826"/>
            <a:ext cx="3666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87</a:t>
            </a:r>
          </a:p>
        </p:txBody>
      </p:sp>
      <p:sp>
        <p:nvSpPr>
          <p:cNvPr id="91" name="Rectangle 144"/>
          <p:cNvSpPr>
            <a:spLocks noChangeArrowheads="1"/>
          </p:cNvSpPr>
          <p:nvPr/>
        </p:nvSpPr>
        <p:spPr bwMode="auto">
          <a:xfrm>
            <a:off x="1901087" y="2236802"/>
            <a:ext cx="3666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96</a:t>
            </a:r>
          </a:p>
        </p:txBody>
      </p:sp>
      <p:sp>
        <p:nvSpPr>
          <p:cNvPr id="92" name="Rectangle 144"/>
          <p:cNvSpPr>
            <a:spLocks noChangeArrowheads="1"/>
          </p:cNvSpPr>
          <p:nvPr/>
        </p:nvSpPr>
        <p:spPr bwMode="auto">
          <a:xfrm>
            <a:off x="3059832" y="2524834"/>
            <a:ext cx="3666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85</a:t>
            </a:r>
          </a:p>
        </p:txBody>
      </p:sp>
      <p:sp>
        <p:nvSpPr>
          <p:cNvPr id="93" name="Rectangle 144"/>
          <p:cNvSpPr>
            <a:spLocks noChangeArrowheads="1"/>
          </p:cNvSpPr>
          <p:nvPr/>
        </p:nvSpPr>
        <p:spPr bwMode="auto">
          <a:xfrm>
            <a:off x="3681957" y="2852936"/>
            <a:ext cx="3666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78</a:t>
            </a:r>
          </a:p>
        </p:txBody>
      </p:sp>
      <p:sp>
        <p:nvSpPr>
          <p:cNvPr id="94" name="ZoneTexte 69"/>
          <p:cNvSpPr txBox="1">
            <a:spLocks noChangeArrowheads="1"/>
          </p:cNvSpPr>
          <p:nvPr/>
        </p:nvSpPr>
        <p:spPr bwMode="auto">
          <a:xfrm>
            <a:off x="2627784" y="6562724"/>
            <a:ext cx="64807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Manns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M. </a:t>
            </a:r>
            <a:r>
              <a:rPr lang="fr-F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Lancet Infect Dis. 2016;16:685-97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6587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600" dirty="0"/>
              <a:t>SOLAR-2 </a:t>
            </a:r>
            <a:r>
              <a:rPr lang="fr-FR" sz="2600" dirty="0" err="1"/>
              <a:t>Study</a:t>
            </a:r>
            <a:r>
              <a:rPr lang="en-GB" sz="2600" dirty="0"/>
              <a:t>: LDV/SOF + RBV in decompensated </a:t>
            </a:r>
            <a:br>
              <a:rPr lang="en-GB" sz="2600" dirty="0"/>
            </a:br>
            <a:r>
              <a:rPr lang="en-GB" sz="2600" dirty="0"/>
              <a:t>and post-liver transplant with genotype 1 or 4</a:t>
            </a:r>
            <a:endParaRPr lang="fr-FR" sz="2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750" y="1196752"/>
            <a:ext cx="8352730" cy="5184576"/>
          </a:xfrm>
        </p:spPr>
        <p:txBody>
          <a:bodyPr/>
          <a:lstStyle/>
          <a:p>
            <a:r>
              <a:rPr lang="en-US" sz="2800" dirty="0"/>
              <a:t>Relapse and resistance</a:t>
            </a:r>
          </a:p>
          <a:p>
            <a:pPr lvl="1"/>
            <a:r>
              <a:rPr lang="en-US" dirty="0"/>
              <a:t>Pretreatment resistance analysis using a 1% deep sequencing cutoff</a:t>
            </a:r>
          </a:p>
          <a:p>
            <a:pPr lvl="2"/>
            <a:r>
              <a:rPr lang="en-US" dirty="0"/>
              <a:t>Genotype 1 </a:t>
            </a:r>
          </a:p>
          <a:p>
            <a:pPr lvl="3"/>
            <a:r>
              <a:rPr lang="en-US" dirty="0"/>
              <a:t>NS5A RAVs in 59/276 (21%) : 2/59 (3%) relapsed </a:t>
            </a:r>
            <a:r>
              <a:rPr lang="en-US" dirty="0" err="1"/>
              <a:t>vs</a:t>
            </a:r>
            <a:r>
              <a:rPr lang="en-US" dirty="0"/>
              <a:t> 5/217 (2.3%) with no RAVs (no relapse in the 32 patients with baseline NS5A RAVs with LDV/SOF + RBV 24W)</a:t>
            </a:r>
          </a:p>
          <a:p>
            <a:pPr lvl="2"/>
            <a:r>
              <a:rPr lang="en-US" dirty="0"/>
              <a:t>Genotype 4</a:t>
            </a:r>
          </a:p>
          <a:p>
            <a:pPr lvl="3"/>
            <a:r>
              <a:rPr lang="en-US" dirty="0"/>
              <a:t>NS5A RAVs in 24/32 (75%) : 3/24 relapsed </a:t>
            </a:r>
            <a:r>
              <a:rPr lang="en-US" dirty="0" err="1"/>
              <a:t>vs</a:t>
            </a:r>
            <a:r>
              <a:rPr lang="en-US" dirty="0"/>
              <a:t> 0/8 with no RAVs</a:t>
            </a:r>
          </a:p>
          <a:p>
            <a:pPr lvl="1"/>
            <a:r>
              <a:rPr lang="en-US" dirty="0"/>
              <a:t>Overall, 10 relapses (decompensated cirrhosis in 9/10)</a:t>
            </a:r>
          </a:p>
          <a:p>
            <a:pPr lvl="2"/>
            <a:r>
              <a:rPr lang="en-US" dirty="0"/>
              <a:t>Genotype 1 = 7 : genotype 1a = 5; genotype 1b = 2</a:t>
            </a:r>
          </a:p>
          <a:p>
            <a:pPr lvl="2"/>
            <a:r>
              <a:rPr lang="en-US" sz="1600" dirty="0"/>
              <a:t>Genotype 4 = 3</a:t>
            </a:r>
          </a:p>
          <a:p>
            <a:pPr lvl="1"/>
            <a:r>
              <a:rPr lang="en-US" dirty="0"/>
              <a:t>NS5A RAVs in genotype 1</a:t>
            </a:r>
          </a:p>
          <a:p>
            <a:pPr lvl="2"/>
            <a:r>
              <a:rPr lang="en-US" sz="1600" dirty="0"/>
              <a:t>At pretreatment : 2/7 (positions Q30, L31, Y93I)</a:t>
            </a:r>
          </a:p>
          <a:p>
            <a:pPr lvl="2"/>
            <a:r>
              <a:rPr lang="en-US" dirty="0"/>
              <a:t>At </a:t>
            </a:r>
            <a:r>
              <a:rPr lang="en-US" dirty="0" err="1"/>
              <a:t>virologic</a:t>
            </a:r>
            <a:r>
              <a:rPr lang="en-US" dirty="0"/>
              <a:t> failure : 7/7 (K24R, M28T, Q30H/K/T, L31M/V, Y93H/C</a:t>
            </a:r>
          </a:p>
          <a:p>
            <a:pPr lvl="1"/>
            <a:r>
              <a:rPr lang="en-US" sz="1800" dirty="0"/>
              <a:t>NS5A RAVs in genotype 4</a:t>
            </a:r>
          </a:p>
          <a:p>
            <a:pPr lvl="2"/>
            <a:r>
              <a:rPr lang="en-US" sz="1600" dirty="0"/>
              <a:t>At </a:t>
            </a:r>
            <a:r>
              <a:rPr lang="en-US" sz="1600" dirty="0" err="1"/>
              <a:t>virologic</a:t>
            </a:r>
            <a:r>
              <a:rPr lang="en-US" sz="1600" dirty="0"/>
              <a:t> failure : 3/3 (L30H/R, M31V, P58L, Y93C)</a:t>
            </a:r>
          </a:p>
          <a:p>
            <a:pPr lvl="1"/>
            <a:r>
              <a:rPr lang="en-US" dirty="0"/>
              <a:t>NS5B at relapse : 2 patients (genotype 1 and 4d) with E237G, no S282T</a:t>
            </a:r>
            <a:endParaRPr lang="en-US" sz="1800" dirty="0"/>
          </a:p>
          <a:p>
            <a:pPr lvl="1"/>
            <a:endParaRPr lang="en-US" sz="2000" dirty="0"/>
          </a:p>
        </p:txBody>
      </p:sp>
      <p:grpSp>
        <p:nvGrpSpPr>
          <p:cNvPr id="4" name="Grouper 34"/>
          <p:cNvGrpSpPr/>
          <p:nvPr/>
        </p:nvGrpSpPr>
        <p:grpSpPr>
          <a:xfrm>
            <a:off x="0" y="6570663"/>
            <a:ext cx="1008000" cy="288112"/>
            <a:chOff x="0" y="6570663"/>
            <a:chExt cx="1281360" cy="288112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51355" y="6581776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SOLAR-2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2627784" y="6562724"/>
            <a:ext cx="64807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Manns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M. </a:t>
            </a:r>
            <a:r>
              <a:rPr lang="fr-F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Lancet Infect Dis. 2016;16:685-97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6317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107504" y="1124744"/>
            <a:ext cx="9036496" cy="789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660"/>
              </a:lnSpc>
              <a:spcBef>
                <a:spcPts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MELD score change from baseline </a:t>
            </a:r>
          </a:p>
          <a:p>
            <a:pPr algn="ctr" defTabSz="914400" fontAlgn="base">
              <a:lnSpc>
                <a:spcPts val="2660"/>
              </a:lnSpc>
              <a:spcBef>
                <a:spcPts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to follow-up W12 in patients achieving SVR</a:t>
            </a:r>
          </a:p>
        </p:txBody>
      </p:sp>
      <p:sp>
        <p:nvSpPr>
          <p:cNvPr id="4" name="Rectangle 3"/>
          <p:cNvSpPr/>
          <p:nvPr/>
        </p:nvSpPr>
        <p:spPr>
          <a:xfrm>
            <a:off x="6804248" y="6163909"/>
            <a:ext cx="21653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990000"/>
              </a:buClr>
              <a:buFont typeface="Symbol" charset="0"/>
              <a:buNone/>
            </a:pPr>
            <a:r>
              <a:rPr lang="en-US" sz="1400" dirty="0"/>
              <a:t>*Missing follow-up: N = 7</a:t>
            </a:r>
          </a:p>
        </p:txBody>
      </p:sp>
      <p:grpSp>
        <p:nvGrpSpPr>
          <p:cNvPr id="22" name="Grouper 34"/>
          <p:cNvGrpSpPr/>
          <p:nvPr/>
        </p:nvGrpSpPr>
        <p:grpSpPr>
          <a:xfrm>
            <a:off x="0" y="6570663"/>
            <a:ext cx="1008000" cy="288112"/>
            <a:chOff x="0" y="6570663"/>
            <a:chExt cx="1281360" cy="288112"/>
          </a:xfrm>
        </p:grpSpPr>
        <p:sp>
          <p:nvSpPr>
            <p:cNvPr id="2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4" name="ZoneTexte 23"/>
            <p:cNvSpPr txBox="1">
              <a:spLocks noChangeArrowheads="1"/>
            </p:cNvSpPr>
            <p:nvPr/>
          </p:nvSpPr>
          <p:spPr bwMode="auto">
            <a:xfrm>
              <a:off x="51355" y="6581776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SOLAR-2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600" dirty="0"/>
              <a:t>SOLAR-2 </a:t>
            </a:r>
            <a:r>
              <a:rPr lang="fr-FR" sz="2600" dirty="0" err="1"/>
              <a:t>Study</a:t>
            </a:r>
            <a:r>
              <a:rPr lang="en-GB" sz="2600" dirty="0"/>
              <a:t>: LDV/SOF + RBV in decompensated </a:t>
            </a:r>
            <a:br>
              <a:rPr lang="en-GB" sz="2600" dirty="0"/>
            </a:br>
            <a:r>
              <a:rPr lang="en-GB" sz="2600" dirty="0"/>
              <a:t>and post-liver transplant with genotype 1 or 4</a:t>
            </a:r>
            <a:endParaRPr lang="fr-FR" sz="2600" dirty="0"/>
          </a:p>
        </p:txBody>
      </p:sp>
      <p:sp>
        <p:nvSpPr>
          <p:cNvPr id="28" name="Rectangle 27"/>
          <p:cNvSpPr/>
          <p:nvPr/>
        </p:nvSpPr>
        <p:spPr>
          <a:xfrm>
            <a:off x="6142280" y="2787371"/>
            <a:ext cx="29523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90000"/>
              </a:buClr>
              <a:buFont typeface="Symbol" charset="0"/>
              <a:buNone/>
            </a:pPr>
            <a:r>
              <a:rPr lang="en-US" sz="1600" dirty="0"/>
              <a:t>Improvements in MELD score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sz="1600" dirty="0"/>
              <a:t>58/81 (72%) of non-transplanted patients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sz="1600" dirty="0"/>
              <a:t>25/43 (58%) of transplanted patients</a:t>
            </a:r>
          </a:p>
        </p:txBody>
      </p:sp>
      <p:sp>
        <p:nvSpPr>
          <p:cNvPr id="29" name="ZoneTexte 69"/>
          <p:cNvSpPr txBox="1">
            <a:spLocks noChangeArrowheads="1"/>
          </p:cNvSpPr>
          <p:nvPr/>
        </p:nvSpPr>
        <p:spPr bwMode="auto">
          <a:xfrm>
            <a:off x="2627784" y="6562724"/>
            <a:ext cx="64807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Manns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M. </a:t>
            </a:r>
            <a:r>
              <a:rPr lang="fr-F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Lancet Infect Dis. 2016;16:685-97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04" name="Groupe 203"/>
          <p:cNvGrpSpPr/>
          <p:nvPr/>
        </p:nvGrpSpPr>
        <p:grpSpPr>
          <a:xfrm>
            <a:off x="497373" y="1923939"/>
            <a:ext cx="5754729" cy="2304046"/>
            <a:chOff x="497373" y="1923939"/>
            <a:chExt cx="5754729" cy="2304046"/>
          </a:xfrm>
        </p:grpSpPr>
        <p:sp>
          <p:nvSpPr>
            <p:cNvPr id="2" name="Forme libre 1"/>
            <p:cNvSpPr/>
            <p:nvPr/>
          </p:nvSpPr>
          <p:spPr>
            <a:xfrm>
              <a:off x="755710" y="2852155"/>
              <a:ext cx="620973" cy="1194179"/>
            </a:xfrm>
            <a:custGeom>
              <a:avLst/>
              <a:gdLst>
                <a:gd name="connsiteX0" fmla="*/ 20472 w 620973"/>
                <a:gd name="connsiteY0" fmla="*/ 0 h 1194179"/>
                <a:gd name="connsiteX1" fmla="*/ 620973 w 620973"/>
                <a:gd name="connsiteY1" fmla="*/ 0 h 1194179"/>
                <a:gd name="connsiteX2" fmla="*/ 620973 w 620973"/>
                <a:gd name="connsiteY2" fmla="*/ 150125 h 1194179"/>
                <a:gd name="connsiteX3" fmla="*/ 395785 w 620973"/>
                <a:gd name="connsiteY3" fmla="*/ 150125 h 1194179"/>
                <a:gd name="connsiteX4" fmla="*/ 395785 w 620973"/>
                <a:gd name="connsiteY4" fmla="*/ 300251 h 1194179"/>
                <a:gd name="connsiteX5" fmla="*/ 307075 w 620973"/>
                <a:gd name="connsiteY5" fmla="*/ 300251 h 1194179"/>
                <a:gd name="connsiteX6" fmla="*/ 307075 w 620973"/>
                <a:gd name="connsiteY6" fmla="*/ 450376 h 1194179"/>
                <a:gd name="connsiteX7" fmla="*/ 177421 w 620973"/>
                <a:gd name="connsiteY7" fmla="*/ 450376 h 1194179"/>
                <a:gd name="connsiteX8" fmla="*/ 177421 w 620973"/>
                <a:gd name="connsiteY8" fmla="*/ 593678 h 1194179"/>
                <a:gd name="connsiteX9" fmla="*/ 109182 w 620973"/>
                <a:gd name="connsiteY9" fmla="*/ 593678 h 1194179"/>
                <a:gd name="connsiteX10" fmla="*/ 109182 w 620973"/>
                <a:gd name="connsiteY10" fmla="*/ 887105 h 1194179"/>
                <a:gd name="connsiteX11" fmla="*/ 47767 w 620973"/>
                <a:gd name="connsiteY11" fmla="*/ 887105 h 1194179"/>
                <a:gd name="connsiteX12" fmla="*/ 47767 w 620973"/>
                <a:gd name="connsiteY12" fmla="*/ 1194179 h 1194179"/>
                <a:gd name="connsiteX13" fmla="*/ 0 w 620973"/>
                <a:gd name="connsiteY13" fmla="*/ 1194179 h 1194179"/>
                <a:gd name="connsiteX14" fmla="*/ 20472 w 620973"/>
                <a:gd name="connsiteY14" fmla="*/ 0 h 1194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20973" h="1194179">
                  <a:moveTo>
                    <a:pt x="20472" y="0"/>
                  </a:moveTo>
                  <a:lnTo>
                    <a:pt x="620973" y="0"/>
                  </a:lnTo>
                  <a:lnTo>
                    <a:pt x="620973" y="150125"/>
                  </a:lnTo>
                  <a:lnTo>
                    <a:pt x="395785" y="150125"/>
                  </a:lnTo>
                  <a:lnTo>
                    <a:pt x="395785" y="300251"/>
                  </a:lnTo>
                  <a:lnTo>
                    <a:pt x="307075" y="300251"/>
                  </a:lnTo>
                  <a:lnTo>
                    <a:pt x="307075" y="450376"/>
                  </a:lnTo>
                  <a:lnTo>
                    <a:pt x="177421" y="450376"/>
                  </a:lnTo>
                  <a:lnTo>
                    <a:pt x="177421" y="593678"/>
                  </a:lnTo>
                  <a:lnTo>
                    <a:pt x="109182" y="593678"/>
                  </a:lnTo>
                  <a:lnTo>
                    <a:pt x="109182" y="887105"/>
                  </a:lnTo>
                  <a:lnTo>
                    <a:pt x="47767" y="887105"/>
                  </a:lnTo>
                  <a:lnTo>
                    <a:pt x="47767" y="1194179"/>
                  </a:lnTo>
                  <a:lnTo>
                    <a:pt x="0" y="1194179"/>
                  </a:lnTo>
                  <a:lnTo>
                    <a:pt x="20472" y="0"/>
                  </a:lnTo>
                  <a:close/>
                </a:path>
              </a:pathLst>
            </a:custGeom>
            <a:solidFill>
              <a:srgbClr val="00B0F0"/>
            </a:solidFill>
            <a:ln w="952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" name="Connecteur droit 8"/>
            <p:cNvCxnSpPr/>
            <p:nvPr/>
          </p:nvCxnSpPr>
          <p:spPr>
            <a:xfrm>
              <a:off x="721682" y="2264956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>
              <a:off x="721682" y="2408419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>
              <a:off x="721682" y="2552473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>
              <a:off x="721682" y="2708920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716324" y="2852383"/>
              <a:ext cx="115212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>
              <a:off x="721682" y="2996952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>
              <a:off x="721682" y="3140968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721682" y="3284984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>
              <a:off x="721682" y="3437384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721682" y="3589784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721682" y="3731927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/>
            <p:cNvCxnSpPr/>
            <p:nvPr/>
          </p:nvCxnSpPr>
          <p:spPr>
            <a:xfrm>
              <a:off x="721682" y="3884327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>
              <a:off x="721682" y="4036727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>
              <a:off x="762121" y="2264956"/>
              <a:ext cx="0" cy="1771771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394700" y="2773554"/>
              <a:ext cx="144016" cy="72008"/>
            </a:xfrm>
            <a:prstGeom prst="rect">
              <a:avLst/>
            </a:prstGeom>
            <a:solidFill>
              <a:srgbClr val="10EB00"/>
            </a:solidFill>
            <a:ln w="12700">
              <a:solidFill>
                <a:srgbClr val="10EB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538716" y="2708394"/>
              <a:ext cx="183569" cy="137168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34"/>
            <p:cNvCxnSpPr/>
            <p:nvPr/>
          </p:nvCxnSpPr>
          <p:spPr>
            <a:xfrm>
              <a:off x="2043354" y="2265092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>
              <a:off x="2043354" y="2408555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>
              <a:off x="2043354" y="2552609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>
            <a:xfrm>
              <a:off x="2043354" y="2709056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/>
            <p:nvPr/>
          </p:nvCxnSpPr>
          <p:spPr>
            <a:xfrm>
              <a:off x="2043354" y="2997088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39"/>
            <p:cNvCxnSpPr/>
            <p:nvPr/>
          </p:nvCxnSpPr>
          <p:spPr>
            <a:xfrm>
              <a:off x="2043354" y="3141104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/>
            <p:nvPr/>
          </p:nvCxnSpPr>
          <p:spPr>
            <a:xfrm>
              <a:off x="2043354" y="3285120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/>
            <p:nvPr/>
          </p:nvCxnSpPr>
          <p:spPr>
            <a:xfrm>
              <a:off x="2043354" y="3437520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/>
            <p:nvPr/>
          </p:nvCxnSpPr>
          <p:spPr>
            <a:xfrm>
              <a:off x="2043354" y="3589920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>
              <a:off x="2043354" y="3732063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2043354" y="3884463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45"/>
            <p:cNvCxnSpPr/>
            <p:nvPr/>
          </p:nvCxnSpPr>
          <p:spPr>
            <a:xfrm>
              <a:off x="2043354" y="4036863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/>
            <p:cNvCxnSpPr/>
            <p:nvPr/>
          </p:nvCxnSpPr>
          <p:spPr>
            <a:xfrm>
              <a:off x="2083793" y="2265092"/>
              <a:ext cx="0" cy="1771771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>
              <a:off x="3362782" y="2254829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/>
            <p:cNvCxnSpPr/>
            <p:nvPr/>
          </p:nvCxnSpPr>
          <p:spPr>
            <a:xfrm>
              <a:off x="3362782" y="2405786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/>
            <p:cNvCxnSpPr/>
            <p:nvPr/>
          </p:nvCxnSpPr>
          <p:spPr>
            <a:xfrm>
              <a:off x="3362782" y="2552338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>
              <a:off x="3362782" y="2698793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51"/>
            <p:cNvCxnSpPr/>
            <p:nvPr/>
          </p:nvCxnSpPr>
          <p:spPr>
            <a:xfrm>
              <a:off x="3362782" y="2994319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>
              <a:off x="3362782" y="3143331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>
              <a:off x="3362782" y="3287347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3362782" y="3427257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/>
            <p:cNvCxnSpPr/>
            <p:nvPr/>
          </p:nvCxnSpPr>
          <p:spPr>
            <a:xfrm>
              <a:off x="3362782" y="3579657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56"/>
            <p:cNvCxnSpPr/>
            <p:nvPr/>
          </p:nvCxnSpPr>
          <p:spPr>
            <a:xfrm>
              <a:off x="3362782" y="3721800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/>
            <p:cNvCxnSpPr/>
            <p:nvPr/>
          </p:nvCxnSpPr>
          <p:spPr>
            <a:xfrm>
              <a:off x="3362782" y="3874200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>
              <a:off x="3362782" y="4026600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>
              <a:off x="3403221" y="2254829"/>
              <a:ext cx="0" cy="1771771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cteur droit 113"/>
            <p:cNvCxnSpPr/>
            <p:nvPr/>
          </p:nvCxnSpPr>
          <p:spPr>
            <a:xfrm>
              <a:off x="4720356" y="2257445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cteur droit 114"/>
            <p:cNvCxnSpPr/>
            <p:nvPr/>
          </p:nvCxnSpPr>
          <p:spPr>
            <a:xfrm>
              <a:off x="4720356" y="2400908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cteur droit 115"/>
            <p:cNvCxnSpPr/>
            <p:nvPr/>
          </p:nvCxnSpPr>
          <p:spPr>
            <a:xfrm>
              <a:off x="4720356" y="2549958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cteur droit 116"/>
            <p:cNvCxnSpPr/>
            <p:nvPr/>
          </p:nvCxnSpPr>
          <p:spPr>
            <a:xfrm>
              <a:off x="4720356" y="2701409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cteur droit 117"/>
            <p:cNvCxnSpPr/>
            <p:nvPr/>
          </p:nvCxnSpPr>
          <p:spPr>
            <a:xfrm>
              <a:off x="4720356" y="2989441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cteur droit 118"/>
            <p:cNvCxnSpPr/>
            <p:nvPr/>
          </p:nvCxnSpPr>
          <p:spPr>
            <a:xfrm>
              <a:off x="4720356" y="3133457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cteur droit 119"/>
            <p:cNvCxnSpPr/>
            <p:nvPr/>
          </p:nvCxnSpPr>
          <p:spPr>
            <a:xfrm>
              <a:off x="4720356" y="3287465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cteur droit 120"/>
            <p:cNvCxnSpPr/>
            <p:nvPr/>
          </p:nvCxnSpPr>
          <p:spPr>
            <a:xfrm>
              <a:off x="4720356" y="3429873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cteur droit 121"/>
            <p:cNvCxnSpPr/>
            <p:nvPr/>
          </p:nvCxnSpPr>
          <p:spPr>
            <a:xfrm>
              <a:off x="4720356" y="3582273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cteur droit 122"/>
            <p:cNvCxnSpPr/>
            <p:nvPr/>
          </p:nvCxnSpPr>
          <p:spPr>
            <a:xfrm>
              <a:off x="4720356" y="3724416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cteur droit 123"/>
            <p:cNvCxnSpPr/>
            <p:nvPr/>
          </p:nvCxnSpPr>
          <p:spPr>
            <a:xfrm>
              <a:off x="4720356" y="3876816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cteur droit 124"/>
            <p:cNvCxnSpPr/>
            <p:nvPr/>
          </p:nvCxnSpPr>
          <p:spPr>
            <a:xfrm>
              <a:off x="4720356" y="4029216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cteur droit 125"/>
            <p:cNvCxnSpPr/>
            <p:nvPr/>
          </p:nvCxnSpPr>
          <p:spPr>
            <a:xfrm>
              <a:off x="4760795" y="2257445"/>
              <a:ext cx="0" cy="1771771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cteur droit 126"/>
            <p:cNvCxnSpPr/>
            <p:nvPr/>
          </p:nvCxnSpPr>
          <p:spPr>
            <a:xfrm>
              <a:off x="2012468" y="2852936"/>
              <a:ext cx="115212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cteur droit 127"/>
            <p:cNvCxnSpPr/>
            <p:nvPr/>
          </p:nvCxnSpPr>
          <p:spPr>
            <a:xfrm>
              <a:off x="3360636" y="2849657"/>
              <a:ext cx="115212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cteur droit 128"/>
            <p:cNvCxnSpPr/>
            <p:nvPr/>
          </p:nvCxnSpPr>
          <p:spPr>
            <a:xfrm>
              <a:off x="4676764" y="2838869"/>
              <a:ext cx="115212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Forme libre 139"/>
            <p:cNvSpPr/>
            <p:nvPr/>
          </p:nvSpPr>
          <p:spPr>
            <a:xfrm>
              <a:off x="3418159" y="2863788"/>
              <a:ext cx="538543" cy="1178062"/>
            </a:xfrm>
            <a:custGeom>
              <a:avLst/>
              <a:gdLst>
                <a:gd name="connsiteX0" fmla="*/ 14025 w 538543"/>
                <a:gd name="connsiteY0" fmla="*/ 2805 h 1178062"/>
                <a:gd name="connsiteX1" fmla="*/ 538543 w 538543"/>
                <a:gd name="connsiteY1" fmla="*/ 2805 h 1178062"/>
                <a:gd name="connsiteX2" fmla="*/ 538543 w 538543"/>
                <a:gd name="connsiteY2" fmla="*/ 300126 h 1178062"/>
                <a:gd name="connsiteX3" fmla="*/ 356223 w 538543"/>
                <a:gd name="connsiteY3" fmla="*/ 300126 h 1178062"/>
                <a:gd name="connsiteX4" fmla="*/ 356223 w 538543"/>
                <a:gd name="connsiteY4" fmla="*/ 445981 h 1178062"/>
                <a:gd name="connsiteX5" fmla="*/ 215978 w 538543"/>
                <a:gd name="connsiteY5" fmla="*/ 445981 h 1178062"/>
                <a:gd name="connsiteX6" fmla="*/ 215978 w 538543"/>
                <a:gd name="connsiteY6" fmla="*/ 583421 h 1178062"/>
                <a:gd name="connsiteX7" fmla="*/ 179514 w 538543"/>
                <a:gd name="connsiteY7" fmla="*/ 583421 h 1178062"/>
                <a:gd name="connsiteX8" fmla="*/ 179514 w 538543"/>
                <a:gd name="connsiteY8" fmla="*/ 737691 h 1178062"/>
                <a:gd name="connsiteX9" fmla="*/ 84147 w 538543"/>
                <a:gd name="connsiteY9" fmla="*/ 737691 h 1178062"/>
                <a:gd name="connsiteX10" fmla="*/ 84147 w 538543"/>
                <a:gd name="connsiteY10" fmla="*/ 1178062 h 1178062"/>
                <a:gd name="connsiteX11" fmla="*/ 0 w 538543"/>
                <a:gd name="connsiteY11" fmla="*/ 1178062 h 1178062"/>
                <a:gd name="connsiteX12" fmla="*/ 0 w 538543"/>
                <a:gd name="connsiteY12" fmla="*/ 0 h 1178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38543" h="1178062">
                  <a:moveTo>
                    <a:pt x="14025" y="2805"/>
                  </a:moveTo>
                  <a:lnTo>
                    <a:pt x="538543" y="2805"/>
                  </a:lnTo>
                  <a:lnTo>
                    <a:pt x="538543" y="300126"/>
                  </a:lnTo>
                  <a:lnTo>
                    <a:pt x="356223" y="300126"/>
                  </a:lnTo>
                  <a:lnTo>
                    <a:pt x="356223" y="445981"/>
                  </a:lnTo>
                  <a:lnTo>
                    <a:pt x="215978" y="445981"/>
                  </a:lnTo>
                  <a:lnTo>
                    <a:pt x="215978" y="583421"/>
                  </a:lnTo>
                  <a:lnTo>
                    <a:pt x="179514" y="583421"/>
                  </a:lnTo>
                  <a:lnTo>
                    <a:pt x="179514" y="737691"/>
                  </a:lnTo>
                  <a:lnTo>
                    <a:pt x="84147" y="737691"/>
                  </a:lnTo>
                  <a:lnTo>
                    <a:pt x="84147" y="1178062"/>
                  </a:lnTo>
                  <a:lnTo>
                    <a:pt x="0" y="1178062"/>
                  </a:lnTo>
                  <a:lnTo>
                    <a:pt x="0" y="0"/>
                  </a:lnTo>
                </a:path>
              </a:pathLst>
            </a:custGeom>
            <a:solidFill>
              <a:srgbClr val="00B0F0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958822" y="2791130"/>
              <a:ext cx="45719" cy="45719"/>
            </a:xfrm>
            <a:prstGeom prst="rect">
              <a:avLst/>
            </a:prstGeom>
            <a:solidFill>
              <a:srgbClr val="10EB00"/>
            </a:solidFill>
            <a:ln w="12700">
              <a:solidFill>
                <a:srgbClr val="10EB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013704" y="2707823"/>
              <a:ext cx="109209" cy="129026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3" name="Forme libre 142"/>
            <p:cNvSpPr/>
            <p:nvPr/>
          </p:nvSpPr>
          <p:spPr>
            <a:xfrm>
              <a:off x="4772929" y="2851597"/>
              <a:ext cx="726472" cy="1180866"/>
            </a:xfrm>
            <a:custGeom>
              <a:avLst/>
              <a:gdLst>
                <a:gd name="connsiteX0" fmla="*/ 11220 w 726472"/>
                <a:gd name="connsiteY0" fmla="*/ 0 h 1180866"/>
                <a:gd name="connsiteX1" fmla="*/ 726472 w 726472"/>
                <a:gd name="connsiteY1" fmla="*/ 0 h 1180866"/>
                <a:gd name="connsiteX2" fmla="*/ 726472 w 726472"/>
                <a:gd name="connsiteY2" fmla="*/ 131830 h 1180866"/>
                <a:gd name="connsiteX3" fmla="*/ 544153 w 726472"/>
                <a:gd name="connsiteY3" fmla="*/ 131830 h 1180866"/>
                <a:gd name="connsiteX4" fmla="*/ 544153 w 726472"/>
                <a:gd name="connsiteY4" fmla="*/ 283295 h 1180866"/>
                <a:gd name="connsiteX5" fmla="*/ 471225 w 726472"/>
                <a:gd name="connsiteY5" fmla="*/ 283295 h 1180866"/>
                <a:gd name="connsiteX6" fmla="*/ 471225 w 726472"/>
                <a:gd name="connsiteY6" fmla="*/ 434761 h 1180866"/>
                <a:gd name="connsiteX7" fmla="*/ 370248 w 726472"/>
                <a:gd name="connsiteY7" fmla="*/ 434761 h 1180866"/>
                <a:gd name="connsiteX8" fmla="*/ 370248 w 726472"/>
                <a:gd name="connsiteY8" fmla="*/ 580616 h 1180866"/>
                <a:gd name="connsiteX9" fmla="*/ 210368 w 726472"/>
                <a:gd name="connsiteY9" fmla="*/ 580616 h 1180866"/>
                <a:gd name="connsiteX10" fmla="*/ 210368 w 726472"/>
                <a:gd name="connsiteY10" fmla="*/ 732081 h 1180866"/>
                <a:gd name="connsiteX11" fmla="*/ 179514 w 726472"/>
                <a:gd name="connsiteY11" fmla="*/ 732081 h 1180866"/>
                <a:gd name="connsiteX12" fmla="*/ 179514 w 726472"/>
                <a:gd name="connsiteY12" fmla="*/ 886351 h 1180866"/>
                <a:gd name="connsiteX13" fmla="*/ 129026 w 726472"/>
                <a:gd name="connsiteY13" fmla="*/ 886351 h 1180866"/>
                <a:gd name="connsiteX14" fmla="*/ 129026 w 726472"/>
                <a:gd name="connsiteY14" fmla="*/ 1029401 h 1180866"/>
                <a:gd name="connsiteX15" fmla="*/ 75733 w 726472"/>
                <a:gd name="connsiteY15" fmla="*/ 1029401 h 1180866"/>
                <a:gd name="connsiteX16" fmla="*/ 75733 w 726472"/>
                <a:gd name="connsiteY16" fmla="*/ 1180866 h 1180866"/>
                <a:gd name="connsiteX17" fmla="*/ 0 w 726472"/>
                <a:gd name="connsiteY17" fmla="*/ 1180866 h 1180866"/>
                <a:gd name="connsiteX18" fmla="*/ 11220 w 726472"/>
                <a:gd name="connsiteY18" fmla="*/ 0 h 1180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6472" h="1180866">
                  <a:moveTo>
                    <a:pt x="11220" y="0"/>
                  </a:moveTo>
                  <a:lnTo>
                    <a:pt x="726472" y="0"/>
                  </a:lnTo>
                  <a:lnTo>
                    <a:pt x="726472" y="131830"/>
                  </a:lnTo>
                  <a:lnTo>
                    <a:pt x="544153" y="131830"/>
                  </a:lnTo>
                  <a:lnTo>
                    <a:pt x="544153" y="283295"/>
                  </a:lnTo>
                  <a:lnTo>
                    <a:pt x="471225" y="283295"/>
                  </a:lnTo>
                  <a:lnTo>
                    <a:pt x="471225" y="434761"/>
                  </a:lnTo>
                  <a:lnTo>
                    <a:pt x="370248" y="434761"/>
                  </a:lnTo>
                  <a:lnTo>
                    <a:pt x="370248" y="580616"/>
                  </a:lnTo>
                  <a:lnTo>
                    <a:pt x="210368" y="580616"/>
                  </a:lnTo>
                  <a:lnTo>
                    <a:pt x="210368" y="732081"/>
                  </a:lnTo>
                  <a:lnTo>
                    <a:pt x="179514" y="732081"/>
                  </a:lnTo>
                  <a:lnTo>
                    <a:pt x="179514" y="886351"/>
                  </a:lnTo>
                  <a:lnTo>
                    <a:pt x="129026" y="886351"/>
                  </a:lnTo>
                  <a:lnTo>
                    <a:pt x="129026" y="1029401"/>
                  </a:lnTo>
                  <a:lnTo>
                    <a:pt x="75733" y="1029401"/>
                  </a:lnTo>
                  <a:lnTo>
                    <a:pt x="75733" y="1180866"/>
                  </a:lnTo>
                  <a:lnTo>
                    <a:pt x="0" y="1180866"/>
                  </a:lnTo>
                  <a:lnTo>
                    <a:pt x="11220" y="0"/>
                  </a:lnTo>
                  <a:close/>
                </a:path>
              </a:pathLst>
            </a:custGeom>
            <a:solidFill>
              <a:srgbClr val="00B0F0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496315" y="2750813"/>
              <a:ext cx="45719" cy="78662"/>
            </a:xfrm>
            <a:prstGeom prst="rect">
              <a:avLst/>
            </a:prstGeom>
            <a:solidFill>
              <a:srgbClr val="10EB00"/>
            </a:solidFill>
            <a:ln w="12700">
              <a:solidFill>
                <a:srgbClr val="10EB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546090" y="2663985"/>
              <a:ext cx="48677" cy="16549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6" name="Forme libre 145"/>
            <p:cNvSpPr/>
            <p:nvPr/>
          </p:nvSpPr>
          <p:spPr>
            <a:xfrm>
              <a:off x="2098811" y="2867385"/>
              <a:ext cx="678788" cy="1183672"/>
            </a:xfrm>
            <a:custGeom>
              <a:avLst/>
              <a:gdLst>
                <a:gd name="connsiteX0" fmla="*/ 8415 w 678788"/>
                <a:gd name="connsiteY0" fmla="*/ 2805 h 1183672"/>
                <a:gd name="connsiteX1" fmla="*/ 678788 w 678788"/>
                <a:gd name="connsiteY1" fmla="*/ 2805 h 1183672"/>
                <a:gd name="connsiteX2" fmla="*/ 678788 w 678788"/>
                <a:gd name="connsiteY2" fmla="*/ 143051 h 1183672"/>
                <a:gd name="connsiteX3" fmla="*/ 502079 w 678788"/>
                <a:gd name="connsiteY3" fmla="*/ 143051 h 1183672"/>
                <a:gd name="connsiteX4" fmla="*/ 502079 w 678788"/>
                <a:gd name="connsiteY4" fmla="*/ 294516 h 1183672"/>
                <a:gd name="connsiteX5" fmla="*/ 387078 w 678788"/>
                <a:gd name="connsiteY5" fmla="*/ 294516 h 1183672"/>
                <a:gd name="connsiteX6" fmla="*/ 387078 w 678788"/>
                <a:gd name="connsiteY6" fmla="*/ 445981 h 1183672"/>
                <a:gd name="connsiteX7" fmla="*/ 199149 w 678788"/>
                <a:gd name="connsiteY7" fmla="*/ 445981 h 1183672"/>
                <a:gd name="connsiteX8" fmla="*/ 199149 w 678788"/>
                <a:gd name="connsiteY8" fmla="*/ 594641 h 1183672"/>
                <a:gd name="connsiteX9" fmla="*/ 126221 w 678788"/>
                <a:gd name="connsiteY9" fmla="*/ 594641 h 1183672"/>
                <a:gd name="connsiteX10" fmla="*/ 126221 w 678788"/>
                <a:gd name="connsiteY10" fmla="*/ 737691 h 1183672"/>
                <a:gd name="connsiteX11" fmla="*/ 36464 w 678788"/>
                <a:gd name="connsiteY11" fmla="*/ 737691 h 1183672"/>
                <a:gd name="connsiteX12" fmla="*/ 36464 w 678788"/>
                <a:gd name="connsiteY12" fmla="*/ 1183672 h 1183672"/>
                <a:gd name="connsiteX13" fmla="*/ 0 w 678788"/>
                <a:gd name="connsiteY13" fmla="*/ 1183672 h 1183672"/>
                <a:gd name="connsiteX14" fmla="*/ 0 w 678788"/>
                <a:gd name="connsiteY14" fmla="*/ 0 h 1183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78788" h="1183672">
                  <a:moveTo>
                    <a:pt x="8415" y="2805"/>
                  </a:moveTo>
                  <a:lnTo>
                    <a:pt x="678788" y="2805"/>
                  </a:lnTo>
                  <a:lnTo>
                    <a:pt x="678788" y="143051"/>
                  </a:lnTo>
                  <a:lnTo>
                    <a:pt x="502079" y="143051"/>
                  </a:lnTo>
                  <a:lnTo>
                    <a:pt x="502079" y="294516"/>
                  </a:lnTo>
                  <a:lnTo>
                    <a:pt x="387078" y="294516"/>
                  </a:lnTo>
                  <a:lnTo>
                    <a:pt x="387078" y="445981"/>
                  </a:lnTo>
                  <a:lnTo>
                    <a:pt x="199149" y="445981"/>
                  </a:lnTo>
                  <a:lnTo>
                    <a:pt x="199149" y="594641"/>
                  </a:lnTo>
                  <a:lnTo>
                    <a:pt x="126221" y="594641"/>
                  </a:lnTo>
                  <a:lnTo>
                    <a:pt x="126221" y="737691"/>
                  </a:lnTo>
                  <a:lnTo>
                    <a:pt x="36464" y="737691"/>
                  </a:lnTo>
                  <a:lnTo>
                    <a:pt x="36464" y="1183672"/>
                  </a:lnTo>
                  <a:lnTo>
                    <a:pt x="0" y="1183672"/>
                  </a:lnTo>
                  <a:lnTo>
                    <a:pt x="0" y="0"/>
                  </a:lnTo>
                </a:path>
              </a:pathLst>
            </a:custGeom>
            <a:solidFill>
              <a:srgbClr val="00B0F0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772696" y="2775291"/>
              <a:ext cx="113359" cy="78522"/>
            </a:xfrm>
            <a:prstGeom prst="rect">
              <a:avLst/>
            </a:prstGeom>
            <a:solidFill>
              <a:srgbClr val="10EB00"/>
            </a:solidFill>
            <a:ln w="12700">
              <a:solidFill>
                <a:srgbClr val="10EB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8" name="Forme libre 147"/>
            <p:cNvSpPr/>
            <p:nvPr/>
          </p:nvSpPr>
          <p:spPr>
            <a:xfrm>
              <a:off x="2891877" y="2401319"/>
              <a:ext cx="218783" cy="445980"/>
            </a:xfrm>
            <a:custGeom>
              <a:avLst/>
              <a:gdLst>
                <a:gd name="connsiteX0" fmla="*/ 5610 w 218783"/>
                <a:gd name="connsiteY0" fmla="*/ 445980 h 445980"/>
                <a:gd name="connsiteX1" fmla="*/ 218783 w 218783"/>
                <a:gd name="connsiteY1" fmla="*/ 445980 h 445980"/>
                <a:gd name="connsiteX2" fmla="*/ 218783 w 218783"/>
                <a:gd name="connsiteY2" fmla="*/ 0 h 445980"/>
                <a:gd name="connsiteX3" fmla="*/ 134636 w 218783"/>
                <a:gd name="connsiteY3" fmla="*/ 0 h 445980"/>
                <a:gd name="connsiteX4" fmla="*/ 134636 w 218783"/>
                <a:gd name="connsiteY4" fmla="*/ 143050 h 445980"/>
                <a:gd name="connsiteX5" fmla="*/ 84147 w 218783"/>
                <a:gd name="connsiteY5" fmla="*/ 143050 h 445980"/>
                <a:gd name="connsiteX6" fmla="*/ 84147 w 218783"/>
                <a:gd name="connsiteY6" fmla="*/ 297320 h 445980"/>
                <a:gd name="connsiteX7" fmla="*/ 0 w 218783"/>
                <a:gd name="connsiteY7" fmla="*/ 297320 h 445980"/>
                <a:gd name="connsiteX8" fmla="*/ 5610 w 218783"/>
                <a:gd name="connsiteY8" fmla="*/ 445980 h 445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783" h="445980">
                  <a:moveTo>
                    <a:pt x="5610" y="445980"/>
                  </a:moveTo>
                  <a:lnTo>
                    <a:pt x="218783" y="445980"/>
                  </a:lnTo>
                  <a:lnTo>
                    <a:pt x="218783" y="0"/>
                  </a:lnTo>
                  <a:lnTo>
                    <a:pt x="134636" y="0"/>
                  </a:lnTo>
                  <a:lnTo>
                    <a:pt x="134636" y="143050"/>
                  </a:lnTo>
                  <a:lnTo>
                    <a:pt x="84147" y="143050"/>
                  </a:lnTo>
                  <a:lnTo>
                    <a:pt x="84147" y="297320"/>
                  </a:lnTo>
                  <a:lnTo>
                    <a:pt x="0" y="297320"/>
                  </a:lnTo>
                  <a:lnTo>
                    <a:pt x="5610" y="445980"/>
                  </a:lnTo>
                  <a:close/>
                </a:path>
              </a:pathLst>
            </a:custGeom>
            <a:solidFill>
              <a:srgbClr val="00B0F0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3" name="ZoneTexte 162"/>
            <p:cNvSpPr txBox="1"/>
            <p:nvPr/>
          </p:nvSpPr>
          <p:spPr>
            <a:xfrm>
              <a:off x="4778821" y="3997153"/>
              <a:ext cx="42832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dirty="0"/>
                <a:t>(-15)</a:t>
              </a:r>
            </a:p>
          </p:txBody>
        </p:sp>
        <p:sp>
          <p:nvSpPr>
            <p:cNvPr id="164" name="Flèche vers le bas 163"/>
            <p:cNvSpPr/>
            <p:nvPr/>
          </p:nvSpPr>
          <p:spPr>
            <a:xfrm>
              <a:off x="4767006" y="4045435"/>
              <a:ext cx="45719" cy="45719"/>
            </a:xfrm>
            <a:prstGeom prst="down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5" name="ZoneTexte 164"/>
            <p:cNvSpPr txBox="1"/>
            <p:nvPr/>
          </p:nvSpPr>
          <p:spPr>
            <a:xfrm>
              <a:off x="5260540" y="2420888"/>
              <a:ext cx="46358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dirty="0"/>
                <a:t>N = 1</a:t>
              </a:r>
            </a:p>
          </p:txBody>
        </p:sp>
        <p:sp>
          <p:nvSpPr>
            <p:cNvPr id="166" name="ZoneTexte 165"/>
            <p:cNvSpPr txBox="1"/>
            <p:nvPr/>
          </p:nvSpPr>
          <p:spPr>
            <a:xfrm>
              <a:off x="3707904" y="2492896"/>
              <a:ext cx="46358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dirty="0"/>
                <a:t>N = 1</a:t>
              </a:r>
            </a:p>
          </p:txBody>
        </p:sp>
        <p:sp>
          <p:nvSpPr>
            <p:cNvPr id="167" name="ZoneTexte 166"/>
            <p:cNvSpPr txBox="1"/>
            <p:nvPr/>
          </p:nvSpPr>
          <p:spPr>
            <a:xfrm>
              <a:off x="4788240" y="1923939"/>
              <a:ext cx="14638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>
                  <a:latin typeface="Calibri" panose="020F0502020204030204" pitchFamily="34" charset="0"/>
                </a:rPr>
                <a:t>CTP-C 24 </a:t>
              </a:r>
              <a:r>
                <a:rPr lang="fr-FR" sz="1000" b="1" dirty="0" err="1">
                  <a:latin typeface="Calibri" panose="020F0502020204030204" pitchFamily="34" charset="0"/>
                </a:rPr>
                <a:t>weeks</a:t>
              </a:r>
              <a:r>
                <a:rPr lang="fr-FR" sz="1000" b="1" dirty="0">
                  <a:latin typeface="Calibri" panose="020F0502020204030204" pitchFamily="34" charset="0"/>
                </a:rPr>
                <a:t> (N = 19)</a:t>
              </a:r>
            </a:p>
          </p:txBody>
        </p:sp>
        <p:sp>
          <p:nvSpPr>
            <p:cNvPr id="168" name="ZoneTexte 167"/>
            <p:cNvSpPr txBox="1"/>
            <p:nvPr/>
          </p:nvSpPr>
          <p:spPr>
            <a:xfrm>
              <a:off x="3436290" y="1923939"/>
              <a:ext cx="144783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>
                  <a:latin typeface="Calibri" panose="020F0502020204030204" pitchFamily="34" charset="0"/>
                </a:rPr>
                <a:t>CTP-C 12 </a:t>
              </a:r>
              <a:r>
                <a:rPr lang="fr-FR" sz="1000" b="1" dirty="0" err="1">
                  <a:latin typeface="Calibri" panose="020F0502020204030204" pitchFamily="34" charset="0"/>
                </a:rPr>
                <a:t>weeks</a:t>
              </a:r>
              <a:r>
                <a:rPr lang="fr-FR" sz="1000" b="1" dirty="0">
                  <a:latin typeface="Calibri" panose="020F0502020204030204" pitchFamily="34" charset="0"/>
                </a:rPr>
                <a:t> (n = 16)</a:t>
              </a:r>
            </a:p>
          </p:txBody>
        </p:sp>
        <p:sp>
          <p:nvSpPr>
            <p:cNvPr id="169" name="ZoneTexte 168"/>
            <p:cNvSpPr txBox="1"/>
            <p:nvPr/>
          </p:nvSpPr>
          <p:spPr>
            <a:xfrm>
              <a:off x="2481368" y="2569091"/>
              <a:ext cx="46358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dirty="0"/>
                <a:t>N = 3</a:t>
              </a:r>
            </a:p>
          </p:txBody>
        </p:sp>
        <p:sp>
          <p:nvSpPr>
            <p:cNvPr id="170" name="ZoneTexte 169"/>
            <p:cNvSpPr txBox="1"/>
            <p:nvPr/>
          </p:nvSpPr>
          <p:spPr>
            <a:xfrm>
              <a:off x="1996880" y="1923939"/>
              <a:ext cx="145264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>
                  <a:latin typeface="Calibri" panose="020F0502020204030204" pitchFamily="34" charset="0"/>
                </a:rPr>
                <a:t>CTP-B 24 </a:t>
              </a:r>
              <a:r>
                <a:rPr lang="fr-FR" sz="1000" b="1" dirty="0" err="1">
                  <a:latin typeface="Calibri" panose="020F0502020204030204" pitchFamily="34" charset="0"/>
                </a:rPr>
                <a:t>weeks</a:t>
              </a:r>
              <a:r>
                <a:rPr lang="fr-FR" sz="1000" b="1" dirty="0">
                  <a:latin typeface="Calibri" panose="020F0502020204030204" pitchFamily="34" charset="0"/>
                </a:rPr>
                <a:t> (n = 24)</a:t>
              </a:r>
            </a:p>
          </p:txBody>
        </p:sp>
        <p:sp>
          <p:nvSpPr>
            <p:cNvPr id="171" name="ZoneTexte 170"/>
            <p:cNvSpPr txBox="1"/>
            <p:nvPr/>
          </p:nvSpPr>
          <p:spPr>
            <a:xfrm>
              <a:off x="1162291" y="2580263"/>
              <a:ext cx="46358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dirty="0"/>
                <a:t>N = 4</a:t>
              </a:r>
            </a:p>
          </p:txBody>
        </p:sp>
        <p:sp>
          <p:nvSpPr>
            <p:cNvPr id="172" name="ZoneTexte 171"/>
            <p:cNvSpPr txBox="1"/>
            <p:nvPr/>
          </p:nvSpPr>
          <p:spPr>
            <a:xfrm>
              <a:off x="686316" y="1923939"/>
              <a:ext cx="145264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>
                  <a:latin typeface="Calibri" panose="020F0502020204030204" pitchFamily="34" charset="0"/>
                </a:rPr>
                <a:t>CTP-B 12 </a:t>
              </a:r>
              <a:r>
                <a:rPr lang="fr-FR" sz="1000" b="1" dirty="0" err="1">
                  <a:latin typeface="Calibri" panose="020F0502020204030204" pitchFamily="34" charset="0"/>
                </a:rPr>
                <a:t>weeks</a:t>
              </a:r>
              <a:r>
                <a:rPr lang="fr-FR" sz="1000" b="1" dirty="0">
                  <a:latin typeface="Calibri" panose="020F0502020204030204" pitchFamily="34" charset="0"/>
                </a:rPr>
                <a:t> (n = 22)</a:t>
              </a:r>
            </a:p>
          </p:txBody>
        </p:sp>
        <p:sp>
          <p:nvSpPr>
            <p:cNvPr id="173" name="ZoneTexte 172"/>
            <p:cNvSpPr txBox="1"/>
            <p:nvPr/>
          </p:nvSpPr>
          <p:spPr>
            <a:xfrm>
              <a:off x="497374" y="3911306"/>
              <a:ext cx="28725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dirty="0"/>
                <a:t>-8</a:t>
              </a:r>
            </a:p>
          </p:txBody>
        </p:sp>
        <p:sp>
          <p:nvSpPr>
            <p:cNvPr id="174" name="ZoneTexte 173"/>
            <p:cNvSpPr txBox="1"/>
            <p:nvPr/>
          </p:nvSpPr>
          <p:spPr>
            <a:xfrm>
              <a:off x="497373" y="3763797"/>
              <a:ext cx="28725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dirty="0"/>
                <a:t>-7</a:t>
              </a:r>
            </a:p>
          </p:txBody>
        </p:sp>
        <p:sp>
          <p:nvSpPr>
            <p:cNvPr id="175" name="ZoneTexte 174"/>
            <p:cNvSpPr txBox="1"/>
            <p:nvPr/>
          </p:nvSpPr>
          <p:spPr>
            <a:xfrm>
              <a:off x="497373" y="3616290"/>
              <a:ext cx="28725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dirty="0"/>
                <a:t>-6</a:t>
              </a:r>
            </a:p>
          </p:txBody>
        </p:sp>
        <p:sp>
          <p:nvSpPr>
            <p:cNvPr id="176" name="ZoneTexte 175"/>
            <p:cNvSpPr txBox="1"/>
            <p:nvPr/>
          </p:nvSpPr>
          <p:spPr>
            <a:xfrm>
              <a:off x="497373" y="3468782"/>
              <a:ext cx="28725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dirty="0"/>
                <a:t>-5</a:t>
              </a:r>
            </a:p>
          </p:txBody>
        </p:sp>
        <p:sp>
          <p:nvSpPr>
            <p:cNvPr id="177" name="ZoneTexte 176"/>
            <p:cNvSpPr txBox="1"/>
            <p:nvPr/>
          </p:nvSpPr>
          <p:spPr>
            <a:xfrm>
              <a:off x="497373" y="3321275"/>
              <a:ext cx="28725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dirty="0"/>
                <a:t>-4</a:t>
              </a:r>
            </a:p>
          </p:txBody>
        </p:sp>
        <p:sp>
          <p:nvSpPr>
            <p:cNvPr id="178" name="ZoneTexte 177"/>
            <p:cNvSpPr txBox="1"/>
            <p:nvPr/>
          </p:nvSpPr>
          <p:spPr>
            <a:xfrm>
              <a:off x="497373" y="3173768"/>
              <a:ext cx="28725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dirty="0"/>
                <a:t>-3</a:t>
              </a:r>
            </a:p>
          </p:txBody>
        </p:sp>
        <p:sp>
          <p:nvSpPr>
            <p:cNvPr id="179" name="ZoneTexte 178"/>
            <p:cNvSpPr txBox="1"/>
            <p:nvPr/>
          </p:nvSpPr>
          <p:spPr>
            <a:xfrm>
              <a:off x="497373" y="3026261"/>
              <a:ext cx="28725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dirty="0"/>
                <a:t>-2</a:t>
              </a:r>
            </a:p>
          </p:txBody>
        </p:sp>
        <p:sp>
          <p:nvSpPr>
            <p:cNvPr id="180" name="ZoneTexte 179"/>
            <p:cNvSpPr txBox="1"/>
            <p:nvPr/>
          </p:nvSpPr>
          <p:spPr>
            <a:xfrm>
              <a:off x="497373" y="2878754"/>
              <a:ext cx="28725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dirty="0"/>
                <a:t>-1</a:t>
              </a:r>
            </a:p>
          </p:txBody>
        </p:sp>
        <p:sp>
          <p:nvSpPr>
            <p:cNvPr id="181" name="ZoneTexte 180"/>
            <p:cNvSpPr txBox="1"/>
            <p:nvPr/>
          </p:nvSpPr>
          <p:spPr>
            <a:xfrm>
              <a:off x="535845" y="2731247"/>
              <a:ext cx="24878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dirty="0"/>
                <a:t>0</a:t>
              </a:r>
            </a:p>
          </p:txBody>
        </p:sp>
        <p:sp>
          <p:nvSpPr>
            <p:cNvPr id="182" name="ZoneTexte 181"/>
            <p:cNvSpPr txBox="1"/>
            <p:nvPr/>
          </p:nvSpPr>
          <p:spPr>
            <a:xfrm>
              <a:off x="535845" y="2583739"/>
              <a:ext cx="24878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dirty="0"/>
                <a:t>1</a:t>
              </a:r>
            </a:p>
          </p:txBody>
        </p:sp>
        <p:sp>
          <p:nvSpPr>
            <p:cNvPr id="183" name="ZoneTexte 182"/>
            <p:cNvSpPr txBox="1"/>
            <p:nvPr/>
          </p:nvSpPr>
          <p:spPr>
            <a:xfrm>
              <a:off x="535845" y="2436231"/>
              <a:ext cx="24878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dirty="0"/>
                <a:t>2</a:t>
              </a:r>
            </a:p>
          </p:txBody>
        </p:sp>
        <p:sp>
          <p:nvSpPr>
            <p:cNvPr id="184" name="ZoneTexte 183"/>
            <p:cNvSpPr txBox="1"/>
            <p:nvPr/>
          </p:nvSpPr>
          <p:spPr>
            <a:xfrm>
              <a:off x="535845" y="2288723"/>
              <a:ext cx="24878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dirty="0"/>
                <a:t>3</a:t>
              </a:r>
            </a:p>
          </p:txBody>
        </p:sp>
        <p:sp>
          <p:nvSpPr>
            <p:cNvPr id="185" name="ZoneTexte 184"/>
            <p:cNvSpPr txBox="1"/>
            <p:nvPr/>
          </p:nvSpPr>
          <p:spPr>
            <a:xfrm>
              <a:off x="535845" y="2141216"/>
              <a:ext cx="24878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dirty="0"/>
                <a:t>4</a:t>
              </a:r>
            </a:p>
          </p:txBody>
        </p:sp>
      </p:grpSp>
      <p:grpSp>
        <p:nvGrpSpPr>
          <p:cNvPr id="205" name="Groupe 204"/>
          <p:cNvGrpSpPr/>
          <p:nvPr/>
        </p:nvGrpSpPr>
        <p:grpSpPr>
          <a:xfrm>
            <a:off x="488373" y="4242382"/>
            <a:ext cx="5639175" cy="2404756"/>
            <a:chOff x="488373" y="4242382"/>
            <a:chExt cx="5639175" cy="2404756"/>
          </a:xfrm>
        </p:grpSpPr>
        <p:cxnSp>
          <p:nvCxnSpPr>
            <p:cNvPr id="61" name="Connecteur droit 60"/>
            <p:cNvCxnSpPr/>
            <p:nvPr/>
          </p:nvCxnSpPr>
          <p:spPr>
            <a:xfrm>
              <a:off x="4758297" y="4653140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/>
            <p:nvPr/>
          </p:nvCxnSpPr>
          <p:spPr>
            <a:xfrm>
              <a:off x="4758297" y="4806598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/>
            <p:cNvCxnSpPr/>
            <p:nvPr/>
          </p:nvCxnSpPr>
          <p:spPr>
            <a:xfrm>
              <a:off x="4758297" y="4960644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/>
            <p:cNvCxnSpPr/>
            <p:nvPr/>
          </p:nvCxnSpPr>
          <p:spPr>
            <a:xfrm>
              <a:off x="4758297" y="5104598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64"/>
            <p:cNvCxnSpPr/>
            <p:nvPr/>
          </p:nvCxnSpPr>
          <p:spPr>
            <a:xfrm>
              <a:off x="4758297" y="5415115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65"/>
            <p:cNvCxnSpPr/>
            <p:nvPr/>
          </p:nvCxnSpPr>
          <p:spPr>
            <a:xfrm>
              <a:off x="4758297" y="5559131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66"/>
            <p:cNvCxnSpPr/>
            <p:nvPr/>
          </p:nvCxnSpPr>
          <p:spPr>
            <a:xfrm>
              <a:off x="4758297" y="5713139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67"/>
            <p:cNvCxnSpPr/>
            <p:nvPr/>
          </p:nvCxnSpPr>
          <p:spPr>
            <a:xfrm>
              <a:off x="4758297" y="5865539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cteur droit 68"/>
            <p:cNvCxnSpPr/>
            <p:nvPr/>
          </p:nvCxnSpPr>
          <p:spPr>
            <a:xfrm>
              <a:off x="4758297" y="6017939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69"/>
            <p:cNvCxnSpPr/>
            <p:nvPr/>
          </p:nvCxnSpPr>
          <p:spPr>
            <a:xfrm>
              <a:off x="4758297" y="6160082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cteur droit 70"/>
            <p:cNvCxnSpPr/>
            <p:nvPr/>
          </p:nvCxnSpPr>
          <p:spPr>
            <a:xfrm>
              <a:off x="4758297" y="6312482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71"/>
            <p:cNvCxnSpPr/>
            <p:nvPr/>
          </p:nvCxnSpPr>
          <p:spPr>
            <a:xfrm>
              <a:off x="4758297" y="6464882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72"/>
            <p:cNvCxnSpPr/>
            <p:nvPr/>
          </p:nvCxnSpPr>
          <p:spPr>
            <a:xfrm>
              <a:off x="4798736" y="4653136"/>
              <a:ext cx="0" cy="1811746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74"/>
            <p:cNvCxnSpPr/>
            <p:nvPr/>
          </p:nvCxnSpPr>
          <p:spPr>
            <a:xfrm>
              <a:off x="3409200" y="4652886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droit 75"/>
            <p:cNvCxnSpPr/>
            <p:nvPr/>
          </p:nvCxnSpPr>
          <p:spPr>
            <a:xfrm>
              <a:off x="3409200" y="4806344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76"/>
            <p:cNvCxnSpPr/>
            <p:nvPr/>
          </p:nvCxnSpPr>
          <p:spPr>
            <a:xfrm>
              <a:off x="3409200" y="4960390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77"/>
            <p:cNvCxnSpPr/>
            <p:nvPr/>
          </p:nvCxnSpPr>
          <p:spPr>
            <a:xfrm>
              <a:off x="3409200" y="5104344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78"/>
            <p:cNvCxnSpPr/>
            <p:nvPr/>
          </p:nvCxnSpPr>
          <p:spPr>
            <a:xfrm>
              <a:off x="3409200" y="5414861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droit 79"/>
            <p:cNvCxnSpPr/>
            <p:nvPr/>
          </p:nvCxnSpPr>
          <p:spPr>
            <a:xfrm>
              <a:off x="3409200" y="5558877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cteur droit 80"/>
            <p:cNvCxnSpPr/>
            <p:nvPr/>
          </p:nvCxnSpPr>
          <p:spPr>
            <a:xfrm>
              <a:off x="3409200" y="5712885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cteur droit 81"/>
            <p:cNvCxnSpPr/>
            <p:nvPr/>
          </p:nvCxnSpPr>
          <p:spPr>
            <a:xfrm>
              <a:off x="3409200" y="5865285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82"/>
            <p:cNvCxnSpPr/>
            <p:nvPr/>
          </p:nvCxnSpPr>
          <p:spPr>
            <a:xfrm>
              <a:off x="3409200" y="6017685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83"/>
            <p:cNvCxnSpPr/>
            <p:nvPr/>
          </p:nvCxnSpPr>
          <p:spPr>
            <a:xfrm>
              <a:off x="3409200" y="6159828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84"/>
            <p:cNvCxnSpPr/>
            <p:nvPr/>
          </p:nvCxnSpPr>
          <p:spPr>
            <a:xfrm>
              <a:off x="3409200" y="6312228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eur droit 85"/>
            <p:cNvCxnSpPr/>
            <p:nvPr/>
          </p:nvCxnSpPr>
          <p:spPr>
            <a:xfrm>
              <a:off x="3409200" y="6464628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eur droit 86"/>
            <p:cNvCxnSpPr/>
            <p:nvPr/>
          </p:nvCxnSpPr>
          <p:spPr>
            <a:xfrm>
              <a:off x="3449639" y="4652882"/>
              <a:ext cx="0" cy="1811746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/>
            <p:nvPr/>
          </p:nvCxnSpPr>
          <p:spPr>
            <a:xfrm>
              <a:off x="2028416" y="4649861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eur droit 88"/>
            <p:cNvCxnSpPr/>
            <p:nvPr/>
          </p:nvCxnSpPr>
          <p:spPr>
            <a:xfrm>
              <a:off x="2028416" y="4803319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>
            <a:xfrm>
              <a:off x="2028416" y="4957365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>
            <a:xfrm>
              <a:off x="2028416" y="5101319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>
            <a:xfrm>
              <a:off x="2028416" y="5411836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>
            <a:xfrm>
              <a:off x="2028416" y="5555852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droit 93"/>
            <p:cNvCxnSpPr/>
            <p:nvPr/>
          </p:nvCxnSpPr>
          <p:spPr>
            <a:xfrm>
              <a:off x="2028416" y="5709860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cteur droit 94"/>
            <p:cNvCxnSpPr/>
            <p:nvPr/>
          </p:nvCxnSpPr>
          <p:spPr>
            <a:xfrm>
              <a:off x="2028416" y="5862260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eur droit 95"/>
            <p:cNvCxnSpPr/>
            <p:nvPr/>
          </p:nvCxnSpPr>
          <p:spPr>
            <a:xfrm>
              <a:off x="2028416" y="6005978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cteur droit 96"/>
            <p:cNvCxnSpPr/>
            <p:nvPr/>
          </p:nvCxnSpPr>
          <p:spPr>
            <a:xfrm>
              <a:off x="2028416" y="6156803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97"/>
            <p:cNvCxnSpPr/>
            <p:nvPr/>
          </p:nvCxnSpPr>
          <p:spPr>
            <a:xfrm>
              <a:off x="2028416" y="6309203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cteur droit 98"/>
            <p:cNvCxnSpPr/>
            <p:nvPr/>
          </p:nvCxnSpPr>
          <p:spPr>
            <a:xfrm>
              <a:off x="2028416" y="6461603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cteur droit 99"/>
            <p:cNvCxnSpPr/>
            <p:nvPr/>
          </p:nvCxnSpPr>
          <p:spPr>
            <a:xfrm>
              <a:off x="2068855" y="4649857"/>
              <a:ext cx="0" cy="1811746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eur droit 100"/>
            <p:cNvCxnSpPr/>
            <p:nvPr/>
          </p:nvCxnSpPr>
          <p:spPr>
            <a:xfrm>
              <a:off x="711008" y="4658456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cteur droit 101"/>
            <p:cNvCxnSpPr/>
            <p:nvPr/>
          </p:nvCxnSpPr>
          <p:spPr>
            <a:xfrm>
              <a:off x="711008" y="4811914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cteur droit 102"/>
            <p:cNvCxnSpPr/>
            <p:nvPr/>
          </p:nvCxnSpPr>
          <p:spPr>
            <a:xfrm>
              <a:off x="711008" y="4965960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>
              <a:off x="711008" y="5109914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711008" y="5420431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>
              <a:off x="711008" y="5564447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>
              <a:off x="711008" y="5718455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>
              <a:off x="711008" y="5870855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>
              <a:off x="711008" y="6023255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711008" y="6165398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>
              <a:off x="711008" y="6317798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>
              <a:off x="711008" y="6470198"/>
              <a:ext cx="4281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751447" y="4658452"/>
              <a:ext cx="0" cy="1811746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cteur droit 129"/>
            <p:cNvCxnSpPr/>
            <p:nvPr/>
          </p:nvCxnSpPr>
          <p:spPr>
            <a:xfrm>
              <a:off x="4745807" y="5259177"/>
              <a:ext cx="115212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cteur droit 130"/>
            <p:cNvCxnSpPr/>
            <p:nvPr/>
          </p:nvCxnSpPr>
          <p:spPr>
            <a:xfrm>
              <a:off x="3380620" y="5259177"/>
              <a:ext cx="115212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Forme libre 131"/>
            <p:cNvSpPr/>
            <p:nvPr/>
          </p:nvSpPr>
          <p:spPr>
            <a:xfrm>
              <a:off x="4812127" y="5272854"/>
              <a:ext cx="173620" cy="737886"/>
            </a:xfrm>
            <a:custGeom>
              <a:avLst/>
              <a:gdLst>
                <a:gd name="connsiteX0" fmla="*/ 2894 w 173620"/>
                <a:gd name="connsiteY0" fmla="*/ 0 h 737886"/>
                <a:gd name="connsiteX1" fmla="*/ 173620 w 173620"/>
                <a:gd name="connsiteY1" fmla="*/ 0 h 737886"/>
                <a:gd name="connsiteX2" fmla="*/ 173620 w 173620"/>
                <a:gd name="connsiteY2" fmla="*/ 295154 h 737886"/>
                <a:gd name="connsiteX3" fmla="*/ 141790 w 173620"/>
                <a:gd name="connsiteY3" fmla="*/ 295154 h 737886"/>
                <a:gd name="connsiteX4" fmla="*/ 141790 w 173620"/>
                <a:gd name="connsiteY4" fmla="*/ 439838 h 737886"/>
                <a:gd name="connsiteX5" fmla="*/ 78129 w 173620"/>
                <a:gd name="connsiteY5" fmla="*/ 439838 h 737886"/>
                <a:gd name="connsiteX6" fmla="*/ 78129 w 173620"/>
                <a:gd name="connsiteY6" fmla="*/ 737886 h 737886"/>
                <a:gd name="connsiteX7" fmla="*/ 0 w 173620"/>
                <a:gd name="connsiteY7" fmla="*/ 737886 h 737886"/>
                <a:gd name="connsiteX8" fmla="*/ 2894 w 173620"/>
                <a:gd name="connsiteY8" fmla="*/ 0 h 737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620" h="737886">
                  <a:moveTo>
                    <a:pt x="2894" y="0"/>
                  </a:moveTo>
                  <a:lnTo>
                    <a:pt x="173620" y="0"/>
                  </a:lnTo>
                  <a:lnTo>
                    <a:pt x="173620" y="295154"/>
                  </a:lnTo>
                  <a:lnTo>
                    <a:pt x="141790" y="295154"/>
                  </a:lnTo>
                  <a:lnTo>
                    <a:pt x="141790" y="439838"/>
                  </a:lnTo>
                  <a:lnTo>
                    <a:pt x="78129" y="439838"/>
                  </a:lnTo>
                  <a:lnTo>
                    <a:pt x="78129" y="737886"/>
                  </a:lnTo>
                  <a:lnTo>
                    <a:pt x="0" y="737886"/>
                  </a:lnTo>
                  <a:cubicBezTo>
                    <a:pt x="965" y="491924"/>
                    <a:pt x="1929" y="245962"/>
                    <a:pt x="2894" y="0"/>
                  </a:cubicBezTo>
                  <a:close/>
                </a:path>
              </a:pathLst>
            </a:custGeom>
            <a:solidFill>
              <a:srgbClr val="00B0F0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3462801" y="5264292"/>
              <a:ext cx="45719" cy="445568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4" name="Forme libre 133"/>
            <p:cNvSpPr/>
            <p:nvPr/>
          </p:nvSpPr>
          <p:spPr>
            <a:xfrm>
              <a:off x="2084982" y="5267066"/>
              <a:ext cx="439838" cy="905719"/>
            </a:xfrm>
            <a:custGeom>
              <a:avLst/>
              <a:gdLst>
                <a:gd name="connsiteX0" fmla="*/ 5787 w 439838"/>
                <a:gd name="connsiteY0" fmla="*/ 0 h 905719"/>
                <a:gd name="connsiteX1" fmla="*/ 439838 w 439838"/>
                <a:gd name="connsiteY1" fmla="*/ 0 h 905719"/>
                <a:gd name="connsiteX2" fmla="*/ 439838 w 439838"/>
                <a:gd name="connsiteY2" fmla="*/ 141790 h 905719"/>
                <a:gd name="connsiteX3" fmla="*/ 410901 w 439838"/>
                <a:gd name="connsiteY3" fmla="*/ 141790 h 905719"/>
                <a:gd name="connsiteX4" fmla="*/ 410901 w 439838"/>
                <a:gd name="connsiteY4" fmla="*/ 300942 h 905719"/>
                <a:gd name="connsiteX5" fmla="*/ 315410 w 439838"/>
                <a:gd name="connsiteY5" fmla="*/ 300942 h 905719"/>
                <a:gd name="connsiteX6" fmla="*/ 315410 w 439838"/>
                <a:gd name="connsiteY6" fmla="*/ 451413 h 905719"/>
                <a:gd name="connsiteX7" fmla="*/ 182301 w 439838"/>
                <a:gd name="connsiteY7" fmla="*/ 451413 h 905719"/>
                <a:gd name="connsiteX8" fmla="*/ 182301 w 439838"/>
                <a:gd name="connsiteY8" fmla="*/ 755248 h 905719"/>
                <a:gd name="connsiteX9" fmla="*/ 92598 w 439838"/>
                <a:gd name="connsiteY9" fmla="*/ 755248 h 905719"/>
                <a:gd name="connsiteX10" fmla="*/ 92598 w 439838"/>
                <a:gd name="connsiteY10" fmla="*/ 905719 h 905719"/>
                <a:gd name="connsiteX11" fmla="*/ 0 w 439838"/>
                <a:gd name="connsiteY11" fmla="*/ 905719 h 905719"/>
                <a:gd name="connsiteX12" fmla="*/ 5787 w 439838"/>
                <a:gd name="connsiteY12" fmla="*/ 0 h 90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9838" h="905719">
                  <a:moveTo>
                    <a:pt x="5787" y="0"/>
                  </a:moveTo>
                  <a:lnTo>
                    <a:pt x="439838" y="0"/>
                  </a:lnTo>
                  <a:lnTo>
                    <a:pt x="439838" y="141790"/>
                  </a:lnTo>
                  <a:lnTo>
                    <a:pt x="410901" y="141790"/>
                  </a:lnTo>
                  <a:lnTo>
                    <a:pt x="410901" y="300942"/>
                  </a:lnTo>
                  <a:lnTo>
                    <a:pt x="315410" y="300942"/>
                  </a:lnTo>
                  <a:lnTo>
                    <a:pt x="315410" y="451413"/>
                  </a:lnTo>
                  <a:lnTo>
                    <a:pt x="182301" y="451413"/>
                  </a:lnTo>
                  <a:lnTo>
                    <a:pt x="182301" y="755248"/>
                  </a:lnTo>
                  <a:lnTo>
                    <a:pt x="92598" y="755248"/>
                  </a:lnTo>
                  <a:lnTo>
                    <a:pt x="92598" y="905719"/>
                  </a:lnTo>
                  <a:lnTo>
                    <a:pt x="0" y="905719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rgbClr val="00B0F0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2516524" y="5196033"/>
              <a:ext cx="167168" cy="47638"/>
            </a:xfrm>
            <a:prstGeom prst="rect">
              <a:avLst/>
            </a:prstGeom>
            <a:solidFill>
              <a:srgbClr val="10EB00"/>
            </a:solidFill>
            <a:ln>
              <a:solidFill>
                <a:srgbClr val="10EB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2700094" y="5117902"/>
              <a:ext cx="167168" cy="125769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2886107" y="4964539"/>
              <a:ext cx="49335" cy="279132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0" name="Forme libre 149"/>
            <p:cNvSpPr/>
            <p:nvPr/>
          </p:nvSpPr>
          <p:spPr>
            <a:xfrm>
              <a:off x="767095" y="5275847"/>
              <a:ext cx="492125" cy="1212850"/>
            </a:xfrm>
            <a:custGeom>
              <a:avLst/>
              <a:gdLst>
                <a:gd name="connsiteX0" fmla="*/ 3175 w 492125"/>
                <a:gd name="connsiteY0" fmla="*/ 0 h 1212850"/>
                <a:gd name="connsiteX1" fmla="*/ 492125 w 492125"/>
                <a:gd name="connsiteY1" fmla="*/ 0 h 1212850"/>
                <a:gd name="connsiteX2" fmla="*/ 492125 w 492125"/>
                <a:gd name="connsiteY2" fmla="*/ 149225 h 1212850"/>
                <a:gd name="connsiteX3" fmla="*/ 311150 w 492125"/>
                <a:gd name="connsiteY3" fmla="*/ 149225 h 1212850"/>
                <a:gd name="connsiteX4" fmla="*/ 311150 w 492125"/>
                <a:gd name="connsiteY4" fmla="*/ 450850 h 1212850"/>
                <a:gd name="connsiteX5" fmla="*/ 171450 w 492125"/>
                <a:gd name="connsiteY5" fmla="*/ 450850 h 1212850"/>
                <a:gd name="connsiteX6" fmla="*/ 171450 w 492125"/>
                <a:gd name="connsiteY6" fmla="*/ 758825 h 1212850"/>
                <a:gd name="connsiteX7" fmla="*/ 95250 w 492125"/>
                <a:gd name="connsiteY7" fmla="*/ 758825 h 1212850"/>
                <a:gd name="connsiteX8" fmla="*/ 95250 w 492125"/>
                <a:gd name="connsiteY8" fmla="*/ 901700 h 1212850"/>
                <a:gd name="connsiteX9" fmla="*/ 57150 w 492125"/>
                <a:gd name="connsiteY9" fmla="*/ 901700 h 1212850"/>
                <a:gd name="connsiteX10" fmla="*/ 57150 w 492125"/>
                <a:gd name="connsiteY10" fmla="*/ 1212850 h 1212850"/>
                <a:gd name="connsiteX11" fmla="*/ 0 w 492125"/>
                <a:gd name="connsiteY11" fmla="*/ 1212850 h 1212850"/>
                <a:gd name="connsiteX12" fmla="*/ 3175 w 492125"/>
                <a:gd name="connsiteY12" fmla="*/ 0 h 1212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92125" h="1212850">
                  <a:moveTo>
                    <a:pt x="3175" y="0"/>
                  </a:moveTo>
                  <a:lnTo>
                    <a:pt x="492125" y="0"/>
                  </a:lnTo>
                  <a:lnTo>
                    <a:pt x="492125" y="149225"/>
                  </a:lnTo>
                  <a:lnTo>
                    <a:pt x="311150" y="149225"/>
                  </a:lnTo>
                  <a:lnTo>
                    <a:pt x="311150" y="450850"/>
                  </a:lnTo>
                  <a:lnTo>
                    <a:pt x="171450" y="450850"/>
                  </a:lnTo>
                  <a:lnTo>
                    <a:pt x="171450" y="758825"/>
                  </a:lnTo>
                  <a:lnTo>
                    <a:pt x="95250" y="758825"/>
                  </a:lnTo>
                  <a:lnTo>
                    <a:pt x="95250" y="901700"/>
                  </a:lnTo>
                  <a:lnTo>
                    <a:pt x="57150" y="901700"/>
                  </a:lnTo>
                  <a:lnTo>
                    <a:pt x="57150" y="1212850"/>
                  </a:lnTo>
                  <a:lnTo>
                    <a:pt x="0" y="1212850"/>
                  </a:lnTo>
                  <a:cubicBezTo>
                    <a:pt x="1058" y="808567"/>
                    <a:pt x="2117" y="404283"/>
                    <a:pt x="3175" y="0"/>
                  </a:cubicBezTo>
                  <a:close/>
                </a:path>
              </a:pathLst>
            </a:custGeom>
            <a:solidFill>
              <a:srgbClr val="00B0F0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1252052" y="5201003"/>
              <a:ext cx="115118" cy="52722"/>
            </a:xfrm>
            <a:prstGeom prst="rect">
              <a:avLst/>
            </a:prstGeom>
            <a:solidFill>
              <a:srgbClr val="10EB00"/>
            </a:solidFill>
            <a:ln>
              <a:solidFill>
                <a:srgbClr val="10EB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3" name="Forme libre 152"/>
            <p:cNvSpPr/>
            <p:nvPr/>
          </p:nvSpPr>
          <p:spPr>
            <a:xfrm>
              <a:off x="1383045" y="4577450"/>
              <a:ext cx="180975" cy="676275"/>
            </a:xfrm>
            <a:custGeom>
              <a:avLst/>
              <a:gdLst>
                <a:gd name="connsiteX0" fmla="*/ 0 w 180975"/>
                <a:gd name="connsiteY0" fmla="*/ 676275 h 676275"/>
                <a:gd name="connsiteX1" fmla="*/ 180975 w 180975"/>
                <a:gd name="connsiteY1" fmla="*/ 676275 h 676275"/>
                <a:gd name="connsiteX2" fmla="*/ 180975 w 180975"/>
                <a:gd name="connsiteY2" fmla="*/ 0 h 676275"/>
                <a:gd name="connsiteX3" fmla="*/ 123825 w 180975"/>
                <a:gd name="connsiteY3" fmla="*/ 0 h 676275"/>
                <a:gd name="connsiteX4" fmla="*/ 123825 w 180975"/>
                <a:gd name="connsiteY4" fmla="*/ 393700 h 676275"/>
                <a:gd name="connsiteX5" fmla="*/ 101600 w 180975"/>
                <a:gd name="connsiteY5" fmla="*/ 393700 h 676275"/>
                <a:gd name="connsiteX6" fmla="*/ 101600 w 180975"/>
                <a:gd name="connsiteY6" fmla="*/ 530225 h 676275"/>
                <a:gd name="connsiteX7" fmla="*/ 3175 w 180975"/>
                <a:gd name="connsiteY7" fmla="*/ 530225 h 676275"/>
                <a:gd name="connsiteX8" fmla="*/ 0 w 180975"/>
                <a:gd name="connsiteY8" fmla="*/ 676275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0975" h="676275">
                  <a:moveTo>
                    <a:pt x="0" y="676275"/>
                  </a:moveTo>
                  <a:lnTo>
                    <a:pt x="180975" y="676275"/>
                  </a:lnTo>
                  <a:lnTo>
                    <a:pt x="180975" y="0"/>
                  </a:lnTo>
                  <a:lnTo>
                    <a:pt x="123825" y="0"/>
                  </a:lnTo>
                  <a:lnTo>
                    <a:pt x="123825" y="393700"/>
                  </a:lnTo>
                  <a:lnTo>
                    <a:pt x="101600" y="393700"/>
                  </a:lnTo>
                  <a:lnTo>
                    <a:pt x="101600" y="530225"/>
                  </a:lnTo>
                  <a:lnTo>
                    <a:pt x="3175" y="530225"/>
                  </a:lnTo>
                  <a:cubicBezTo>
                    <a:pt x="2117" y="578908"/>
                    <a:pt x="1058" y="627592"/>
                    <a:pt x="0" y="676275"/>
                  </a:cubicBezTo>
                  <a:close/>
                </a:path>
              </a:pathLst>
            </a:custGeom>
            <a:solidFill>
              <a:srgbClr val="00B0F0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54" name="Connecteur droit 153"/>
            <p:cNvCxnSpPr/>
            <p:nvPr/>
          </p:nvCxnSpPr>
          <p:spPr>
            <a:xfrm>
              <a:off x="2028416" y="5252811"/>
              <a:ext cx="115212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necteur droit 154"/>
            <p:cNvCxnSpPr/>
            <p:nvPr/>
          </p:nvCxnSpPr>
          <p:spPr>
            <a:xfrm>
              <a:off x="692861" y="5259177"/>
              <a:ext cx="1152128" cy="0"/>
            </a:xfrm>
            <a:prstGeom prst="line">
              <a:avLst/>
            </a:prstGeom>
            <a:ln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ZoneTexte 155"/>
            <p:cNvSpPr txBox="1"/>
            <p:nvPr/>
          </p:nvSpPr>
          <p:spPr>
            <a:xfrm>
              <a:off x="993265" y="4983000"/>
              <a:ext cx="46358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dirty="0"/>
                <a:t>N = 3</a:t>
              </a:r>
            </a:p>
          </p:txBody>
        </p:sp>
        <p:sp>
          <p:nvSpPr>
            <p:cNvPr id="157" name="ZoneTexte 156"/>
            <p:cNvSpPr txBox="1"/>
            <p:nvPr/>
          </p:nvSpPr>
          <p:spPr>
            <a:xfrm>
              <a:off x="1512229" y="4493729"/>
              <a:ext cx="32573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dirty="0"/>
                <a:t>(9)</a:t>
              </a:r>
            </a:p>
          </p:txBody>
        </p:sp>
        <p:sp>
          <p:nvSpPr>
            <p:cNvPr id="158" name="ZoneTexte 157"/>
            <p:cNvSpPr txBox="1"/>
            <p:nvPr/>
          </p:nvSpPr>
          <p:spPr>
            <a:xfrm>
              <a:off x="2326092" y="4941168"/>
              <a:ext cx="46358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dirty="0"/>
                <a:t>N = 4</a:t>
              </a:r>
            </a:p>
          </p:txBody>
        </p:sp>
        <p:sp>
          <p:nvSpPr>
            <p:cNvPr id="159" name="ZoneTexte 158"/>
            <p:cNvSpPr txBox="1"/>
            <p:nvPr/>
          </p:nvSpPr>
          <p:spPr>
            <a:xfrm>
              <a:off x="613568" y="4242382"/>
              <a:ext cx="14686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>
                  <a:latin typeface="Calibri" panose="020F0502020204030204" pitchFamily="34" charset="0"/>
                </a:rPr>
                <a:t>CTP-B 12 </a:t>
              </a:r>
              <a:r>
                <a:rPr lang="fr-FR" sz="1000" b="1" dirty="0" err="1">
                  <a:latin typeface="Calibri" panose="020F0502020204030204" pitchFamily="34" charset="0"/>
                </a:rPr>
                <a:t>weeks</a:t>
              </a:r>
              <a:r>
                <a:rPr lang="fr-FR" sz="1000" b="1">
                  <a:latin typeface="Calibri" panose="020F0502020204030204" pitchFamily="34" charset="0"/>
                </a:rPr>
                <a:t> (N </a:t>
              </a:r>
              <a:r>
                <a:rPr lang="fr-FR" sz="1000" b="1" dirty="0">
                  <a:latin typeface="Calibri" panose="020F0502020204030204" pitchFamily="34" charset="0"/>
                </a:rPr>
                <a:t>= 18)</a:t>
              </a:r>
            </a:p>
          </p:txBody>
        </p:sp>
        <p:sp>
          <p:nvSpPr>
            <p:cNvPr id="160" name="ZoneTexte 159"/>
            <p:cNvSpPr txBox="1"/>
            <p:nvPr/>
          </p:nvSpPr>
          <p:spPr>
            <a:xfrm>
              <a:off x="1991998" y="4249735"/>
              <a:ext cx="14686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>
                  <a:latin typeface="Calibri" panose="020F0502020204030204" pitchFamily="34" charset="0"/>
                </a:rPr>
                <a:t>CTP-B 24 </a:t>
              </a:r>
              <a:r>
                <a:rPr lang="fr-FR" sz="1000" b="1" dirty="0" err="1">
                  <a:latin typeface="Calibri" panose="020F0502020204030204" pitchFamily="34" charset="0"/>
                </a:rPr>
                <a:t>weeks</a:t>
              </a:r>
              <a:r>
                <a:rPr lang="fr-FR" sz="1000" b="1" dirty="0">
                  <a:latin typeface="Calibri" panose="020F0502020204030204" pitchFamily="34" charset="0"/>
                </a:rPr>
                <a:t> (N = 20)</a:t>
              </a:r>
            </a:p>
          </p:txBody>
        </p:sp>
        <p:sp>
          <p:nvSpPr>
            <p:cNvPr id="161" name="ZoneTexte 160"/>
            <p:cNvSpPr txBox="1"/>
            <p:nvPr/>
          </p:nvSpPr>
          <p:spPr>
            <a:xfrm>
              <a:off x="3344891" y="4258678"/>
              <a:ext cx="139814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>
                  <a:latin typeface="Calibri" panose="020F0502020204030204" pitchFamily="34" charset="0"/>
                </a:rPr>
                <a:t>CTP-C 12 </a:t>
              </a:r>
              <a:r>
                <a:rPr lang="fr-FR" sz="1000" b="1" dirty="0" err="1">
                  <a:latin typeface="Calibri" panose="020F0502020204030204" pitchFamily="34" charset="0"/>
                </a:rPr>
                <a:t>weeks</a:t>
              </a:r>
              <a:r>
                <a:rPr lang="fr-FR" sz="1000" b="1" dirty="0">
                  <a:latin typeface="Calibri" panose="020F0502020204030204" pitchFamily="34" charset="0"/>
                </a:rPr>
                <a:t> (N = 1)</a:t>
              </a:r>
            </a:p>
          </p:txBody>
        </p:sp>
        <p:sp>
          <p:nvSpPr>
            <p:cNvPr id="162" name="ZoneTexte 161"/>
            <p:cNvSpPr txBox="1"/>
            <p:nvPr/>
          </p:nvSpPr>
          <p:spPr>
            <a:xfrm>
              <a:off x="4729408" y="4255128"/>
              <a:ext cx="139814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>
                  <a:latin typeface="Calibri" panose="020F0502020204030204" pitchFamily="34" charset="0"/>
                </a:rPr>
                <a:t>CTP-C 24 </a:t>
              </a:r>
              <a:r>
                <a:rPr lang="fr-FR" sz="1000" b="1" dirty="0" err="1">
                  <a:latin typeface="Calibri" panose="020F0502020204030204" pitchFamily="34" charset="0"/>
                </a:rPr>
                <a:t>weeks</a:t>
              </a:r>
              <a:r>
                <a:rPr lang="fr-FR" sz="1000" b="1" dirty="0">
                  <a:latin typeface="Calibri" panose="020F0502020204030204" pitchFamily="34" charset="0"/>
                </a:rPr>
                <a:t> (N = 4)</a:t>
              </a:r>
            </a:p>
          </p:txBody>
        </p:sp>
        <p:sp>
          <p:nvSpPr>
            <p:cNvPr id="186" name="ZoneTexte 185"/>
            <p:cNvSpPr txBox="1"/>
            <p:nvPr/>
          </p:nvSpPr>
          <p:spPr>
            <a:xfrm>
              <a:off x="488374" y="6333753"/>
              <a:ext cx="28725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dirty="0"/>
                <a:t>-8</a:t>
              </a:r>
            </a:p>
          </p:txBody>
        </p:sp>
        <p:sp>
          <p:nvSpPr>
            <p:cNvPr id="187" name="ZoneTexte 186"/>
            <p:cNvSpPr txBox="1"/>
            <p:nvPr/>
          </p:nvSpPr>
          <p:spPr>
            <a:xfrm>
              <a:off x="488373" y="6186244"/>
              <a:ext cx="28725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dirty="0"/>
                <a:t>-7</a:t>
              </a:r>
            </a:p>
          </p:txBody>
        </p:sp>
        <p:sp>
          <p:nvSpPr>
            <p:cNvPr id="188" name="ZoneTexte 187"/>
            <p:cNvSpPr txBox="1"/>
            <p:nvPr/>
          </p:nvSpPr>
          <p:spPr>
            <a:xfrm>
              <a:off x="488373" y="6038737"/>
              <a:ext cx="28725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dirty="0"/>
                <a:t>-6</a:t>
              </a:r>
            </a:p>
          </p:txBody>
        </p:sp>
        <p:sp>
          <p:nvSpPr>
            <p:cNvPr id="189" name="ZoneTexte 188"/>
            <p:cNvSpPr txBox="1"/>
            <p:nvPr/>
          </p:nvSpPr>
          <p:spPr>
            <a:xfrm>
              <a:off x="488373" y="5891229"/>
              <a:ext cx="28725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dirty="0"/>
                <a:t>-5</a:t>
              </a:r>
            </a:p>
          </p:txBody>
        </p:sp>
        <p:sp>
          <p:nvSpPr>
            <p:cNvPr id="190" name="ZoneTexte 189"/>
            <p:cNvSpPr txBox="1"/>
            <p:nvPr/>
          </p:nvSpPr>
          <p:spPr>
            <a:xfrm>
              <a:off x="488373" y="5743722"/>
              <a:ext cx="28725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dirty="0"/>
                <a:t>-4</a:t>
              </a:r>
            </a:p>
          </p:txBody>
        </p:sp>
        <p:sp>
          <p:nvSpPr>
            <p:cNvPr id="191" name="ZoneTexte 190"/>
            <p:cNvSpPr txBox="1"/>
            <p:nvPr/>
          </p:nvSpPr>
          <p:spPr>
            <a:xfrm>
              <a:off x="488373" y="5596215"/>
              <a:ext cx="28725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dirty="0"/>
                <a:t>-3</a:t>
              </a:r>
            </a:p>
          </p:txBody>
        </p:sp>
        <p:sp>
          <p:nvSpPr>
            <p:cNvPr id="192" name="ZoneTexte 191"/>
            <p:cNvSpPr txBox="1"/>
            <p:nvPr/>
          </p:nvSpPr>
          <p:spPr>
            <a:xfrm>
              <a:off x="488373" y="5448708"/>
              <a:ext cx="28725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dirty="0"/>
                <a:t>-2</a:t>
              </a:r>
            </a:p>
          </p:txBody>
        </p:sp>
        <p:sp>
          <p:nvSpPr>
            <p:cNvPr id="193" name="ZoneTexte 192"/>
            <p:cNvSpPr txBox="1"/>
            <p:nvPr/>
          </p:nvSpPr>
          <p:spPr>
            <a:xfrm>
              <a:off x="488373" y="5272626"/>
              <a:ext cx="28725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dirty="0"/>
                <a:t>-1</a:t>
              </a:r>
            </a:p>
          </p:txBody>
        </p:sp>
        <p:sp>
          <p:nvSpPr>
            <p:cNvPr id="194" name="ZoneTexte 193"/>
            <p:cNvSpPr txBox="1"/>
            <p:nvPr/>
          </p:nvSpPr>
          <p:spPr>
            <a:xfrm>
              <a:off x="526845" y="5125119"/>
              <a:ext cx="24878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dirty="0"/>
                <a:t>0</a:t>
              </a:r>
            </a:p>
          </p:txBody>
        </p:sp>
        <p:sp>
          <p:nvSpPr>
            <p:cNvPr id="195" name="ZoneTexte 194"/>
            <p:cNvSpPr txBox="1"/>
            <p:nvPr/>
          </p:nvSpPr>
          <p:spPr>
            <a:xfrm>
              <a:off x="526845" y="4977611"/>
              <a:ext cx="24878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dirty="0"/>
                <a:t>1</a:t>
              </a:r>
            </a:p>
          </p:txBody>
        </p:sp>
        <p:sp>
          <p:nvSpPr>
            <p:cNvPr id="196" name="ZoneTexte 195"/>
            <p:cNvSpPr txBox="1"/>
            <p:nvPr/>
          </p:nvSpPr>
          <p:spPr>
            <a:xfrm>
              <a:off x="526845" y="4830103"/>
              <a:ext cx="24878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dirty="0"/>
                <a:t>2</a:t>
              </a:r>
            </a:p>
          </p:txBody>
        </p:sp>
        <p:sp>
          <p:nvSpPr>
            <p:cNvPr id="197" name="ZoneTexte 196"/>
            <p:cNvSpPr txBox="1"/>
            <p:nvPr/>
          </p:nvSpPr>
          <p:spPr>
            <a:xfrm>
              <a:off x="526845" y="4682595"/>
              <a:ext cx="24878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dirty="0"/>
                <a:t>3</a:t>
              </a:r>
            </a:p>
          </p:txBody>
        </p:sp>
        <p:sp>
          <p:nvSpPr>
            <p:cNvPr id="198" name="ZoneTexte 197"/>
            <p:cNvSpPr txBox="1"/>
            <p:nvPr/>
          </p:nvSpPr>
          <p:spPr>
            <a:xfrm>
              <a:off x="526845" y="4535088"/>
              <a:ext cx="24878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900" dirty="0"/>
                <a:t>4</a:t>
              </a:r>
            </a:p>
          </p:txBody>
        </p:sp>
        <p:sp>
          <p:nvSpPr>
            <p:cNvPr id="201" name="ZoneTexte 200"/>
            <p:cNvSpPr txBox="1"/>
            <p:nvPr/>
          </p:nvSpPr>
          <p:spPr>
            <a:xfrm>
              <a:off x="783154" y="6416306"/>
              <a:ext cx="42832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900" dirty="0"/>
                <a:t>(-10)</a:t>
              </a:r>
            </a:p>
          </p:txBody>
        </p:sp>
        <p:sp>
          <p:nvSpPr>
            <p:cNvPr id="202" name="Flèche vers le bas 201"/>
            <p:cNvSpPr/>
            <p:nvPr/>
          </p:nvSpPr>
          <p:spPr>
            <a:xfrm>
              <a:off x="762253" y="6501489"/>
              <a:ext cx="45719" cy="45719"/>
            </a:xfrm>
            <a:prstGeom prst="down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3" name="Flèche vers le bas 202"/>
            <p:cNvSpPr/>
            <p:nvPr/>
          </p:nvSpPr>
          <p:spPr>
            <a:xfrm flipV="1">
              <a:off x="1505200" y="4514257"/>
              <a:ext cx="45719" cy="45719"/>
            </a:xfrm>
            <a:prstGeom prst="down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838721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TextBox 47"/>
          <p:cNvSpPr txBox="1">
            <a:spLocks noChangeArrowheads="1"/>
          </p:cNvSpPr>
          <p:nvPr/>
        </p:nvSpPr>
        <p:spPr bwMode="auto">
          <a:xfrm>
            <a:off x="2267745" y="2060848"/>
            <a:ext cx="3888431" cy="282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2000" b="1" dirty="0">
                <a:solidFill>
                  <a:srgbClr val="333399"/>
                </a:solidFill>
                <a:latin typeface="Calibri" pitchFamily="34" charset="0"/>
              </a:rPr>
              <a:t>Change in Child-Pugh Class, n (%)</a:t>
            </a:r>
          </a:p>
        </p:txBody>
      </p:sp>
      <p:graphicFrame>
        <p:nvGraphicFramePr>
          <p:cNvPr id="62" name="Content Placeholder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009810"/>
              </p:ext>
            </p:extLst>
          </p:nvPr>
        </p:nvGraphicFramePr>
        <p:xfrm>
          <a:off x="1547665" y="2563381"/>
          <a:ext cx="5616623" cy="3321665"/>
        </p:xfrm>
        <a:graphic>
          <a:graphicData uri="http://schemas.openxmlformats.org/drawingml/2006/table">
            <a:tbl>
              <a:tblPr/>
              <a:tblGrid>
                <a:gridCol w="11374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869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76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737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23850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Calibri" charset="0"/>
                      </a:endParaRPr>
                    </a:p>
                  </a:txBody>
                  <a:tcPr marL="73025" marR="73025" marT="0" marB="0" anchor="b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Calibri" charset="0"/>
                      </a:endParaRPr>
                    </a:p>
                  </a:txBody>
                  <a:tcPr marL="73025" marR="73025" marT="0" marB="0" anchor="b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charset="0"/>
                          <a:cs typeface="Arial" charset="0"/>
                        </a:rPr>
                        <a:t>Baseline Child-Pugh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Calibri" charset="0"/>
                      </a:endParaRPr>
                    </a:p>
                  </a:txBody>
                  <a:tcPr marL="73025" marR="73025" marT="45710" marB="4571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7700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charset="0"/>
                          <a:cs typeface="Arial" charset="0"/>
                        </a:rPr>
                        <a:t>A (5–6)</a:t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charset="0"/>
                          <a:cs typeface="+mn-cs"/>
                        </a:rPr>
                        <a:t>N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Calibri" charset="0"/>
                        </a:rPr>
                        <a:t>=73</a:t>
                      </a:r>
                    </a:p>
                  </a:txBody>
                  <a:tcPr marL="73025" marR="73025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charset="0"/>
                          <a:cs typeface="Arial" charset="0"/>
                        </a:rPr>
                        <a:t>B (7–9)</a:t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Calibri" charset="0"/>
                        </a:rPr>
                        <a:t>N =100</a:t>
                      </a:r>
                    </a:p>
                  </a:txBody>
                  <a:tcPr marL="73025" marR="73025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charset="0"/>
                          <a:cs typeface="Arial" charset="0"/>
                        </a:rPr>
                        <a:t>C (10–12)</a:t>
                      </a:r>
                      <a:b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Calibri" charset="0"/>
                        </a:rPr>
                        <a:t>N =54</a:t>
                      </a:r>
                    </a:p>
                  </a:txBody>
                  <a:tcPr marL="73025" marR="73025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562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charset="0"/>
                          <a:cs typeface="Arial" charset="0"/>
                        </a:rPr>
                        <a:t>Follow-up W4 Child-Pugh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Calibri" charset="0"/>
                      </a:endParaRPr>
                    </a:p>
                  </a:txBody>
                  <a:tcPr marL="73025" marR="73025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charset="0"/>
                          <a:cs typeface="Arial" charset="0"/>
                        </a:rPr>
                        <a:t>A (5–6)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Calibri" charset="0"/>
                      </a:endParaRPr>
                    </a:p>
                  </a:txBody>
                  <a:tcPr marL="73025" marR="73025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Calibri" charset="0"/>
                        </a:rPr>
                        <a:t>67 (96)</a:t>
                      </a:r>
                    </a:p>
                  </a:txBody>
                  <a:tcPr marL="73025" marR="73025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Calibri" charset="0"/>
                        </a:rPr>
                        <a:t>31 (35)</a:t>
                      </a:r>
                    </a:p>
                  </a:txBody>
                  <a:tcPr marL="73025" marR="73025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Calibri" charset="0"/>
                        </a:rPr>
                        <a:t>2 (5)</a:t>
                      </a:r>
                    </a:p>
                  </a:txBody>
                  <a:tcPr marL="73025" marR="73025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charset="0"/>
                          <a:cs typeface="Arial" charset="0"/>
                        </a:rPr>
                        <a:t>B (7–9)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Calibri" charset="0"/>
                      </a:endParaRPr>
                    </a:p>
                  </a:txBody>
                  <a:tcPr marL="73025" marR="73025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Calibri" charset="0"/>
                        </a:rPr>
                        <a:t>3 (4)</a:t>
                      </a:r>
                    </a:p>
                  </a:txBody>
                  <a:tcPr marL="73025" marR="73025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Calibri" charset="0"/>
                        </a:rPr>
                        <a:t>57 (65)</a:t>
                      </a:r>
                    </a:p>
                  </a:txBody>
                  <a:tcPr marL="73025" marR="73025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Calibri" charset="0"/>
                        </a:rPr>
                        <a:t>20 (48)</a:t>
                      </a:r>
                    </a:p>
                  </a:txBody>
                  <a:tcPr marL="73025" marR="73025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96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charset="0"/>
                          <a:cs typeface="Arial" charset="0"/>
                        </a:rPr>
                        <a:t>C (10–12)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Calibri" charset="0"/>
                      </a:endParaRPr>
                    </a:p>
                  </a:txBody>
                  <a:tcPr marL="73025" marR="73025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Calibri" charset="0"/>
                        </a:rPr>
                        <a:t>0</a:t>
                      </a:r>
                    </a:p>
                  </a:txBody>
                  <a:tcPr marL="73025" marR="73025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Calibri" charset="0"/>
                        </a:rPr>
                        <a:t>0</a:t>
                      </a:r>
                    </a:p>
                  </a:txBody>
                  <a:tcPr marL="73025" marR="73025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Calibri" charset="0"/>
                        </a:rPr>
                        <a:t>20 (48)</a:t>
                      </a:r>
                    </a:p>
                  </a:txBody>
                  <a:tcPr marL="73025" marR="73025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Calibri" charset="0"/>
                      </a:endParaRPr>
                    </a:p>
                  </a:txBody>
                  <a:tcPr marL="73025" marR="73025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Calibri" charset="0"/>
                        </a:rPr>
                        <a:t>Not assessed</a:t>
                      </a:r>
                    </a:p>
                  </a:txBody>
                  <a:tcPr marL="73025" marR="73025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Calibri" charset="0"/>
                        </a:rPr>
                        <a:t>3</a:t>
                      </a:r>
                    </a:p>
                  </a:txBody>
                  <a:tcPr marL="73025" marR="73025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Calibri" charset="0"/>
                        </a:rPr>
                        <a:t>12</a:t>
                      </a:r>
                    </a:p>
                  </a:txBody>
                  <a:tcPr marL="73025" marR="73025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Calibri" charset="0"/>
                        </a:rPr>
                        <a:t>12</a:t>
                      </a:r>
                    </a:p>
                  </a:txBody>
                  <a:tcPr marL="73025" marR="73025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107504" y="1331025"/>
            <a:ext cx="9036496" cy="33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Liver function change from baseline to follow-up W4</a:t>
            </a:r>
          </a:p>
        </p:txBody>
      </p:sp>
      <p:grpSp>
        <p:nvGrpSpPr>
          <p:cNvPr id="22" name="Grouper 34"/>
          <p:cNvGrpSpPr/>
          <p:nvPr/>
        </p:nvGrpSpPr>
        <p:grpSpPr>
          <a:xfrm>
            <a:off x="0" y="6570663"/>
            <a:ext cx="1008000" cy="288112"/>
            <a:chOff x="0" y="6570663"/>
            <a:chExt cx="1281360" cy="288112"/>
          </a:xfrm>
        </p:grpSpPr>
        <p:sp>
          <p:nvSpPr>
            <p:cNvPr id="2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4" name="ZoneTexte 23"/>
            <p:cNvSpPr txBox="1">
              <a:spLocks noChangeArrowheads="1"/>
            </p:cNvSpPr>
            <p:nvPr/>
          </p:nvSpPr>
          <p:spPr bwMode="auto">
            <a:xfrm>
              <a:off x="51355" y="6581776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SOLAR-2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5" name="ZoneTexte 69"/>
          <p:cNvSpPr txBox="1">
            <a:spLocks noChangeArrowheads="1"/>
          </p:cNvSpPr>
          <p:nvPr/>
        </p:nvSpPr>
        <p:spPr bwMode="auto">
          <a:xfrm>
            <a:off x="2627784" y="6562724"/>
            <a:ext cx="64807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Manns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M. EASL 2015. Abs. GO2 ;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Forns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X. EASL 2015;Abs. P0779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600" dirty="0"/>
              <a:t>SOLAR-2 </a:t>
            </a:r>
            <a:r>
              <a:rPr lang="fr-FR" sz="2600" dirty="0" err="1"/>
              <a:t>Study</a:t>
            </a:r>
            <a:r>
              <a:rPr lang="en-GB" sz="2600" dirty="0"/>
              <a:t>: LDV/SOF + RBV in decompensated </a:t>
            </a:r>
            <a:br>
              <a:rPr lang="en-GB" sz="2600" dirty="0"/>
            </a:br>
            <a:r>
              <a:rPr lang="en-GB" sz="2600" dirty="0"/>
              <a:t>and post-liver transplant with genotype 1 or 4</a:t>
            </a:r>
            <a:endParaRPr lang="fr-FR" sz="2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6566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600" dirty="0"/>
              <a:t>SOLAR-2 </a:t>
            </a:r>
            <a:r>
              <a:rPr lang="fr-FR" sz="2600" dirty="0" err="1"/>
              <a:t>Study</a:t>
            </a:r>
            <a:r>
              <a:rPr lang="en-GB" sz="2600" dirty="0"/>
              <a:t>: LDV/SOF + RBV in decompensated </a:t>
            </a:r>
            <a:br>
              <a:rPr lang="en-GB" sz="2600" dirty="0"/>
            </a:br>
            <a:r>
              <a:rPr lang="en-GB" sz="2600" dirty="0"/>
              <a:t>and post-liver transplant with genotype 1 or 4</a:t>
            </a:r>
            <a:endParaRPr lang="fr-FR" sz="2600" dirty="0"/>
          </a:p>
        </p:txBody>
      </p:sp>
      <p:graphicFrame>
        <p:nvGraphicFramePr>
          <p:cNvPr id="17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345850"/>
              </p:ext>
            </p:extLst>
          </p:nvPr>
        </p:nvGraphicFramePr>
        <p:xfrm>
          <a:off x="251519" y="1628800"/>
          <a:ext cx="8712968" cy="4041808"/>
        </p:xfrm>
        <a:graphic>
          <a:graphicData uri="http://schemas.openxmlformats.org/drawingml/2006/table">
            <a:tbl>
              <a:tblPr/>
              <a:tblGrid>
                <a:gridCol w="33843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38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425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81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25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9151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77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2451" marR="82451" marT="45730" marB="45730" anchor="b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charset="0"/>
                          <a:cs typeface="Arial" charset="0"/>
                        </a:rPr>
                        <a:t>Post-transplant </a:t>
                      </a:r>
                    </a:p>
                  </a:txBody>
                  <a:tcPr marL="91447" marR="91447" marT="27437" marB="2743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charset="0"/>
                          <a:cs typeface="Arial" charset="0"/>
                        </a:rPr>
                        <a:t>Pre/Post-transplant</a:t>
                      </a:r>
                    </a:p>
                  </a:txBody>
                  <a:tcPr marL="91447" marR="91447" marT="27437" marB="2743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charset="0"/>
                          <a:cs typeface="Arial" charset="0"/>
                        </a:rPr>
                        <a:t>Fibrosing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charset="0"/>
                          <a:cs typeface="Arial" charset="0"/>
                        </a:rPr>
                        <a:t>cholestatic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charset="0"/>
                          <a:cs typeface="Arial" charset="0"/>
                        </a:rPr>
                        <a:t>hepatitis</a:t>
                      </a:r>
                    </a:p>
                  </a:txBody>
                  <a:tcPr marL="91447" marR="91447" marT="27437" marB="2743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321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2451" marR="82451" marT="45730" marB="45730" anchor="b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charset="0"/>
                          <a:cs typeface="Arial" charset="0"/>
                        </a:rPr>
                        <a:t>F0–F3 + Child-Pugh A</a:t>
                      </a:r>
                    </a:p>
                  </a:txBody>
                  <a:tcPr marL="91447" marR="91447" marT="27437" marB="2743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charset="0"/>
                          <a:cs typeface="Arial" charset="0"/>
                        </a:rPr>
                        <a:t>Child-Pugh B + C</a:t>
                      </a:r>
                    </a:p>
                  </a:txBody>
                  <a:tcPr marL="91447" marR="91447" marT="27437" marB="2743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1447" marR="91447" marT="27437" marB="27437"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51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755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2451" marR="82451" marT="45730" marB="45730" anchor="b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 = 86</a:t>
                      </a:r>
                    </a:p>
                  </a:txBody>
                  <a:tcPr marL="91447" marR="91447" marT="27437" marB="2743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24W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 = 82</a:t>
                      </a:r>
                    </a:p>
                  </a:txBody>
                  <a:tcPr marL="91447" marR="91447" marT="27437" marB="2743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 = 78</a:t>
                      </a:r>
                    </a:p>
                  </a:txBody>
                  <a:tcPr marL="91447" marR="91447" marT="27437" marB="2743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24 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 = 82</a:t>
                      </a:r>
                    </a:p>
                  </a:txBody>
                  <a:tcPr marL="91447" marR="91447" marT="27437" marB="2743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 = 5</a:t>
                      </a:r>
                    </a:p>
                  </a:txBody>
                  <a:tcPr marL="91447" marR="91447" marT="27437" marB="27437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Adverse event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79 (92)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78 (95)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74 (95)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77 (94)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 (100)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Grade 3‒4 adverse event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16 (19)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 (24)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15 (19)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25 (30)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Serious adverse event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12 (14)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12 (15)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21 (27)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23 (28)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Treatment-related SAEs*</a:t>
                      </a:r>
                    </a:p>
                  </a:txBody>
                  <a:tcPr marL="84984" marR="84984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 (4)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 (3)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 (5)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 (9)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81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Treatment discontinuation due to AE related to LDV/SOF</a:t>
                      </a:r>
                      <a:r>
                        <a:rPr kumimoji="0" lang="en-US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†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4984" marR="84984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84984" marR="84984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 (1)</a:t>
                      </a:r>
                    </a:p>
                  </a:txBody>
                  <a:tcPr marL="84984" marR="84984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 (1)</a:t>
                      </a:r>
                    </a:p>
                  </a:txBody>
                  <a:tcPr marL="84984" marR="84984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 (5)</a:t>
                      </a:r>
                    </a:p>
                  </a:txBody>
                  <a:tcPr marL="84984" marR="84984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84984" marR="84984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81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Treatment discontinuation due to AE related to RBV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17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11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26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81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Death (from beginning of treatment to D30 post-treatment)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 (2)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 (1)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 (4)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 (5)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82451" marR="82451" marT="45730" marB="4573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04525" name="Content Placeholder 2"/>
          <p:cNvSpPr txBox="1">
            <a:spLocks/>
          </p:cNvSpPr>
          <p:nvPr/>
        </p:nvSpPr>
        <p:spPr bwMode="auto">
          <a:xfrm>
            <a:off x="271339" y="5672162"/>
            <a:ext cx="82359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Aft>
                <a:spcPts val="0"/>
              </a:spcAft>
              <a:buClr>
                <a:srgbClr val="990000"/>
              </a:buClr>
              <a:buFont typeface="Symbol" charset="0"/>
              <a:buNone/>
            </a:pPr>
            <a:r>
              <a:rPr lang="en-US" sz="1400" dirty="0">
                <a:solidFill>
                  <a:srgbClr val="000066"/>
                </a:solidFill>
              </a:rPr>
              <a:t>*Fall, anemia (5), vomiting, diarrhea, dyspnea, </a:t>
            </a:r>
            <a:r>
              <a:rPr lang="en-US" sz="1400" dirty="0" err="1">
                <a:solidFill>
                  <a:srgbClr val="000066"/>
                </a:solidFill>
              </a:rPr>
              <a:t>hyperbilirubinemia</a:t>
            </a:r>
            <a:endParaRPr lang="en-US" sz="1400" dirty="0">
              <a:solidFill>
                <a:srgbClr val="000066"/>
              </a:solidFill>
            </a:endParaRPr>
          </a:p>
          <a:p>
            <a:pPr>
              <a:spcAft>
                <a:spcPts val="0"/>
              </a:spcAft>
              <a:buClr>
                <a:srgbClr val="990000"/>
              </a:buClr>
              <a:buFont typeface="Symbol" charset="0"/>
              <a:buNone/>
            </a:pPr>
            <a:r>
              <a:rPr lang="en-US" sz="1400" baseline="30000" dirty="0">
                <a:solidFill>
                  <a:srgbClr val="000066"/>
                </a:solidFill>
              </a:rPr>
              <a:t>†</a:t>
            </a:r>
            <a:r>
              <a:rPr lang="en-US" sz="1400" dirty="0">
                <a:solidFill>
                  <a:srgbClr val="000066"/>
                </a:solidFill>
              </a:rPr>
              <a:t>edema, dehydration, HCC (2), type 2 diabetes mellitus, </a:t>
            </a:r>
            <a:r>
              <a:rPr lang="en-US" sz="1400" dirty="0" err="1">
                <a:solidFill>
                  <a:srgbClr val="000066"/>
                </a:solidFill>
              </a:rPr>
              <a:t>hyperbilirubinemia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07504" y="1295400"/>
            <a:ext cx="9036496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events, n (%)</a:t>
            </a:r>
          </a:p>
        </p:txBody>
      </p:sp>
      <p:grpSp>
        <p:nvGrpSpPr>
          <p:cNvPr id="7" name="Grouper 34"/>
          <p:cNvGrpSpPr/>
          <p:nvPr/>
        </p:nvGrpSpPr>
        <p:grpSpPr>
          <a:xfrm>
            <a:off x="0" y="6570663"/>
            <a:ext cx="1008000" cy="288112"/>
            <a:chOff x="0" y="6570663"/>
            <a:chExt cx="1281360" cy="288112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51355" y="6581776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SOLAR-2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899592" y="6562724"/>
            <a:ext cx="82089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Manns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M. EASL 2015. Abs. GO2 ;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Forns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X. EASL 2015;Abs. P0779,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Manns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M. </a:t>
            </a:r>
            <a:r>
              <a:rPr lang="fr-F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Lancet Infect Dis. 2016;16:685-97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618679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800"/>
              </a:spcAft>
            </a:pPr>
            <a:r>
              <a:rPr lang="en-US" sz="1600" dirty="0"/>
              <a:t>No deaths were considered treatment related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71276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2897</TotalTime>
  <Words>1603</Words>
  <Application>Microsoft Office PowerPoint</Application>
  <PresentationFormat>Affichage à l'écran (4:3)</PresentationFormat>
  <Paragraphs>455</Paragraphs>
  <Slides>11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HCV-trials.com 2015 </vt:lpstr>
      <vt:lpstr>SOLAR-2 Study: LDV/SOF + RBV in decompensated  and post-liver transplant with genotype 1 or 4</vt:lpstr>
      <vt:lpstr>SOLAR-2 Study: LDV/SOF + RBV in decompensated  and post-liver transplant with genotype 1 or 4</vt:lpstr>
      <vt:lpstr>SOLAR-2 Study: LDV/SOF + RBV in decompensated  and post-liver transplant with genotype 1 or 4</vt:lpstr>
      <vt:lpstr>SOLAR-2 Study: LDV/SOF + RBV in decompensated  and post-liver transplant with genotype 1 or 4</vt:lpstr>
      <vt:lpstr>SOLAR-2 Study: LDV/SOF + RBV in decompensated  and post-liver transplant with genotype 1 or 4</vt:lpstr>
      <vt:lpstr>SOLAR-2 Study: LDV/SOF + RBV in decompensated  and post-liver transplant with genotype 1 or 4</vt:lpstr>
      <vt:lpstr>SOLAR-2 Study: LDV/SOF + RBV in decompensated  and post-liver transplant with genotype 1 or 4</vt:lpstr>
      <vt:lpstr>SOLAR-2 Study: LDV/SOF + RBV in decompensated  and post-liver transplant with genotype 1 or 4</vt:lpstr>
      <vt:lpstr>SOLAR-2 Study: LDV/SOF + RBV in decompensated  and post-liver transplant with genotype 1 or 4</vt:lpstr>
      <vt:lpstr>SOLAR-2 Study: LDV/SOF + RBV in decompensated  and post-liver transplant with genotype 1 or 4</vt:lpstr>
      <vt:lpstr>SOLAR-2 Study: LDV/SOF + RBV in decompensated  and post-liver transplant with genotype 1 or 4</vt:lpstr>
    </vt:vector>
  </TitlesOfParts>
  <Manager/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keywords/>
  <dc:description/>
  <cp:lastModifiedBy>Utilisateur</cp:lastModifiedBy>
  <cp:revision>195</cp:revision>
  <dcterms:created xsi:type="dcterms:W3CDTF">2015-05-23T16:11:26Z</dcterms:created>
  <dcterms:modified xsi:type="dcterms:W3CDTF">2016-07-21T13:08:25Z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A452A4B7-CB56-4B34-B83D-1316264B774B</vt:lpwstr>
  </property>
  <property fmtid="{D5CDD505-2E9C-101B-9397-08002B2CF9AE}" pid="3" name="ArticulatePath">
    <vt:lpwstr>SOLAR-2_v01-en Attente</vt:lpwstr>
  </property>
</Properties>
</file>