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96" r:id="rId4"/>
    <p:sldId id="297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333399"/>
    <a:srgbClr val="B230BC"/>
    <a:srgbClr val="800080"/>
    <a:srgbClr val="CC66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179" autoAdjust="0"/>
  </p:normalViewPr>
  <p:slideViewPr>
    <p:cSldViewPr>
      <p:cViewPr varScale="1">
        <p:scale>
          <a:sx n="90" d="100"/>
          <a:sy n="90" d="100"/>
        </p:scale>
        <p:origin x="-736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3B-4148-9221-7EB9B2AFC7A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3B-4148-9221-7EB9B2AFC7AA}"/>
              </c:ext>
            </c:extLst>
          </c:dPt>
          <c:cat>
            <c:strRef>
              <c:f>Feuil1!$A$2:$A$3</c:f>
              <c:strCache>
                <c:ptCount val="2"/>
                <c:pt idx="0">
                  <c:v>GLE 200 mg + PIB 40 mg</c:v>
                </c:pt>
                <c:pt idx="1">
                  <c:v>GLE 200 mg + PIB 120 mg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97.0</c:v>
                </c:pt>
                <c:pt idx="1">
                  <c:v>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3B-4148-9221-7EB9B2AFC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2930296"/>
        <c:axId val="-2043229432"/>
      </c:barChart>
      <c:catAx>
        <c:axId val="-2042930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8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-2043229432"/>
        <c:crosses val="autoZero"/>
        <c:auto val="0"/>
        <c:lblAlgn val="ctr"/>
        <c:lblOffset val="100"/>
        <c:noMultiLvlLbl val="0"/>
      </c:catAx>
      <c:valAx>
        <c:axId val="-2043229432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-2042930296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23/11/17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636085" y="2407635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843995" y="1723371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No </a:t>
            </a:r>
            <a:r>
              <a:rPr lang="en-US" sz="1400" b="1" dirty="0" err="1" smtClean="0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Open-label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62685" y="2738422"/>
            <a:ext cx="2465288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18-70 </a:t>
            </a:r>
            <a:r>
              <a:rPr lang="en-US" sz="1400" b="1" dirty="0">
                <a:latin typeface="Calibri" pitchFamily="34" charset="0"/>
              </a:rPr>
              <a:t>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</a:t>
            </a:r>
            <a:endParaRPr lang="en-US" sz="1400" b="1" dirty="0" smtClean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Naïve or null-response 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to PEG-IFN + RBV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HCV RNA &gt; 10,000 IU/ml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cirrhosis 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</a:t>
            </a:r>
            <a:r>
              <a:rPr lang="en-US" sz="1400" b="1" dirty="0">
                <a:latin typeface="Calibri" pitchFamily="34" charset="0"/>
              </a:rPr>
              <a:t>HBV or </a:t>
            </a:r>
            <a:r>
              <a:rPr lang="en-US" sz="1400" b="1" dirty="0" smtClean="0">
                <a:latin typeface="Calibri" pitchFamily="34" charset="0"/>
              </a:rPr>
              <a:t>HIV </a:t>
            </a:r>
            <a:r>
              <a:rPr lang="en-US" sz="1400" b="1" dirty="0">
                <a:latin typeface="Calibri" pitchFamily="34" charset="0"/>
              </a:rPr>
              <a:t>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1583978" cy="430212"/>
          </a:xfrm>
        </p:spPr>
        <p:txBody>
          <a:bodyPr/>
          <a:lstStyle/>
          <a:p>
            <a:r>
              <a:rPr lang="en-US" dirty="0" smtClean="0"/>
              <a:t>Design</a:t>
            </a:r>
          </a:p>
          <a:p>
            <a:endParaRPr lang="en-US" dirty="0" smtClean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067944" y="2838968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39</a:t>
            </a:r>
            <a:endParaRPr 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875552" y="2155207"/>
            <a:ext cx="0" cy="21239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88214" y="179515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627971" y="3163233"/>
            <a:ext cx="21241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4067944" y="3703064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40</a:t>
            </a:r>
            <a:endParaRPr 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395537" y="4813689"/>
            <a:ext cx="7128792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25 IU/</a:t>
            </a:r>
            <a:r>
              <a:rPr lang="fr-FR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5" name="ZoneTexte 69"/>
          <p:cNvSpPr txBox="1">
            <a:spLocks noChangeArrowheads="1"/>
          </p:cNvSpPr>
          <p:nvPr/>
        </p:nvSpPr>
        <p:spPr bwMode="auto">
          <a:xfrm>
            <a:off x="3491880" y="6581775"/>
            <a:ext cx="5652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F. AASLD 2015, Abs. 41,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6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Study - Part 1: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in genotype 1 – Phase II </a:t>
            </a:r>
          </a:p>
        </p:txBody>
      </p: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2627973" y="3991326"/>
            <a:ext cx="21241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876445" y="3645772"/>
            <a:ext cx="129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205780" y="347282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alibri" pitchFamily="34" charset="0"/>
              </a:rPr>
              <a:t>SVR</a:t>
            </a:r>
            <a:r>
              <a:rPr lang="fr-FR" sz="1600" b="1" baseline="-25000" dirty="0" smtClean="0">
                <a:latin typeface="Calibri" pitchFamily="34" charset="0"/>
              </a:rPr>
              <a:t>12</a:t>
            </a:r>
            <a:endParaRPr lang="fr-FR" sz="1600" b="1" baseline="-25000" dirty="0">
              <a:latin typeface="Calibri" pitchFamily="34" charset="0"/>
            </a:endParaRPr>
          </a:p>
        </p:txBody>
      </p: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13789"/>
              </p:ext>
            </p:extLst>
          </p:nvPr>
        </p:nvGraphicFramePr>
        <p:xfrm>
          <a:off x="4716204" y="3761845"/>
          <a:ext cx="2160241" cy="481583"/>
        </p:xfrm>
        <a:graphic>
          <a:graphicData uri="http://schemas.openxmlformats.org/drawingml/2006/table">
            <a:tbl>
              <a:tblPr/>
              <a:tblGrid>
                <a:gridCol w="2160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75994"/>
              </p:ext>
            </p:extLst>
          </p:nvPr>
        </p:nvGraphicFramePr>
        <p:xfrm>
          <a:off x="4716203" y="2969757"/>
          <a:ext cx="2160241" cy="481583"/>
        </p:xfrm>
        <a:graphic>
          <a:graphicData uri="http://schemas.openxmlformats.org/drawingml/2006/table">
            <a:tbl>
              <a:tblPr/>
              <a:tblGrid>
                <a:gridCol w="2160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40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2743020"/>
              </p:ext>
            </p:extLst>
          </p:nvPr>
        </p:nvGraphicFramePr>
        <p:xfrm>
          <a:off x="323279" y="1842674"/>
          <a:ext cx="8569200" cy="3989261"/>
        </p:xfrm>
        <a:graphic>
          <a:graphicData uri="http://schemas.openxmlformats.org/drawingml/2006/table">
            <a:tbl>
              <a:tblPr/>
              <a:tblGrid>
                <a:gridCol w="3619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1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37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6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± 0.6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 ± 0.6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 / 13 / 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 / 13 / 32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Null-responder to PEG-IFN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Study - Part 1: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in genotype 1 – Phase II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491880" y="6581775"/>
            <a:ext cx="5652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F. AASLD 2015, Abs. 41,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11152" y="1295400"/>
            <a:ext cx="62292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3356992"/>
            <a:ext cx="40904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relapse on GLE + PIB 40 mg: </a:t>
            </a:r>
          </a:p>
          <a:p>
            <a:r>
              <a:rPr lang="en-US" sz="1400" dirty="0" smtClean="0"/>
              <a:t>white male, 55 years, genotype 1a, IL28B CC,</a:t>
            </a:r>
          </a:p>
          <a:p>
            <a:r>
              <a:rPr lang="en-US" sz="1400" dirty="0" smtClean="0"/>
              <a:t>F0-F1, treatment-naïve, no RAVs at baseline,</a:t>
            </a:r>
          </a:p>
          <a:p>
            <a:r>
              <a:rPr lang="en-US" sz="1400" dirty="0"/>
              <a:t>e</a:t>
            </a:r>
            <a:r>
              <a:rPr lang="en-US" sz="1400" dirty="0" smtClean="0"/>
              <a:t>mergent NS5A RAVs at relapse (Q30K + H58D)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932040" y="2420888"/>
            <a:ext cx="3024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All patients (58%) with baseline NS3 and/or NS5A RAVs</a:t>
            </a:r>
          </a:p>
          <a:p>
            <a:r>
              <a:rPr lang="en-US" sz="1400" dirty="0" smtClean="0"/>
              <a:t>achieved SVR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grpSp>
        <p:nvGrpSpPr>
          <p:cNvPr id="8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Study - Part 1: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in genotype 1 – Phase II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11560" y="5157192"/>
            <a:ext cx="6680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/>
              <a:t> 100% (29/29) treatment-experienced patients achieved SVR</a:t>
            </a:r>
            <a:r>
              <a:rPr lang="en-US" baseline="-25000" dirty="0" smtClean="0"/>
              <a:t>12</a:t>
            </a:r>
            <a:br>
              <a:rPr lang="en-US" baseline="-25000" dirty="0" smtClean="0"/>
            </a:br>
            <a:endParaRPr lang="en-US" baseline="-25000" dirty="0" smtClean="0"/>
          </a:p>
          <a:p>
            <a:pPr marL="180975" indent="-1809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/>
              <a:t>98% (49/50) treatment-naïve patients achieved SVR</a:t>
            </a:r>
            <a:r>
              <a:rPr lang="en-US" baseline="-25000" dirty="0" smtClean="0"/>
              <a:t>12</a:t>
            </a:r>
            <a:endParaRPr lang="en-US" baseline="-25000" dirty="0"/>
          </a:p>
        </p:txBody>
      </p:sp>
      <p:grpSp>
        <p:nvGrpSpPr>
          <p:cNvPr id="26" name="Groupe 25"/>
          <p:cNvGrpSpPr/>
          <p:nvPr/>
        </p:nvGrpSpPr>
        <p:grpSpPr>
          <a:xfrm>
            <a:off x="828000" y="1772816"/>
            <a:ext cx="3888432" cy="3184128"/>
            <a:chOff x="833350" y="1772816"/>
            <a:chExt cx="4032448" cy="3184128"/>
          </a:xfrm>
        </p:grpSpPr>
        <p:graphicFrame>
          <p:nvGraphicFramePr>
            <p:cNvPr id="15" name="Graphique 14"/>
            <p:cNvGraphicFramePr/>
            <p:nvPr>
              <p:extLst>
                <p:ext uri="{D42A27DB-BD31-4B8C-83A1-F6EECF244321}">
                  <p14:modId xmlns:p14="http://schemas.microsoft.com/office/powerpoint/2010/main" val="623634333"/>
                </p:ext>
              </p:extLst>
            </p:nvPr>
          </p:nvGraphicFramePr>
          <p:xfrm>
            <a:off x="833350" y="1772816"/>
            <a:ext cx="4032448" cy="31841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ZoneTexte 17"/>
            <p:cNvSpPr txBox="1"/>
            <p:nvPr/>
          </p:nvSpPr>
          <p:spPr>
            <a:xfrm>
              <a:off x="3670567" y="3789040"/>
              <a:ext cx="428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027718" y="3789040"/>
              <a:ext cx="428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39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835696" y="1628800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97</a:t>
            </a:r>
            <a:endParaRPr lang="fr-FR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491880" y="1556792"/>
            <a:ext cx="52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100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1556792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3491880" y="6581775"/>
            <a:ext cx="5652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F. AASLD 2015, Abs. 41,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1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0039585"/>
              </p:ext>
            </p:extLst>
          </p:nvPr>
        </p:nvGraphicFramePr>
        <p:xfrm>
          <a:off x="323279" y="1628801"/>
          <a:ext cx="8569200" cy="4795271"/>
        </p:xfrm>
        <a:graphic>
          <a:graphicData uri="http://schemas.openxmlformats.org/drawingml/2006/table">
            <a:tbl>
              <a:tblPr/>
              <a:tblGrid>
                <a:gridCol w="43207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6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(decreased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phosphoremia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(elevated blood glucose)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study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9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phosphatase &gt; 2.5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</a:t>
            </a:r>
            <a:endParaRPr lang="en-GB" sz="20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Study - Part 1: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in genotype 1 – Phase II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491880" y="6581775"/>
            <a:ext cx="5652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F. AASLD 2015, Abs. 41,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712968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  <a:br>
              <a:rPr lang="en-US" sz="2800" dirty="0" smtClean="0">
                <a:ea typeface="ＭＳ Ｐゴシック" pitchFamily="34" charset="-128"/>
              </a:rPr>
            </a:br>
            <a:endParaRPr lang="en-US" sz="28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High </a:t>
            </a:r>
            <a:r>
              <a:rPr lang="en-US" sz="2000" dirty="0">
                <a:ea typeface="ＭＳ Ｐゴシック" pitchFamily="34" charset="-128"/>
              </a:rPr>
              <a:t>SVR rates were achieved in HCV genotype 1</a:t>
            </a:r>
            <a:r>
              <a:rPr lang="en-US" sz="2000" dirty="0" smtClean="0">
                <a:ea typeface="ＭＳ Ｐゴシック" pitchFamily="34" charset="-128"/>
              </a:rPr>
              <a:t>-infected patients without cirrhosis after 12 weeks of GLE + PIB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All but one patient achieved SVR</a:t>
            </a:r>
            <a:r>
              <a:rPr lang="en-US" sz="1800" baseline="-25000" dirty="0" smtClean="0">
                <a:ea typeface="ＭＳ Ｐゴシック" pitchFamily="34" charset="-128"/>
              </a:rPr>
              <a:t>12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1 relapse in a patient treated with the lowest PIB 40 mg dose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Adverse events were mostly mild in severity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Selected doses for future studies: GLE 300 mg </a:t>
            </a:r>
            <a:r>
              <a:rPr lang="en-US" sz="2000" dirty="0" err="1" smtClean="0">
                <a:ea typeface="ＭＳ Ｐゴシック" pitchFamily="34" charset="-128"/>
              </a:rPr>
              <a:t>qd</a:t>
            </a:r>
            <a:r>
              <a:rPr lang="en-US" sz="2000" dirty="0" smtClean="0">
                <a:ea typeface="ＭＳ Ｐゴシック" pitchFamily="34" charset="-128"/>
              </a:rPr>
              <a:t> + PIB 120 mg </a:t>
            </a:r>
            <a:r>
              <a:rPr lang="en-US" sz="2000" dirty="0" err="1" smtClean="0">
                <a:ea typeface="ＭＳ Ｐゴシック" pitchFamily="34" charset="-128"/>
              </a:rPr>
              <a:t>qd</a:t>
            </a:r>
            <a:endParaRPr lang="en-US" sz="2000" dirty="0" smtClean="0"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Study - Part 1: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in genotype 1 – Phase II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491880" y="6581775"/>
            <a:ext cx="5652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F. AASLD 2015, Abs. 41,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5292</TotalTime>
  <Words>594</Words>
  <Application>Microsoft Macintosh PowerPoint</Application>
  <PresentationFormat>Présentation à l'écran (4:3)</PresentationFormat>
  <Paragraphs>141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SURVEYOR-I Study - Part 1: glecaprevir + pibrentasvir in genotype 1 – Phase II </vt:lpstr>
      <vt:lpstr>SURVEYOR-I Study - Part 1: glecaprevir + pibrentasvir in genotype 1 – Phase II </vt:lpstr>
      <vt:lpstr>SURVEYOR-I Study - Part 1: glecaprevir + pibrentasvir in genotype 1 – Phase II </vt:lpstr>
      <vt:lpstr>SURVEYOR-I Study - Part 1: glecaprevir + pibrentasvir in genotype 1 – Phase II </vt:lpstr>
      <vt:lpstr>SURVEYOR-I Study - Part 1: glecaprevir + pibrentasvir in genotype 1 – Phase II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177</cp:revision>
  <dcterms:created xsi:type="dcterms:W3CDTF">2010-10-19T10:42:50Z</dcterms:created>
  <dcterms:modified xsi:type="dcterms:W3CDTF">2017-11-23T14:39:50Z</dcterms:modified>
</cp:coreProperties>
</file>