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98" r:id="rId4"/>
    <p:sldId id="299" r:id="rId5"/>
    <p:sldId id="301" r:id="rId6"/>
    <p:sldId id="300" r:id="rId7"/>
    <p:sldId id="302" r:id="rId8"/>
    <p:sldId id="289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800080"/>
    <a:srgbClr val="CC6600"/>
    <a:srgbClr val="333399"/>
    <a:srgbClr val="B230BC"/>
    <a:srgbClr val="000066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179" autoAdjust="0"/>
  </p:normalViewPr>
  <p:slideViewPr>
    <p:cSldViewPr>
      <p:cViewPr varScale="1">
        <p:scale>
          <a:sx n="96" d="100"/>
          <a:sy n="96" d="100"/>
        </p:scale>
        <p:origin x="-840" y="-10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66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83E-44AD-8897-BEC730A77E1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83E-44AD-8897-BEC730A77E1D}"/>
              </c:ext>
            </c:extLst>
          </c:dPt>
          <c:dPt>
            <c:idx val="2"/>
            <c:invertIfNegative val="0"/>
            <c:bubble3D val="0"/>
            <c:spPr>
              <a:solidFill>
                <a:srgbClr val="8000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83E-44AD-8897-BEC730A77E1D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83E-44AD-8897-BEC730A77E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GLE 300 mg + PIB 120 mg</c:v>
                </c:pt>
                <c:pt idx="1">
                  <c:v>GLE 200 mg + PIB 120 mg</c:v>
                </c:pt>
                <c:pt idx="2">
                  <c:v>GLE 200 mg + PIB 120 mg + RBV</c:v>
                </c:pt>
                <c:pt idx="3">
                  <c:v>GLE 200 mg + PIB 40 mg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93.0</c:v>
                </c:pt>
                <c:pt idx="1">
                  <c:v>93.0</c:v>
                </c:pt>
                <c:pt idx="2">
                  <c:v>94.0</c:v>
                </c:pt>
                <c:pt idx="3">
                  <c:v>83.0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83E-44AD-8897-BEC730A77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4365080"/>
        <c:axId val="-2064361832"/>
      </c:barChart>
      <c:catAx>
        <c:axId val="-2064365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800" b="1">
                <a:solidFill>
                  <a:srgbClr val="333399"/>
                </a:solidFill>
                <a:latin typeface="Calibri" pitchFamily="34" charset="0"/>
              </a:defRPr>
            </a:pPr>
            <a:endParaRPr lang="fr-FR"/>
          </a:p>
        </c:txPr>
        <c:crossAx val="-2064361832"/>
        <c:crosses val="autoZero"/>
        <c:auto val="0"/>
        <c:lblAlgn val="ctr"/>
        <c:lblOffset val="100"/>
        <c:noMultiLvlLbl val="0"/>
      </c:catAx>
      <c:valAx>
        <c:axId val="-2064361832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-2064365080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66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D5-4DF2-88F1-3BB70BCEF0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D5-4DF2-88F1-3BB70BCEF0D0}"/>
              </c:ext>
            </c:extLst>
          </c:dPt>
          <c:dPt>
            <c:idx val="2"/>
            <c:invertIfNegative val="0"/>
            <c:bubble3D val="0"/>
            <c:spPr>
              <a:solidFill>
                <a:srgbClr val="8000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D5-4DF2-88F1-3BB70BCEF0D0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D5-4DF2-88F1-3BB70BCEF0D0}"/>
              </c:ext>
            </c:extLst>
          </c:dPt>
          <c:cat>
            <c:strRef>
              <c:f>Feuil1!$A$2:$A$4</c:f>
              <c:strCache>
                <c:ptCount val="3"/>
                <c:pt idx="0">
                  <c:v>GLE 300 mg + PIB 120 mg</c:v>
                </c:pt>
                <c:pt idx="1">
                  <c:v>GLE 200 mg + PIB 120 mg</c:v>
                </c:pt>
                <c:pt idx="2">
                  <c:v>GLE 200 mg + PIB 120 mg + RBV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96.0</c:v>
                </c:pt>
                <c:pt idx="1">
                  <c:v>100.0</c:v>
                </c:pt>
                <c:pt idx="2">
                  <c:v>100.0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D5-4DF2-88F1-3BB70BCEF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1270776"/>
        <c:axId val="-2039569512"/>
      </c:barChart>
      <c:catAx>
        <c:axId val="2051270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800" b="1">
                <a:solidFill>
                  <a:srgbClr val="333399"/>
                </a:solidFill>
                <a:latin typeface="Calibri" pitchFamily="34" charset="0"/>
              </a:defRPr>
            </a:pPr>
            <a:endParaRPr lang="fr-FR"/>
          </a:p>
        </c:txPr>
        <c:crossAx val="-2039569512"/>
        <c:crosses val="autoZero"/>
        <c:auto val="1"/>
        <c:lblAlgn val="ctr"/>
        <c:lblOffset val="100"/>
        <c:noMultiLvlLbl val="0"/>
      </c:catAx>
      <c:valAx>
        <c:axId val="-2039569512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2051270776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22/11/17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69936-8401-4F49-B88D-DA7D883ECC48}" type="datetimeFigureOut">
              <a:rPr lang="en-US" smtClean="0"/>
              <a:pPr/>
              <a:t>22/11/17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ACF7AE-DBA5-4588-9224-6597A8163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419874" y="1881239"/>
            <a:ext cx="4060" cy="68366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627784" y="1196975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>
                <a:latin typeface="Calibri" pitchFamily="34" charset="0"/>
              </a:rPr>
              <a:t>R</a:t>
            </a:r>
            <a:r>
              <a:rPr lang="en-US" sz="1400" b="1" smtClean="0">
                <a:latin typeface="Calibri" pitchFamily="34" charset="0"/>
              </a:rPr>
              <a:t>andomisation</a:t>
            </a:r>
            <a:endParaRPr lang="en-US" sz="1400" b="1">
              <a:latin typeface="Calibri" pitchFamily="34" charset="0"/>
            </a:endParaRPr>
          </a:p>
          <a:p>
            <a:pPr algn="ctr"/>
            <a:r>
              <a:rPr lang="en-US" sz="1400" b="1" smtClean="0">
                <a:latin typeface="Calibri" pitchFamily="34" charset="0"/>
              </a:rPr>
              <a:t>Open-label</a:t>
            </a:r>
            <a:endParaRPr lang="en-US" sz="1400" b="1">
              <a:latin typeface="Calibri" pitchFamily="34" charset="0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306512" y="2852936"/>
            <a:ext cx="2465288" cy="2411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smtClean="0">
                <a:latin typeface="Calibri" pitchFamily="34" charset="0"/>
              </a:rPr>
              <a:t>18-70 </a:t>
            </a:r>
            <a:r>
              <a:rPr lang="en-US" sz="1400" b="1">
                <a:latin typeface="Calibri" pitchFamily="34" charset="0"/>
              </a:rPr>
              <a:t>years</a:t>
            </a:r>
          </a:p>
          <a:p>
            <a:pPr algn="ctr"/>
            <a:r>
              <a:rPr lang="en-US" sz="1400" b="1">
                <a:latin typeface="Calibri" pitchFamily="34" charset="0"/>
              </a:rPr>
              <a:t>HCV genotype </a:t>
            </a:r>
            <a:r>
              <a:rPr lang="en-US" sz="1400" b="1" smtClean="0">
                <a:latin typeface="Calibri" pitchFamily="34" charset="0"/>
              </a:rPr>
              <a:t>2 or 3</a:t>
            </a:r>
          </a:p>
          <a:p>
            <a:pPr algn="ctr"/>
            <a:r>
              <a:rPr lang="en-US" sz="1400" b="1" smtClean="0">
                <a:latin typeface="Calibri" pitchFamily="34" charset="0"/>
              </a:rPr>
              <a:t>Naïve or </a:t>
            </a:r>
            <a:r>
              <a:rPr lang="en-US" sz="1400" b="1">
                <a:latin typeface="Calibri" pitchFamily="34" charset="0"/>
              </a:rPr>
              <a:t>f</a:t>
            </a:r>
            <a:r>
              <a:rPr lang="en-US" sz="1400" b="1" smtClean="0">
                <a:latin typeface="Calibri" pitchFamily="34" charset="0"/>
              </a:rPr>
              <a:t>ailure to</a:t>
            </a:r>
          </a:p>
          <a:p>
            <a:pPr algn="ctr"/>
            <a:r>
              <a:rPr lang="en-US" sz="1400" b="1" smtClean="0">
                <a:latin typeface="Calibri" pitchFamily="34" charset="0"/>
              </a:rPr>
              <a:t>PEG-IFN + RBV</a:t>
            </a:r>
          </a:p>
          <a:p>
            <a:pPr algn="ctr"/>
            <a:r>
              <a:rPr lang="en-US" sz="1400" b="1" smtClean="0">
                <a:latin typeface="Calibri" pitchFamily="34" charset="0"/>
              </a:rPr>
              <a:t>HCV RNA &gt; 10,000 IU/ml</a:t>
            </a:r>
            <a:endParaRPr lang="en-US" sz="1400" b="1">
              <a:latin typeface="Calibri" pitchFamily="34" charset="0"/>
            </a:endParaRPr>
          </a:p>
          <a:p>
            <a:pPr algn="ctr"/>
            <a:r>
              <a:rPr lang="en-US" sz="1400" b="1" smtClean="0">
                <a:latin typeface="Calibri" pitchFamily="34" charset="0"/>
              </a:rPr>
              <a:t>No cirrhosis </a:t>
            </a:r>
            <a:endParaRPr lang="en-US" sz="1400" b="1">
              <a:latin typeface="Calibri" pitchFamily="34" charset="0"/>
            </a:endParaRPr>
          </a:p>
          <a:p>
            <a:pPr algn="ctr"/>
            <a:r>
              <a:rPr lang="en-US" sz="1400" b="1" smtClean="0">
                <a:latin typeface="Calibri" pitchFamily="34" charset="0"/>
              </a:rPr>
              <a:t>No </a:t>
            </a:r>
            <a:r>
              <a:rPr lang="en-US" sz="1400" b="1">
                <a:latin typeface="Calibri" pitchFamily="34" charset="0"/>
              </a:rPr>
              <a:t>HBV or </a:t>
            </a:r>
            <a:r>
              <a:rPr lang="en-US" sz="1400" b="1" smtClean="0">
                <a:latin typeface="Calibri" pitchFamily="34" charset="0"/>
              </a:rPr>
              <a:t>HIV </a:t>
            </a:r>
            <a:r>
              <a:rPr lang="en-US" sz="1400" b="1">
                <a:latin typeface="Calibri" pitchFamily="34" charset="0"/>
              </a:rPr>
              <a:t>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25538"/>
            <a:ext cx="1583978" cy="430212"/>
          </a:xfrm>
        </p:spPr>
        <p:txBody>
          <a:bodyPr/>
          <a:lstStyle/>
          <a:p>
            <a:r>
              <a:rPr lang="en-US" smtClean="0"/>
              <a:t>Design</a:t>
            </a:r>
          </a:p>
          <a:p>
            <a:endParaRPr lang="en-US" smtClean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058683" y="1772816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400" b="1" smtClean="0">
                <a:solidFill>
                  <a:srgbClr val="C00000"/>
                </a:solidFill>
                <a:latin typeface="Calibri" pitchFamily="34" charset="0"/>
              </a:rPr>
              <a:t>30</a:t>
            </a:r>
            <a:endParaRPr lang="en-US" sz="1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7020272" y="1665118"/>
            <a:ext cx="0" cy="435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732041" y="11967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064539"/>
              </p:ext>
            </p:extLst>
          </p:nvPr>
        </p:nvGraphicFramePr>
        <p:xfrm>
          <a:off x="4644007" y="2535263"/>
          <a:ext cx="2376265" cy="481583"/>
        </p:xfrm>
        <a:graphic>
          <a:graphicData uri="http://schemas.openxmlformats.org/drawingml/2006/table">
            <a:tbl>
              <a:tblPr/>
              <a:tblGrid>
                <a:gridCol w="23762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53886"/>
              </p:ext>
            </p:extLst>
          </p:nvPr>
        </p:nvGraphicFramePr>
        <p:xfrm>
          <a:off x="4644006" y="1909664"/>
          <a:ext cx="2376266" cy="481583"/>
        </p:xfrm>
        <a:graphic>
          <a:graphicData uri="http://schemas.openxmlformats.org/drawingml/2006/table">
            <a:tbl>
              <a:tblPr/>
              <a:tblGrid>
                <a:gridCol w="2376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3960008" y="2103140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4056861" y="2443510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3</a:t>
            </a:r>
            <a:r>
              <a:rPr lang="en-US" sz="1400" b="1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US" sz="1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472191" y="5733256"/>
            <a:ext cx="842028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en-US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25 IU/mL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 by ITT</a:t>
            </a:r>
            <a:endParaRPr lang="en-US" sz="1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820471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SURVEYOR-II study - Part 1: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u="sng" dirty="0" smtClean="0">
                <a:ea typeface="ＭＳ Ｐゴシック" pitchFamily="34" charset="-128"/>
              </a:rPr>
              <a:t>+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RBV in genotypes 2 or 3 – Phase II </a:t>
            </a:r>
          </a:p>
        </p:txBody>
      </p:sp>
      <p:sp>
        <p:nvSpPr>
          <p:cNvPr id="70" name="Line 63"/>
          <p:cNvSpPr>
            <a:spLocks noChangeShapeType="1"/>
          </p:cNvSpPr>
          <p:nvPr/>
        </p:nvSpPr>
        <p:spPr bwMode="auto">
          <a:xfrm>
            <a:off x="3960008" y="2757575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020461" y="3068249"/>
            <a:ext cx="1296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49796" y="289530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graphicFrame>
        <p:nvGraphicFramePr>
          <p:cNvPr id="25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61142"/>
              </p:ext>
            </p:extLst>
          </p:nvPr>
        </p:nvGraphicFramePr>
        <p:xfrm>
          <a:off x="4644009" y="3687391"/>
          <a:ext cx="2376264" cy="48158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628224"/>
              </p:ext>
            </p:extLst>
          </p:nvPr>
        </p:nvGraphicFramePr>
        <p:xfrm>
          <a:off x="4644008" y="3111327"/>
          <a:ext cx="2376264" cy="48158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31862"/>
              </p:ext>
            </p:extLst>
          </p:nvPr>
        </p:nvGraphicFramePr>
        <p:xfrm>
          <a:off x="4644009" y="4839519"/>
          <a:ext cx="2376264" cy="48158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32320"/>
              </p:ext>
            </p:extLst>
          </p:nvPr>
        </p:nvGraphicFramePr>
        <p:xfrm>
          <a:off x="4644008" y="4263455"/>
          <a:ext cx="2376264" cy="48158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3983030" y="3019574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400" b="1" smtClean="0">
                <a:solidFill>
                  <a:srgbClr val="C00000"/>
                </a:solidFill>
                <a:latin typeface="Calibri" pitchFamily="34" charset="0"/>
              </a:rPr>
              <a:t>31</a:t>
            </a:r>
            <a:endParaRPr lang="en-US" sz="1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3960008" y="3327351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984853" y="3595638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3</a:t>
            </a:r>
            <a:r>
              <a:rPr lang="en-US" sz="1400" b="1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US" sz="1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3960008" y="3903415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3983030" y="4171702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400" b="1" smtClean="0">
                <a:solidFill>
                  <a:srgbClr val="C00000"/>
                </a:solidFill>
                <a:latin typeface="Calibri" pitchFamily="34" charset="0"/>
              </a:rPr>
              <a:t>25</a:t>
            </a:r>
            <a:endParaRPr lang="en-US" sz="1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" name="Line 63"/>
          <p:cNvSpPr>
            <a:spLocks noChangeShapeType="1"/>
          </p:cNvSpPr>
          <p:nvPr/>
        </p:nvSpPr>
        <p:spPr bwMode="auto">
          <a:xfrm>
            <a:off x="3960008" y="4485767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3983030" y="4819774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24</a:t>
            </a:r>
            <a:endParaRPr 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3960008" y="5127551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" name="Connecteur droit 3"/>
          <p:cNvCxnSpPr>
            <a:stCxn id="42" idx="0"/>
            <a:endCxn id="35" idx="0"/>
          </p:cNvCxnSpPr>
          <p:nvPr/>
        </p:nvCxnSpPr>
        <p:spPr>
          <a:xfrm>
            <a:off x="3960008" y="2103140"/>
            <a:ext cx="0" cy="1800275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endCxn id="52" idx="0"/>
          </p:cNvCxnSpPr>
          <p:nvPr/>
        </p:nvCxnSpPr>
        <p:spPr>
          <a:xfrm>
            <a:off x="3960008" y="4479479"/>
            <a:ext cx="0" cy="1181769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Line 63"/>
          <p:cNvSpPr>
            <a:spLocks noChangeShapeType="1"/>
          </p:cNvSpPr>
          <p:nvPr/>
        </p:nvSpPr>
        <p:spPr bwMode="auto">
          <a:xfrm>
            <a:off x="2699792" y="3039319"/>
            <a:ext cx="126004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699792" y="5157192"/>
            <a:ext cx="126004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7020461" y="5063592"/>
            <a:ext cx="1296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349796" y="489064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9846" y="2700765"/>
            <a:ext cx="1154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Genotype 3</a:t>
            </a:r>
            <a:endParaRPr lang="en-US" sz="1600"/>
          </a:p>
        </p:txBody>
      </p:sp>
      <p:sp>
        <p:nvSpPr>
          <p:cNvPr id="48" name="Rectangle 47"/>
          <p:cNvSpPr/>
          <p:nvPr/>
        </p:nvSpPr>
        <p:spPr>
          <a:xfrm>
            <a:off x="2769846" y="4788997"/>
            <a:ext cx="1154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Genotype 2</a:t>
            </a:r>
            <a:endParaRPr lang="en-US" sz="1600"/>
          </a:p>
        </p:txBody>
      </p:sp>
      <p:sp>
        <p:nvSpPr>
          <p:cNvPr id="49" name="Rectangle 48"/>
          <p:cNvSpPr/>
          <p:nvPr/>
        </p:nvSpPr>
        <p:spPr>
          <a:xfrm>
            <a:off x="2771800" y="2700765"/>
            <a:ext cx="1154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Genotype 3</a:t>
            </a:r>
            <a:endParaRPr lang="en-US" sz="1600"/>
          </a:p>
        </p:txBody>
      </p:sp>
      <p:graphicFrame>
        <p:nvGraphicFramePr>
          <p:cNvPr id="5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40962"/>
              </p:ext>
            </p:extLst>
          </p:nvPr>
        </p:nvGraphicFramePr>
        <p:xfrm>
          <a:off x="4644008" y="5415583"/>
          <a:ext cx="2376264" cy="48158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3983030" y="5353471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400" b="1" smtClean="0">
                <a:solidFill>
                  <a:srgbClr val="C00000"/>
                </a:solidFill>
                <a:latin typeface="Calibri" pitchFamily="34" charset="0"/>
              </a:rPr>
              <a:t>25</a:t>
            </a:r>
            <a:endParaRPr lang="en-US" sz="1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" name="Line 63"/>
          <p:cNvSpPr>
            <a:spLocks noChangeShapeType="1"/>
          </p:cNvSpPr>
          <p:nvPr/>
        </p:nvSpPr>
        <p:spPr bwMode="auto">
          <a:xfrm>
            <a:off x="3960008" y="5661248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323528" y="5282044"/>
            <a:ext cx="340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RBV (bid dosing): 1000 or 1200 mg/day </a:t>
            </a:r>
          </a:p>
          <a:p>
            <a:r>
              <a:rPr lang="en-US" sz="1400" dirty="0" smtClean="0"/>
              <a:t>according to body weight (&lt; or ≥ 75 kg)</a:t>
            </a:r>
            <a:endParaRPr lang="en-US" sz="1400" dirty="0"/>
          </a:p>
        </p:txBody>
      </p:sp>
      <p:grpSp>
        <p:nvGrpSpPr>
          <p:cNvPr id="53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54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6443029"/>
              </p:ext>
            </p:extLst>
          </p:nvPr>
        </p:nvGraphicFramePr>
        <p:xfrm>
          <a:off x="179510" y="1772815"/>
          <a:ext cx="8496945" cy="4393934"/>
        </p:xfrm>
        <a:graphic>
          <a:graphicData uri="http://schemas.openxmlformats.org/drawingml/2006/table">
            <a:tbl>
              <a:tblPr/>
              <a:tblGrid>
                <a:gridCol w="2592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77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120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+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± 0.9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± 0.9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3a,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7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/ F2 /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/ 17 / 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 / 35 / 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 / 19 / 23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/ 27 / 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CC,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Failure to PEG-IFN 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characteristics (genotype 3)</a:t>
            </a:r>
            <a:endParaRPr lang="en-GB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1800199" y="6381328"/>
            <a:ext cx="7308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P. AASLD 2015, Abs. 248 ;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D. AASLD 2015, 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250 ; </a:t>
            </a:r>
          </a:p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67:263-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820471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SURVEYOR-II study - Part 1: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u="sng" dirty="0" smtClean="0">
                <a:ea typeface="ＭＳ Ｐゴシック" pitchFamily="34" charset="-128"/>
              </a:rPr>
              <a:t>+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RBV in genotypes 2 or 3 – Phase II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01958378"/>
              </p:ext>
            </p:extLst>
          </p:nvPr>
        </p:nvGraphicFramePr>
        <p:xfrm>
          <a:off x="179510" y="1772816"/>
          <a:ext cx="8568953" cy="4392487"/>
        </p:xfrm>
        <a:graphic>
          <a:graphicData uri="http://schemas.openxmlformats.org/drawingml/2006/table">
            <a:tbl>
              <a:tblPr/>
              <a:tblGrid>
                <a:gridCol w="2664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7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 ± 0.8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2b,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/ F2 /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 / 24 / 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 / 16 / 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 / 12 / 16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CC,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Failure to PEG-IFN 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characteristics (genotype 2)</a:t>
            </a:r>
            <a:endParaRPr lang="en-GB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P. AASLD 2015, Abs. 248 ;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D. AASLD 2015, Abs. 250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820471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SURVEYOR-II study - Part 1: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u="sng" dirty="0" smtClean="0">
                <a:ea typeface="ＭＳ Ｐゴシック" pitchFamily="34" charset="-128"/>
              </a:rPr>
              <a:t>+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RBV in genotypes 2 or 3 – Phase II </a:t>
            </a:r>
          </a:p>
        </p:txBody>
      </p:sp>
    </p:spTree>
    <p:extLst>
      <p:ext uri="{BB962C8B-B14F-4D97-AF65-F5344CB8AC3E}">
        <p14:creationId xmlns:p14="http://schemas.microsoft.com/office/powerpoint/2010/main" val="349184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63102" y="5066020"/>
            <a:ext cx="1395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SVR</a:t>
            </a:r>
            <a:r>
              <a:rPr lang="en-US" sz="1400" baseline="-25000" dirty="0" smtClean="0"/>
              <a:t>12</a:t>
            </a:r>
            <a:r>
              <a:rPr lang="en-US" sz="1400" dirty="0" smtClean="0"/>
              <a:t> by </a:t>
            </a:r>
            <a:r>
              <a:rPr lang="en-US" sz="1400" dirty="0" err="1" smtClean="0"/>
              <a:t>ITTm</a:t>
            </a:r>
            <a:endParaRPr lang="en-US" sz="14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2659846" y="506602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97</a:t>
            </a:r>
            <a:endParaRPr lang="en-US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4173819" y="506602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93</a:t>
            </a:r>
            <a:endParaRPr lang="en-US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724128" y="506602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97</a:t>
            </a:r>
            <a:endParaRPr lang="en-US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7110584" y="506602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89</a:t>
            </a:r>
            <a:endParaRPr lang="en-US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5373216"/>
            <a:ext cx="1990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mtClean="0"/>
              <a:t>Virologic breakthrough</a:t>
            </a:r>
          </a:p>
          <a:p>
            <a:pPr algn="r"/>
            <a:r>
              <a:rPr lang="en-US" sz="1400" smtClean="0"/>
              <a:t>Relapse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31854" y="5373216"/>
            <a:ext cx="354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0</a:t>
            </a:r>
          </a:p>
          <a:p>
            <a:r>
              <a:rPr lang="en-US" sz="1400" smtClean="0"/>
              <a:t>1*</a:t>
            </a:r>
            <a:endParaRPr lang="en-US" sz="1400"/>
          </a:p>
        </p:txBody>
      </p:sp>
      <p:sp>
        <p:nvSpPr>
          <p:cNvPr id="11" name="ZoneTexte 10"/>
          <p:cNvSpPr txBox="1"/>
          <p:nvPr/>
        </p:nvSpPr>
        <p:spPr>
          <a:xfrm>
            <a:off x="4245827" y="5373216"/>
            <a:ext cx="284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0</a:t>
            </a:r>
          </a:p>
          <a:p>
            <a:r>
              <a:rPr lang="en-US" sz="1400" smtClean="0"/>
              <a:t>2</a:t>
            </a:r>
            <a:endParaRPr lang="en-US" sz="1400"/>
          </a:p>
        </p:txBody>
      </p:sp>
      <p:sp>
        <p:nvSpPr>
          <p:cNvPr id="12" name="ZoneTexte 11"/>
          <p:cNvSpPr txBox="1"/>
          <p:nvPr/>
        </p:nvSpPr>
        <p:spPr>
          <a:xfrm>
            <a:off x="5796136" y="5373216"/>
            <a:ext cx="284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1</a:t>
            </a:r>
          </a:p>
          <a:p>
            <a:r>
              <a:rPr lang="en-US" sz="1400" smtClean="0"/>
              <a:t>0</a:t>
            </a:r>
            <a:endParaRPr lang="en-US" sz="1400"/>
          </a:p>
        </p:txBody>
      </p:sp>
      <p:sp>
        <p:nvSpPr>
          <p:cNvPr id="13" name="ZoneTexte 12"/>
          <p:cNvSpPr txBox="1"/>
          <p:nvPr/>
        </p:nvSpPr>
        <p:spPr>
          <a:xfrm>
            <a:off x="7182592" y="5373216"/>
            <a:ext cx="284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1</a:t>
            </a:r>
          </a:p>
          <a:p>
            <a:r>
              <a:rPr lang="en-US" sz="1400" smtClean="0"/>
              <a:t>2</a:t>
            </a:r>
            <a:endParaRPr lang="en-US" sz="1400"/>
          </a:p>
        </p:txBody>
      </p:sp>
      <p:sp>
        <p:nvSpPr>
          <p:cNvPr id="4" name="ZoneTexte 3"/>
          <p:cNvSpPr txBox="1"/>
          <p:nvPr/>
        </p:nvSpPr>
        <p:spPr>
          <a:xfrm>
            <a:off x="395536" y="6021288"/>
            <a:ext cx="8568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At baseline: no NS3 </a:t>
            </a:r>
            <a:r>
              <a:rPr lang="en-US" sz="1200" dirty="0" smtClean="0"/>
              <a:t>RAS, </a:t>
            </a:r>
            <a:r>
              <a:rPr lang="en-US" sz="1200" dirty="0" smtClean="0"/>
              <a:t>A30K NS5A </a:t>
            </a:r>
            <a:r>
              <a:rPr lang="en-US" sz="1200" dirty="0" smtClean="0"/>
              <a:t>RAS </a:t>
            </a:r>
            <a:r>
              <a:rPr lang="en-US" sz="1200" dirty="0" smtClean="0"/>
              <a:t>; </a:t>
            </a:r>
            <a:r>
              <a:rPr lang="en-US" sz="1200" dirty="0"/>
              <a:t>A</a:t>
            </a:r>
            <a:r>
              <a:rPr lang="en-US" sz="1200" dirty="0" smtClean="0"/>
              <a:t>t relapse: NS3 </a:t>
            </a:r>
            <a:r>
              <a:rPr lang="en-US" sz="1200" dirty="0" smtClean="0"/>
              <a:t>RASs </a:t>
            </a:r>
            <a:r>
              <a:rPr lang="en-US" sz="1200" dirty="0" smtClean="0"/>
              <a:t>(Y56H + Q168R) and NS5A </a:t>
            </a:r>
            <a:r>
              <a:rPr lang="en-US" sz="1200" dirty="0" smtClean="0"/>
              <a:t>RASs </a:t>
            </a:r>
            <a:r>
              <a:rPr lang="en-US" sz="1200" dirty="0" smtClean="0"/>
              <a:t>(A30K + Y93H)</a:t>
            </a:r>
            <a:endParaRPr lang="en-US" sz="1200" dirty="0"/>
          </a:p>
        </p:txBody>
      </p:sp>
      <p:grpSp>
        <p:nvGrpSpPr>
          <p:cNvPr id="16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1691680" y="1772816"/>
            <a:ext cx="6552728" cy="3384376"/>
            <a:chOff x="1691680" y="1772816"/>
            <a:chExt cx="6552728" cy="3384376"/>
          </a:xfrm>
        </p:grpSpPr>
        <p:graphicFrame>
          <p:nvGraphicFramePr>
            <p:cNvPr id="19" name="Graphique 18"/>
            <p:cNvGraphicFramePr/>
            <p:nvPr>
              <p:extLst>
                <p:ext uri="{D42A27DB-BD31-4B8C-83A1-F6EECF244321}">
                  <p14:modId xmlns:p14="http://schemas.microsoft.com/office/powerpoint/2010/main" val="544360742"/>
                </p:ext>
              </p:extLst>
            </p:nvPr>
          </p:nvGraphicFramePr>
          <p:xfrm>
            <a:off x="1691680" y="1772816"/>
            <a:ext cx="6552728" cy="33843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6" name="ZoneTexte 25"/>
            <p:cNvSpPr txBox="1"/>
            <p:nvPr/>
          </p:nvSpPr>
          <p:spPr>
            <a:xfrm>
              <a:off x="2771800" y="3738518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chemeClr val="bg1"/>
                  </a:solidFill>
                </a:rPr>
                <a:t>30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250101" y="3738518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chemeClr val="bg1"/>
                  </a:solidFill>
                </a:rPr>
                <a:t>30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746706" y="3738518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chemeClr val="bg1"/>
                  </a:solidFill>
                </a:rPr>
                <a:t>31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7198155" y="3738518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chemeClr val="bg1"/>
                  </a:solidFill>
                </a:rPr>
                <a:t>30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842819" y="1246620"/>
            <a:ext cx="7445717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12,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IU/mL), by ITT- Genotype 3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51720" y="1609055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  <p:sp>
        <p:nvSpPr>
          <p:cNvPr id="27" name="Rectangle 27"/>
          <p:cNvSpPr txBox="1">
            <a:spLocks noChangeArrowheads="1"/>
          </p:cNvSpPr>
          <p:nvPr/>
        </p:nvSpPr>
        <p:spPr bwMode="auto">
          <a:xfrm>
            <a:off x="251520" y="44624"/>
            <a:ext cx="8820471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smtClean="0">
                <a:ea typeface="ＭＳ Ｐゴシック" pitchFamily="34" charset="-128"/>
              </a:rPr>
              <a:t>SURVEYOR-II study - Part 1: glecaprevir + pibrentasvir </a:t>
            </a:r>
            <a:r>
              <a:rPr lang="en-US" sz="3000" u="sng" smtClean="0">
                <a:ea typeface="ＭＳ Ｐゴシック" pitchFamily="34" charset="-128"/>
              </a:rPr>
              <a:t>+</a:t>
            </a:r>
            <a:r>
              <a:rPr lang="en-US" sz="3000" smtClean="0">
                <a:ea typeface="ＭＳ Ｐゴシック" pitchFamily="34" charset="-128"/>
              </a:rPr>
              <a:t> RBV in genotypes 2 or 3 – Phase II </a:t>
            </a:r>
            <a:endParaRPr lang="en-US" sz="3000" dirty="0" smtClean="0">
              <a:ea typeface="ＭＳ Ｐゴシック" pitchFamily="34" charset="-128"/>
            </a:endParaRP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2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1115616" y="5157192"/>
            <a:ext cx="3148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Lost to follow-up after treatment W2</a:t>
            </a:r>
            <a:endParaRPr lang="en-US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55576" y="5661248"/>
            <a:ext cx="8012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At baseline: N3 RAV in 1 patient, NS5A RAVs in 39 (31M in 36/39) ; no </a:t>
            </a:r>
            <a:r>
              <a:rPr lang="en-US" sz="1600" dirty="0" err="1" smtClean="0"/>
              <a:t>virologic</a:t>
            </a:r>
            <a:r>
              <a:rPr lang="en-US" sz="1600" dirty="0" smtClean="0"/>
              <a:t> failure </a:t>
            </a:r>
            <a:endParaRPr lang="en-US" sz="1600" dirty="0"/>
          </a:p>
        </p:txBody>
      </p:sp>
      <p:grpSp>
        <p:nvGrpSpPr>
          <p:cNvPr id="7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186393607"/>
              </p:ext>
            </p:extLst>
          </p:nvPr>
        </p:nvGraphicFramePr>
        <p:xfrm>
          <a:off x="1691680" y="1844824"/>
          <a:ext cx="547260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2699792" y="3940071"/>
            <a:ext cx="549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25 *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355976" y="3944345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24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2160" y="3933056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25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051720" y="1700808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2791641" y="177281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96</a:t>
            </a:r>
            <a:endParaRPr lang="fr-FR" sz="14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355976" y="1700808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100</a:t>
            </a:r>
            <a:endParaRPr lang="fr-FR" sz="14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5959993" y="1700808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100</a:t>
            </a:r>
            <a:endParaRPr lang="fr-FR" sz="1400" b="1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842819" y="1246620"/>
            <a:ext cx="7445717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12,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IU/mL), by ITT- Genotype 2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Rectangle 27"/>
          <p:cNvSpPr txBox="1">
            <a:spLocks noChangeArrowheads="1"/>
          </p:cNvSpPr>
          <p:nvPr/>
        </p:nvSpPr>
        <p:spPr bwMode="auto">
          <a:xfrm>
            <a:off x="251520" y="44624"/>
            <a:ext cx="8820471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smtClean="0">
                <a:ea typeface="ＭＳ Ｐゴシック" pitchFamily="34" charset="-128"/>
              </a:rPr>
              <a:t>SURVEYOR-II study - Part 1: glecaprevir + pibrentasvir </a:t>
            </a:r>
            <a:r>
              <a:rPr lang="en-US" sz="3000" u="sng" smtClean="0">
                <a:ea typeface="ＭＳ Ｐゴシック" pitchFamily="34" charset="-128"/>
              </a:rPr>
              <a:t>+</a:t>
            </a:r>
            <a:r>
              <a:rPr lang="en-US" sz="3000" smtClean="0">
                <a:ea typeface="ＭＳ Ｐゴシック" pitchFamily="34" charset="-128"/>
              </a:rPr>
              <a:t> RBV in genotypes 2 or 3 – Phase II </a:t>
            </a:r>
            <a:endParaRPr lang="en-US" sz="3000" dirty="0" smtClean="0">
              <a:ea typeface="ＭＳ Ｐゴシック" pitchFamily="34" charset="-128"/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250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35126171"/>
              </p:ext>
            </p:extLst>
          </p:nvPr>
        </p:nvGraphicFramePr>
        <p:xfrm>
          <a:off x="179511" y="1628801"/>
          <a:ext cx="8784977" cy="4461387"/>
        </p:xfrm>
        <a:graphic>
          <a:graphicData uri="http://schemas.openxmlformats.org/drawingml/2006/table">
            <a:tbl>
              <a:tblPr/>
              <a:tblGrid>
                <a:gridCol w="26642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8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Severe adverse event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in &gt;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68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ALT &gt; 5 x ULN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AST &gt; 5 x ULN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Alkaline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phosphatase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&gt; 5 x ULN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Total bilirubin &gt; 3 x ULN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 (genotype 3)</a:t>
            </a:r>
            <a:endParaRPr lang="en-GB" sz="20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9512" y="6093296"/>
            <a:ext cx="3288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Abdominal pain and sensation of </a:t>
            </a:r>
            <a:r>
              <a:rPr lang="fr-FR" sz="1400" dirty="0" err="1" smtClean="0"/>
              <a:t>heat</a:t>
            </a:r>
            <a:endParaRPr lang="fr-FR" sz="14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P. AASLD 2015, Abs. 248 ;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D. AASLD 2015, Abs. 250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7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820471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SURVEYOR-II study - Part 1: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u="sng" dirty="0" smtClean="0">
                <a:ea typeface="ＭＳ Ｐゴシック" pitchFamily="34" charset="-128"/>
              </a:rPr>
              <a:t>+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RBV in genotypes 2 or 3 – Phase II </a:t>
            </a:r>
          </a:p>
        </p:txBody>
      </p:sp>
    </p:spTree>
    <p:extLst>
      <p:ext uri="{BB962C8B-B14F-4D97-AF65-F5344CB8AC3E}">
        <p14:creationId xmlns:p14="http://schemas.microsoft.com/office/powerpoint/2010/main" val="821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96589233"/>
              </p:ext>
            </p:extLst>
          </p:nvPr>
        </p:nvGraphicFramePr>
        <p:xfrm>
          <a:off x="179510" y="1628801"/>
          <a:ext cx="8712969" cy="4510560"/>
        </p:xfrm>
        <a:graphic>
          <a:graphicData uri="http://schemas.openxmlformats.org/drawingml/2006/table">
            <a:tbl>
              <a:tblPr/>
              <a:tblGrid>
                <a:gridCol w="33843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8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 mg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Severe adverse event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68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ALT &gt; 5 x ULN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AST &gt; 5 x ULN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Alkaline phosphatase &gt; 5 x ULN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Total bilirubin &gt; 3 x ULN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 (genotype 2)</a:t>
            </a:r>
            <a:endParaRPr lang="en-GB" sz="20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9512" y="6105108"/>
            <a:ext cx="2523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Atrial fibrillation (not related)</a:t>
            </a:r>
            <a:endParaRPr lang="en-US" sz="140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P. AASLD 2015, Abs. 248 ;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D. AASLD 2015, Abs. 250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7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820471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SURVEYOR-II study - Part 1: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u="sng" dirty="0" smtClean="0">
                <a:ea typeface="ＭＳ Ｐゴシック" pitchFamily="34" charset="-128"/>
              </a:rPr>
              <a:t>+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 smtClean="0">
                <a:ea typeface="ＭＳ Ｐゴシック" pitchFamily="34" charset="-128"/>
              </a:rPr>
              <a:t>RBV in genotypes 2 or 3 – Phase II </a:t>
            </a:r>
          </a:p>
        </p:txBody>
      </p:sp>
    </p:spTree>
    <p:extLst>
      <p:ext uri="{BB962C8B-B14F-4D97-AF65-F5344CB8AC3E}">
        <p14:creationId xmlns:p14="http://schemas.microsoft.com/office/powerpoint/2010/main" val="283030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 smtClean="0">
                <a:ea typeface="ＭＳ Ｐゴシック" pitchFamily="34" charset="-128"/>
              </a:rPr>
              <a:t>Summary</a:t>
            </a:r>
            <a:br>
              <a:rPr lang="en-US" sz="2800" dirty="0" smtClean="0">
                <a:ea typeface="ＭＳ Ｐゴシック" pitchFamily="34" charset="-128"/>
              </a:rPr>
            </a:br>
            <a:endParaRPr lang="en-US" sz="2800" dirty="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High SVR</a:t>
            </a:r>
            <a:r>
              <a:rPr lang="en-US" sz="2000" baseline="-25000" dirty="0" smtClean="0">
                <a:ea typeface="ＭＳ Ｐゴシック" pitchFamily="34" charset="-128"/>
              </a:rPr>
              <a:t>12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>
                <a:ea typeface="ＭＳ Ｐゴシック" pitchFamily="34" charset="-128"/>
              </a:rPr>
              <a:t>rates were achieved in HCV genotype </a:t>
            </a:r>
            <a:r>
              <a:rPr lang="en-US" sz="2000" dirty="0" smtClean="0">
                <a:ea typeface="ＭＳ Ｐゴシック" pitchFamily="34" charset="-128"/>
              </a:rPr>
              <a:t>3-infected patients without cirrhosis after 12 weeks of once daily </a:t>
            </a:r>
            <a:r>
              <a:rPr lang="en-US" sz="2000" dirty="0" smtClean="0">
                <a:ea typeface="ＭＳ Ｐゴシック" pitchFamily="34" charset="-128"/>
              </a:rPr>
              <a:t>GLE </a:t>
            </a:r>
            <a:r>
              <a:rPr lang="en-US" sz="2000" dirty="0" smtClean="0">
                <a:ea typeface="ＭＳ Ｐゴシック" pitchFamily="34" charset="-128"/>
              </a:rPr>
              <a:t/>
            </a:r>
            <a:br>
              <a:rPr lang="en-US" sz="2000" dirty="0" smtClean="0">
                <a:ea typeface="ＭＳ Ｐゴシック" pitchFamily="34" charset="-128"/>
              </a:rPr>
            </a:br>
            <a:r>
              <a:rPr lang="en-US" sz="2000" dirty="0" smtClean="0">
                <a:ea typeface="ＭＳ Ｐゴシック" pitchFamily="34" charset="-128"/>
              </a:rPr>
              <a:t>+ </a:t>
            </a:r>
            <a:r>
              <a:rPr lang="en-US" sz="2000" dirty="0" smtClean="0">
                <a:ea typeface="ＭＳ Ｐゴシック" pitchFamily="34" charset="-128"/>
              </a:rPr>
              <a:t>PIB</a:t>
            </a:r>
            <a:endParaRPr lang="en-US" sz="2000" dirty="0" smtClean="0">
              <a:ea typeface="ＭＳ Ｐゴシック" pitchFamily="34" charset="-128"/>
            </a:endParaRP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All but one patient achieved SVR</a:t>
            </a:r>
            <a:r>
              <a:rPr lang="en-US" sz="1800" baseline="-25000" dirty="0" smtClean="0">
                <a:ea typeface="ＭＳ Ｐゴシック" pitchFamily="34" charset="-128"/>
              </a:rPr>
              <a:t>12 </a:t>
            </a:r>
            <a:r>
              <a:rPr lang="en-US" sz="1800" dirty="0" smtClean="0">
                <a:ea typeface="ＭＳ Ｐゴシック" pitchFamily="34" charset="-128"/>
              </a:rPr>
              <a:t>with</a:t>
            </a:r>
            <a:r>
              <a:rPr lang="en-US" sz="1800" baseline="-25000" dirty="0" smtClean="0">
                <a:ea typeface="ＭＳ Ｐゴシック" pitchFamily="34" charset="-128"/>
              </a:rPr>
              <a:t> </a:t>
            </a:r>
            <a:r>
              <a:rPr lang="en-US" sz="1800" dirty="0" smtClean="0">
                <a:ea typeface="ＭＳ Ｐゴシック" pitchFamily="34" charset="-128"/>
              </a:rPr>
              <a:t>GLE </a:t>
            </a:r>
            <a:r>
              <a:rPr lang="en-US" sz="1800" dirty="0" smtClean="0">
                <a:ea typeface="ＭＳ Ｐゴシック" pitchFamily="34" charset="-128"/>
              </a:rPr>
              <a:t>300 mg </a:t>
            </a:r>
            <a:r>
              <a:rPr lang="en-US" sz="1800" dirty="0" smtClean="0">
                <a:ea typeface="ＭＳ Ｐゴシック" pitchFamily="34" charset="-128"/>
              </a:rPr>
              <a:t>+ PIB </a:t>
            </a:r>
            <a:r>
              <a:rPr lang="en-US" sz="1800" dirty="0" smtClean="0">
                <a:ea typeface="ＭＳ Ｐゴシック" pitchFamily="34" charset="-128"/>
              </a:rPr>
              <a:t>120 mg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SVR</a:t>
            </a:r>
            <a:r>
              <a:rPr lang="en-US" baseline="-25000" dirty="0" smtClean="0">
                <a:ea typeface="ＭＳ Ｐゴシック" pitchFamily="34" charset="-128"/>
              </a:rPr>
              <a:t>12</a:t>
            </a:r>
            <a:r>
              <a:rPr lang="en-US" sz="2000" dirty="0" smtClean="0">
                <a:ea typeface="ＭＳ Ｐゴシック" pitchFamily="34" charset="-128"/>
              </a:rPr>
              <a:t> of 100% in genotype 2 with the different regimens tested (1/75 patients lost to follow-up, no failure in the 74 others)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All patients with baseline NS3 or NS5A RAVs achieved SVR</a:t>
            </a:r>
            <a:r>
              <a:rPr lang="en-US" sz="1800" baseline="-25000" dirty="0" smtClean="0">
                <a:ea typeface="ＭＳ Ｐゴシック" pitchFamily="34" charset="-128"/>
              </a:rPr>
              <a:t>12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Adverse events were mostly mild in severity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1 discontinuation for adverse event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Selected doses for future studies: </a:t>
            </a:r>
            <a:r>
              <a:rPr lang="en-US" sz="2000" dirty="0" smtClean="0">
                <a:ea typeface="ＭＳ Ｐゴシック" pitchFamily="34" charset="-128"/>
              </a:rPr>
              <a:t>GLE </a:t>
            </a:r>
            <a:r>
              <a:rPr lang="en-US" sz="2000" dirty="0" smtClean="0">
                <a:ea typeface="ＭＳ Ｐゴシック" pitchFamily="34" charset="-128"/>
              </a:rPr>
              <a:t>300 mg </a:t>
            </a:r>
            <a:r>
              <a:rPr lang="en-US" sz="2000" dirty="0" err="1" smtClean="0">
                <a:ea typeface="ＭＳ Ｐゴシック" pitchFamily="34" charset="-128"/>
              </a:rPr>
              <a:t>qd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 smtClean="0">
                <a:ea typeface="ＭＳ Ｐゴシック" pitchFamily="34" charset="-128"/>
              </a:rPr>
              <a:t>+ PIB </a:t>
            </a:r>
            <a:r>
              <a:rPr lang="en-US" sz="2000" dirty="0" smtClean="0">
                <a:ea typeface="ＭＳ Ｐゴシック" pitchFamily="34" charset="-128"/>
              </a:rPr>
              <a:t>120 mg </a:t>
            </a:r>
            <a:r>
              <a:rPr lang="en-US" sz="2000" dirty="0" err="1" smtClean="0">
                <a:ea typeface="ＭＳ Ｐゴシック" pitchFamily="34" charset="-128"/>
              </a:rPr>
              <a:t>qd</a:t>
            </a: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SURVEYOR-II study - Part 1: </a:t>
            </a:r>
            <a:r>
              <a:rPr lang="en-US" sz="3000" dirty="0" smtClean="0">
                <a:ea typeface="ＭＳ Ｐゴシック" pitchFamily="34" charset="-128"/>
              </a:rPr>
              <a:t>GLE </a:t>
            </a:r>
            <a:r>
              <a:rPr lang="en-US" sz="3000" dirty="0" smtClean="0">
                <a:ea typeface="ＭＳ Ｐゴシック" pitchFamily="34" charset="-128"/>
              </a:rPr>
              <a:t>+ </a:t>
            </a:r>
            <a:r>
              <a:rPr lang="en-US" sz="3000" dirty="0" smtClean="0">
                <a:ea typeface="ＭＳ Ｐゴシック" pitchFamily="34" charset="-128"/>
              </a:rPr>
              <a:t>PIB </a:t>
            </a:r>
            <a:r>
              <a:rPr lang="en-US" sz="3000" u="sng" dirty="0" smtClean="0">
                <a:ea typeface="ＭＳ Ｐゴシック" pitchFamily="34" charset="-128"/>
              </a:rPr>
              <a:t>+</a:t>
            </a:r>
            <a:r>
              <a:rPr lang="en-US" sz="3000" dirty="0" smtClean="0">
                <a:ea typeface="ＭＳ Ｐゴシック" pitchFamily="34" charset="-128"/>
              </a:rPr>
              <a:t> RBV in genotypes 2 or 3 – Phase II </a:t>
            </a:r>
          </a:p>
        </p:txBody>
      </p:sp>
      <p:grpSp>
        <p:nvGrpSpPr>
          <p:cNvPr id="6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- Part 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1251</Words>
  <Application>Microsoft Macintosh PowerPoint</Application>
  <PresentationFormat>Présentation à l'écran (4:3)</PresentationFormat>
  <Paragraphs>351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SURVEYOR-II study - Part 1: glecaprevir + pibrentasvir + RBV in genotypes 2 or 3 – Phase II </vt:lpstr>
      <vt:lpstr>SURVEYOR-II study - Part 1: glecaprevir + pibrentasvir + RBV in genotypes 2 or 3 – Phase II </vt:lpstr>
      <vt:lpstr>SURVEYOR-II study - Part 1: glecaprevir + pibrentasvir + RBV in genotypes 2 or 3 – Phase II </vt:lpstr>
      <vt:lpstr>Présentation PowerPoint</vt:lpstr>
      <vt:lpstr>Présentation PowerPoint</vt:lpstr>
      <vt:lpstr>SURVEYOR-II study - Part 1: glecaprevir + pibrentasvir + RBV in genotypes 2 or 3 – Phase II </vt:lpstr>
      <vt:lpstr>SURVEYOR-II study - Part 1: glecaprevir + pibrentasvir + RBV in genotypes 2 or 3 – Phase II </vt:lpstr>
      <vt:lpstr>SURVEYOR-II study - Part 1: GLE + PIB + RBV in genotypes 2 or 3 – Phase II 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200</cp:revision>
  <dcterms:created xsi:type="dcterms:W3CDTF">2010-10-19T10:42:50Z</dcterms:created>
  <dcterms:modified xsi:type="dcterms:W3CDTF">2017-11-23T00:06:01Z</dcterms:modified>
</cp:coreProperties>
</file>