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308" r:id="rId4"/>
    <p:sldId id="311" r:id="rId5"/>
    <p:sldId id="310" r:id="rId6"/>
    <p:sldId id="307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0066"/>
    <a:srgbClr val="FFFFFF"/>
    <a:srgbClr val="DDDDDD"/>
    <a:srgbClr val="A38904"/>
    <a:srgbClr val="800080"/>
    <a:srgbClr val="CC6600"/>
    <a:srgbClr val="B230BC"/>
    <a:srgbClr val="10EB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43" autoAdjust="0"/>
    <p:restoredTop sz="98179" autoAdjust="0"/>
  </p:normalViewPr>
  <p:slideViewPr>
    <p:cSldViewPr>
      <p:cViewPr varScale="1">
        <p:scale>
          <a:sx n="90" d="100"/>
          <a:sy n="90" d="100"/>
        </p:scale>
        <p:origin x="-384" y="-112"/>
      </p:cViewPr>
      <p:guideLst>
        <p:guide orient="horz" pos="216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23/11/17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5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3703844" y="1916896"/>
            <a:ext cx="4060" cy="576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2843807" y="1196752"/>
            <a:ext cx="1584000" cy="720080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>
                <a:latin typeface="Calibri" pitchFamily="34" charset="0"/>
              </a:rPr>
              <a:t>Not </a:t>
            </a:r>
            <a:r>
              <a:rPr lang="en-US" sz="1400" b="1" dirty="0" err="1">
                <a:latin typeface="Calibri" pitchFamily="34" charset="0"/>
              </a:rPr>
              <a:t>randomised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Open-label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107505" y="2211707"/>
            <a:ext cx="2808326" cy="248578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sz="1400" b="1" dirty="0">
                <a:latin typeface="Calibri" pitchFamily="34" charset="0"/>
              </a:rPr>
              <a:t>18-70 years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genotype 1 or 3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Naïve or failure to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PEG-IFN + RBV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No prior DAA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HCV RNA &gt; 10 000 IU</a:t>
            </a:r>
            <a:r>
              <a:rPr lang="en-US" sz="1400" b="1" dirty="0" smtClean="0">
                <a:latin typeface="Calibri" pitchFamily="34" charset="0"/>
              </a:rPr>
              <a:t>/ml</a:t>
            </a:r>
            <a:endParaRPr lang="en-US" sz="1400" b="1" dirty="0">
              <a:latin typeface="Calibri" pitchFamily="34" charset="0"/>
            </a:endParaRPr>
          </a:p>
          <a:p>
            <a:pPr algn="ctr"/>
            <a:r>
              <a:rPr lang="en-US" sz="1400" b="1" dirty="0">
                <a:latin typeface="Calibri" pitchFamily="34" charset="0"/>
              </a:rPr>
              <a:t>Compensated cirrhosis * with Child-Pugh score ≤ 6</a:t>
            </a:r>
          </a:p>
          <a:p>
            <a:pPr algn="ctr"/>
            <a:r>
              <a:rPr lang="en-US" sz="1400" b="1" dirty="0" err="1">
                <a:latin typeface="Calibri" pitchFamily="34" charset="0"/>
              </a:rPr>
              <a:t>Creatinine</a:t>
            </a:r>
            <a:r>
              <a:rPr lang="en-US" sz="1400" b="1" dirty="0">
                <a:latin typeface="Calibri" pitchFamily="34" charset="0"/>
              </a:rPr>
              <a:t> </a:t>
            </a:r>
            <a:r>
              <a:rPr lang="en-US" sz="1400" b="1" dirty="0" err="1">
                <a:latin typeface="Calibri" pitchFamily="34" charset="0"/>
              </a:rPr>
              <a:t>clearnce</a:t>
            </a:r>
            <a:r>
              <a:rPr lang="en-US" sz="1400" b="1" dirty="0">
                <a:latin typeface="Calibri" pitchFamily="34" charset="0"/>
              </a:rPr>
              <a:t> &gt; 50 </a:t>
            </a:r>
            <a:r>
              <a:rPr lang="en-US" sz="1400" b="1" dirty="0" smtClean="0">
                <a:latin typeface="Calibri" pitchFamily="34" charset="0"/>
              </a:rPr>
              <a:t>ml/</a:t>
            </a:r>
            <a:r>
              <a:rPr lang="en-US" sz="1400" b="1" dirty="0">
                <a:latin typeface="Calibri" pitchFamily="34" charset="0"/>
              </a:rPr>
              <a:t>min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No HBV or HIV </a:t>
            </a:r>
            <a:r>
              <a:rPr lang="en-US" sz="1400" b="1" dirty="0" err="1">
                <a:latin typeface="Calibri" pitchFamily="34" charset="0"/>
              </a:rPr>
              <a:t>coinfection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496175" cy="976313"/>
          </a:xfrm>
        </p:spPr>
        <p:txBody>
          <a:bodyPr/>
          <a:lstStyle/>
          <a:p>
            <a:r>
              <a:rPr lang="en-US" sz="3000" dirty="0" smtClean="0">
                <a:ea typeface="ＭＳ Ｐゴシック" pitchFamily="34" charset="-128"/>
              </a:rPr>
              <a:t>SURVEYOR-I &amp; II </a:t>
            </a:r>
            <a:r>
              <a:rPr lang="en-US" sz="3000" dirty="0">
                <a:ea typeface="ＭＳ Ｐゴシック" pitchFamily="34" charset="-128"/>
              </a:rPr>
              <a:t>study – Part 2 in cirrhosis: </a:t>
            </a:r>
            <a:r>
              <a:rPr lang="en-US" sz="3000" dirty="0" err="1">
                <a:ea typeface="ＭＳ Ｐゴシック" pitchFamily="34" charset="-128"/>
              </a:rPr>
              <a:t>g</a:t>
            </a:r>
            <a:r>
              <a:rPr lang="en-US" sz="3000" dirty="0" err="1" smtClean="0">
                <a:ea typeface="ＭＳ Ｐゴシック" pitchFamily="34" charset="-128"/>
              </a:rPr>
              <a:t>lecaprevir</a:t>
            </a:r>
            <a:r>
              <a:rPr lang="en-US" sz="3000" dirty="0" smtClean="0">
                <a:ea typeface="ＭＳ Ｐゴシック" pitchFamily="34" charset="-128"/>
              </a:rPr>
              <a:t> </a:t>
            </a:r>
            <a:r>
              <a:rPr lang="en-US" sz="3000" dirty="0">
                <a:ea typeface="ＭＳ Ｐゴシック" pitchFamily="34" charset="-128"/>
              </a:rPr>
              <a:t>+ </a:t>
            </a:r>
            <a:r>
              <a:rPr lang="en-US" sz="3000" dirty="0" err="1">
                <a:ea typeface="ＭＳ Ｐゴシック" pitchFamily="34" charset="-128"/>
              </a:rPr>
              <a:t>p</a:t>
            </a:r>
            <a:r>
              <a:rPr lang="en-US" sz="3000" dirty="0" err="1" smtClean="0">
                <a:ea typeface="ＭＳ Ｐゴシック" pitchFamily="34" charset="-128"/>
              </a:rPr>
              <a:t>ibrentasvir</a:t>
            </a:r>
            <a:r>
              <a:rPr lang="en-US" sz="3000" dirty="0" smtClean="0">
                <a:ea typeface="ＭＳ Ｐゴシック" pitchFamily="34" charset="-128"/>
              </a:rPr>
              <a:t> </a:t>
            </a:r>
            <a:r>
              <a:rPr lang="en-US" sz="3000" dirty="0">
                <a:ea typeface="ＭＳ Ｐゴシック" pitchFamily="34" charset="-128"/>
              </a:rPr>
              <a:t>in genotypes 1 or 3 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4294967295"/>
          </p:nvPr>
        </p:nvSpPr>
        <p:spPr>
          <a:xfrm>
            <a:off x="472191" y="1125538"/>
            <a:ext cx="1584325" cy="430212"/>
          </a:xfrm>
        </p:spPr>
        <p:txBody>
          <a:bodyPr/>
          <a:lstStyle/>
          <a:p>
            <a:r>
              <a:rPr lang="en-US" dirty="0"/>
              <a:t>Design</a:t>
            </a:r>
          </a:p>
          <a:p>
            <a:endParaRPr lang="en-US" dirty="0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4211960" y="2256977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</a:rPr>
              <a:t>N = 27</a:t>
            </a:r>
          </a:p>
        </p:txBody>
      </p:sp>
      <p:graphicFrame>
        <p:nvGraphicFramePr>
          <p:cNvPr id="40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009509"/>
              </p:ext>
            </p:extLst>
          </p:nvPr>
        </p:nvGraphicFramePr>
        <p:xfrm>
          <a:off x="4859949" y="2371353"/>
          <a:ext cx="2387429" cy="481583"/>
        </p:xfrm>
        <a:graphic>
          <a:graphicData uri="http://schemas.openxmlformats.org/drawingml/2006/table">
            <a:tbl>
              <a:tblPr/>
              <a:tblGrid>
                <a:gridCol w="23874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6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200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PIB 120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42" name="Line 63"/>
          <p:cNvSpPr>
            <a:spLocks noChangeShapeType="1"/>
          </p:cNvSpPr>
          <p:nvPr/>
        </p:nvSpPr>
        <p:spPr bwMode="auto">
          <a:xfrm>
            <a:off x="4176032" y="2587301"/>
            <a:ext cx="68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Espace réservé du contenu 2"/>
          <p:cNvSpPr>
            <a:spLocks/>
          </p:cNvSpPr>
          <p:nvPr/>
        </p:nvSpPr>
        <p:spPr bwMode="auto">
          <a:xfrm>
            <a:off x="472191" y="5661248"/>
            <a:ext cx="8420289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baseline="-25000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(HCV RNA &lt; </a:t>
            </a:r>
            <a:r>
              <a:rPr lang="en-US" dirty="0">
                <a:latin typeface="+mn-lt"/>
                <a:ea typeface="ＭＳ Ｐゴシック" pitchFamily="-1" charset="-128"/>
                <a:cs typeface="ＭＳ Ｐゴシック" pitchFamily="-1" charset="-128"/>
              </a:rPr>
              <a:t>25 IU</a:t>
            </a:r>
            <a:r>
              <a:rPr lang="en-US" dirty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/ml</a:t>
            </a:r>
            <a:r>
              <a:rPr lang="en-US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)</a:t>
            </a:r>
            <a:r>
              <a:rPr lang="en-US" dirty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, by ITT</a:t>
            </a:r>
          </a:p>
        </p:txBody>
      </p:sp>
      <p:graphicFrame>
        <p:nvGraphicFramePr>
          <p:cNvPr id="27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577788"/>
              </p:ext>
            </p:extLst>
          </p:nvPr>
        </p:nvGraphicFramePr>
        <p:xfrm>
          <a:off x="4859952" y="3692818"/>
          <a:ext cx="2387427" cy="753363"/>
        </p:xfrm>
        <a:graphic>
          <a:graphicData uri="http://schemas.openxmlformats.org/drawingml/2006/table">
            <a:tbl>
              <a:tblPr/>
              <a:tblGrid>
                <a:gridCol w="23874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58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PIB 120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800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89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457359"/>
              </p:ext>
            </p:extLst>
          </p:nvPr>
        </p:nvGraphicFramePr>
        <p:xfrm>
          <a:off x="4859952" y="3062519"/>
          <a:ext cx="2387428" cy="481583"/>
        </p:xfrm>
        <a:graphic>
          <a:graphicData uri="http://schemas.openxmlformats.org/drawingml/2006/table">
            <a:tbl>
              <a:tblPr/>
              <a:tblGrid>
                <a:gridCol w="23874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869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PIB 120 mg </a:t>
                      </a:r>
                      <a:r>
                        <a:rPr kumimoji="0" lang="en-GB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qd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36" name="Rectangle 9"/>
          <p:cNvSpPr>
            <a:spLocks noChangeArrowheads="1"/>
          </p:cNvSpPr>
          <p:nvPr/>
        </p:nvSpPr>
        <p:spPr bwMode="auto">
          <a:xfrm>
            <a:off x="4213783" y="2996952"/>
            <a:ext cx="655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</a:rPr>
              <a:t>N = 28</a:t>
            </a:r>
          </a:p>
        </p:txBody>
      </p:sp>
      <p:sp>
        <p:nvSpPr>
          <p:cNvPr id="37" name="Line 63"/>
          <p:cNvSpPr>
            <a:spLocks noChangeShapeType="1"/>
          </p:cNvSpPr>
          <p:nvPr/>
        </p:nvSpPr>
        <p:spPr bwMode="auto">
          <a:xfrm>
            <a:off x="4176032" y="3288157"/>
            <a:ext cx="68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Rectangle 9"/>
          <p:cNvSpPr>
            <a:spLocks noChangeArrowheads="1"/>
          </p:cNvSpPr>
          <p:nvPr/>
        </p:nvSpPr>
        <p:spPr bwMode="auto">
          <a:xfrm>
            <a:off x="4211960" y="3829518"/>
            <a:ext cx="6591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alibri" pitchFamily="34" charset="0"/>
              </a:rPr>
              <a:t>N = 27</a:t>
            </a:r>
          </a:p>
        </p:txBody>
      </p:sp>
      <p:sp>
        <p:nvSpPr>
          <p:cNvPr id="41" name="Line 63"/>
          <p:cNvSpPr>
            <a:spLocks noChangeShapeType="1"/>
          </p:cNvSpPr>
          <p:nvPr/>
        </p:nvSpPr>
        <p:spPr bwMode="auto">
          <a:xfrm>
            <a:off x="4176032" y="4149080"/>
            <a:ext cx="684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43" name="Connecteur droit 42"/>
          <p:cNvCxnSpPr/>
          <p:nvPr/>
        </p:nvCxnSpPr>
        <p:spPr>
          <a:xfrm>
            <a:off x="4176032" y="3284984"/>
            <a:ext cx="0" cy="863998"/>
          </a:xfrm>
          <a:prstGeom prst="line">
            <a:avLst/>
          </a:prstGeom>
          <a:ln>
            <a:solidFill>
              <a:srgbClr val="333399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Line 63"/>
          <p:cNvSpPr>
            <a:spLocks noChangeShapeType="1"/>
          </p:cNvSpPr>
          <p:nvPr/>
        </p:nvSpPr>
        <p:spPr bwMode="auto">
          <a:xfrm>
            <a:off x="2915816" y="3645024"/>
            <a:ext cx="126004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63"/>
          <p:cNvSpPr>
            <a:spLocks noChangeShapeType="1"/>
          </p:cNvSpPr>
          <p:nvPr/>
        </p:nvSpPr>
        <p:spPr bwMode="auto">
          <a:xfrm>
            <a:off x="7277442" y="4077072"/>
            <a:ext cx="125487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8453068" y="3882534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5" name="Rectangle 4"/>
          <p:cNvSpPr/>
          <p:nvPr/>
        </p:nvSpPr>
        <p:spPr>
          <a:xfrm>
            <a:off x="2949914" y="2442374"/>
            <a:ext cx="11721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  <a:ea typeface="ＭＳ Ｐゴシック" pitchFamily="-1" charset="-128"/>
                <a:cs typeface="Calibri" panose="020F0502020204030204" pitchFamily="34" charset="0"/>
              </a:rPr>
              <a:t>Genotype 1</a:t>
            </a:r>
          </a:p>
        </p:txBody>
      </p:sp>
      <p:sp>
        <p:nvSpPr>
          <p:cNvPr id="48" name="Rectangle 47"/>
          <p:cNvSpPr/>
          <p:nvPr/>
        </p:nvSpPr>
        <p:spPr>
          <a:xfrm>
            <a:off x="2976854" y="3306470"/>
            <a:ext cx="11721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333399"/>
                </a:solidFill>
                <a:latin typeface="Calibri" panose="020F0502020204030204" pitchFamily="34" charset="0"/>
                <a:ea typeface="ＭＳ Ｐゴシック" pitchFamily="-1" charset="-128"/>
                <a:cs typeface="Calibri" panose="020F0502020204030204" pitchFamily="34" charset="0"/>
              </a:rPr>
              <a:t>Genotype 3</a:t>
            </a:r>
          </a:p>
        </p:txBody>
      </p:sp>
      <p:grpSp>
        <p:nvGrpSpPr>
          <p:cNvPr id="3" name="Grouper 2"/>
          <p:cNvGrpSpPr/>
          <p:nvPr/>
        </p:nvGrpSpPr>
        <p:grpSpPr>
          <a:xfrm>
            <a:off x="3" y="6525345"/>
            <a:ext cx="2375765" cy="360040"/>
            <a:chOff x="3" y="6525345"/>
            <a:chExt cx="2375765" cy="360040"/>
          </a:xfrm>
        </p:grpSpPr>
        <p:sp>
          <p:nvSpPr>
            <p:cNvPr id="54" name="AutoShape 162"/>
            <p:cNvSpPr>
              <a:spLocks noChangeArrowheads="1"/>
            </p:cNvSpPr>
            <p:nvPr/>
          </p:nvSpPr>
          <p:spPr bwMode="auto">
            <a:xfrm>
              <a:off x="3" y="6525345"/>
              <a:ext cx="2362239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55" name="ZoneTexte 23"/>
            <p:cNvSpPr txBox="1">
              <a:spLocks noChangeArrowheads="1"/>
            </p:cNvSpPr>
            <p:nvPr/>
          </p:nvSpPr>
          <p:spPr bwMode="auto">
            <a:xfrm>
              <a:off x="1507" y="6558819"/>
              <a:ext cx="237426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SURVEYOR-I-</a:t>
              </a:r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II – Part 2 cirrhosis</a:t>
              </a:r>
            </a:p>
          </p:txBody>
        </p:sp>
      </p:grpSp>
      <p:cxnSp>
        <p:nvCxnSpPr>
          <p:cNvPr id="58" name="Connecteur droit 66"/>
          <p:cNvCxnSpPr>
            <a:cxnSpLocks noChangeShapeType="1"/>
          </p:cNvCxnSpPr>
          <p:nvPr/>
        </p:nvCxnSpPr>
        <p:spPr bwMode="auto">
          <a:xfrm flipH="1">
            <a:off x="3740004" y="3717032"/>
            <a:ext cx="4060" cy="57600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 type="triangle"/>
            <a:tailEnd type="none" w="med" len="med"/>
          </a:ln>
        </p:spPr>
      </p:cxnSp>
      <p:sp>
        <p:nvSpPr>
          <p:cNvPr id="60" name="Oval 170"/>
          <p:cNvSpPr>
            <a:spLocks noChangeArrowheads="1"/>
          </p:cNvSpPr>
          <p:nvPr/>
        </p:nvSpPr>
        <p:spPr bwMode="auto">
          <a:xfrm>
            <a:off x="3023984" y="4291354"/>
            <a:ext cx="1404000" cy="649814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400" b="1" dirty="0" err="1">
                <a:latin typeface="Calibri" pitchFamily="34" charset="0"/>
              </a:rPr>
              <a:t>Randomised</a:t>
            </a:r>
            <a:r>
              <a:rPr lang="en-US" sz="1400" b="1" dirty="0">
                <a:latin typeface="Calibri" pitchFamily="34" charset="0"/>
              </a:rPr>
              <a:t> **</a:t>
            </a:r>
          </a:p>
          <a:p>
            <a:pPr algn="ctr"/>
            <a:r>
              <a:rPr lang="en-US" sz="1400" b="1" dirty="0">
                <a:latin typeface="Calibri" pitchFamily="34" charset="0"/>
              </a:rPr>
              <a:t>Open-label</a:t>
            </a:r>
          </a:p>
        </p:txBody>
      </p:sp>
      <p:sp>
        <p:nvSpPr>
          <p:cNvPr id="62" name="Line 172"/>
          <p:cNvSpPr>
            <a:spLocks noChangeShapeType="1"/>
          </p:cNvSpPr>
          <p:nvPr/>
        </p:nvSpPr>
        <p:spPr bwMode="auto">
          <a:xfrm>
            <a:off x="7247578" y="1665118"/>
            <a:ext cx="0" cy="275312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Oval 110"/>
          <p:cNvSpPr>
            <a:spLocks noChangeArrowheads="1"/>
          </p:cNvSpPr>
          <p:nvPr/>
        </p:nvSpPr>
        <p:spPr bwMode="auto">
          <a:xfrm>
            <a:off x="6910546" y="119675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528" y="4778866"/>
            <a:ext cx="28803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err="1"/>
              <a:t>Metavir</a:t>
            </a:r>
            <a:r>
              <a:rPr lang="en-US" sz="1400" dirty="0"/>
              <a:t> &gt; 3 or </a:t>
            </a:r>
            <a:r>
              <a:rPr lang="en-US" sz="1400" dirty="0" err="1"/>
              <a:t>Ishak</a:t>
            </a:r>
            <a:r>
              <a:rPr lang="en-US" sz="1400" dirty="0"/>
              <a:t> &gt; 4</a:t>
            </a:r>
          </a:p>
          <a:p>
            <a:r>
              <a:rPr lang="en-US" sz="1400" dirty="0"/>
              <a:t>or </a:t>
            </a:r>
            <a:r>
              <a:rPr lang="en-US" sz="1400" dirty="0" err="1"/>
              <a:t>Fibroscan</a:t>
            </a:r>
            <a:r>
              <a:rPr lang="en-US" sz="1400" dirty="0"/>
              <a:t> ≥ 14.6 </a:t>
            </a:r>
            <a:r>
              <a:rPr lang="en-US" sz="1400" dirty="0" err="1"/>
              <a:t>kPa</a:t>
            </a:r>
            <a:endParaRPr lang="en-US" sz="1400" dirty="0"/>
          </a:p>
          <a:p>
            <a:r>
              <a:rPr lang="en-US" sz="1400" dirty="0"/>
              <a:t>or </a:t>
            </a:r>
            <a:r>
              <a:rPr lang="en-US" sz="1400" dirty="0" err="1"/>
              <a:t>FibroTest</a:t>
            </a:r>
            <a:r>
              <a:rPr lang="en-US" sz="1400" dirty="0"/>
              <a:t> ≥ 0.75 + APRI &gt; 2 </a:t>
            </a:r>
          </a:p>
        </p:txBody>
      </p:sp>
      <p:sp>
        <p:nvSpPr>
          <p:cNvPr id="65" name="Rectangle 64"/>
          <p:cNvSpPr/>
          <p:nvPr/>
        </p:nvSpPr>
        <p:spPr>
          <a:xfrm>
            <a:off x="5961231" y="6608385"/>
            <a:ext cx="31827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Gastroenterology 2016;151:651-9 </a:t>
            </a:r>
          </a:p>
        </p:txBody>
      </p:sp>
      <p:sp>
        <p:nvSpPr>
          <p:cNvPr id="73" name="Line 63"/>
          <p:cNvSpPr>
            <a:spLocks noChangeShapeType="1"/>
          </p:cNvSpPr>
          <p:nvPr/>
        </p:nvSpPr>
        <p:spPr bwMode="auto">
          <a:xfrm>
            <a:off x="7380312" y="3284984"/>
            <a:ext cx="1152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8453068" y="3090446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75" name="Line 63"/>
          <p:cNvSpPr>
            <a:spLocks noChangeShapeType="1"/>
          </p:cNvSpPr>
          <p:nvPr/>
        </p:nvSpPr>
        <p:spPr bwMode="auto">
          <a:xfrm>
            <a:off x="7277442" y="2636912"/>
            <a:ext cx="125487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8453068" y="2442374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en-US" sz="1600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78" name="Line 172"/>
          <p:cNvSpPr>
            <a:spLocks noChangeShapeType="1"/>
          </p:cNvSpPr>
          <p:nvPr/>
        </p:nvSpPr>
        <p:spPr bwMode="auto">
          <a:xfrm>
            <a:off x="7812360" y="1665118"/>
            <a:ext cx="0" cy="2753124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" name="Oval 110"/>
          <p:cNvSpPr>
            <a:spLocks noChangeArrowheads="1"/>
          </p:cNvSpPr>
          <p:nvPr/>
        </p:nvSpPr>
        <p:spPr bwMode="auto">
          <a:xfrm>
            <a:off x="7524129" y="1196752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4572000" y="4778866"/>
            <a:ext cx="415658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** </a:t>
            </a:r>
            <a:r>
              <a:rPr lang="en-US" sz="1400" dirty="0" err="1"/>
              <a:t>Randomisation</a:t>
            </a:r>
            <a:r>
              <a:rPr lang="en-US" sz="1400" dirty="0"/>
              <a:t> stratified by treatment history </a:t>
            </a:r>
          </a:p>
          <a:p>
            <a:r>
              <a:rPr lang="en-US" sz="1400" dirty="0"/>
              <a:t>(naive or PEG-IFN + RBV experienced)</a:t>
            </a:r>
          </a:p>
          <a:p>
            <a:r>
              <a:rPr lang="en-US" sz="1400" dirty="0"/>
              <a:t>*** Treatment extended to 16 weeks in 4 PEG-IFN</a:t>
            </a:r>
            <a:br>
              <a:rPr lang="en-US" sz="1400" dirty="0"/>
            </a:br>
            <a:r>
              <a:rPr lang="en-US" sz="1400" dirty="0"/>
              <a:t>+ RBV experienced patients</a:t>
            </a:r>
          </a:p>
        </p:txBody>
      </p:sp>
      <p:graphicFrame>
        <p:nvGraphicFramePr>
          <p:cNvPr id="4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391890"/>
              </p:ext>
            </p:extLst>
          </p:nvPr>
        </p:nvGraphicFramePr>
        <p:xfrm>
          <a:off x="7248831" y="3067647"/>
          <a:ext cx="561848" cy="476456"/>
        </p:xfrm>
        <a:graphic>
          <a:graphicData uri="http://schemas.openxmlformats.org/drawingml/2006/table">
            <a:tbl>
              <a:tblPr/>
              <a:tblGrid>
                <a:gridCol w="5618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4764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***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05735510"/>
              </p:ext>
            </p:extLst>
          </p:nvPr>
        </p:nvGraphicFramePr>
        <p:xfrm>
          <a:off x="395535" y="1700213"/>
          <a:ext cx="8496944" cy="4666400"/>
        </p:xfrm>
        <a:graphic>
          <a:graphicData uri="http://schemas.openxmlformats.org/drawingml/2006/table">
            <a:tbl>
              <a:tblPr/>
              <a:tblGrid>
                <a:gridCol w="329622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443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2819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31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200 + PIB 120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+ PIB 200</a:t>
                      </a:r>
                      <a:b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+ PIB 200 + RBV 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89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3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55.7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3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3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Race, white,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3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BMI,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3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HCV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3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 / undetermined,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74 / 26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3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3a / 3b / undetermined,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 / 4 / 11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 / 0 / 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33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3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33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substitutions at baseline,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33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substitutions at baseline,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95400"/>
            <a:ext cx="864096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61231" y="6608385"/>
            <a:ext cx="31827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Gastroenterology 2016;151:651-9 </a:t>
            </a:r>
          </a:p>
        </p:txBody>
      </p: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496175" cy="976313"/>
          </a:xfrm>
        </p:spPr>
        <p:txBody>
          <a:bodyPr/>
          <a:lstStyle/>
          <a:p>
            <a:r>
              <a:rPr lang="en-US" sz="3000" dirty="0" smtClean="0">
                <a:ea typeface="ＭＳ Ｐゴシック" pitchFamily="34" charset="-128"/>
              </a:rPr>
              <a:t>SURVEYOR-I &amp; II </a:t>
            </a:r>
            <a:r>
              <a:rPr lang="en-US" sz="3000" dirty="0">
                <a:ea typeface="ＭＳ Ｐゴシック" pitchFamily="34" charset="-128"/>
              </a:rPr>
              <a:t>study – Part 2 in cirrhosis: </a:t>
            </a:r>
            <a:r>
              <a:rPr lang="en-US" sz="3000" dirty="0" err="1">
                <a:ea typeface="ＭＳ Ｐゴシック" pitchFamily="34" charset="-128"/>
              </a:rPr>
              <a:t>g</a:t>
            </a:r>
            <a:r>
              <a:rPr lang="en-US" sz="3000" dirty="0" err="1" smtClean="0">
                <a:ea typeface="ＭＳ Ｐゴシック" pitchFamily="34" charset="-128"/>
              </a:rPr>
              <a:t>lecaprevir</a:t>
            </a:r>
            <a:r>
              <a:rPr lang="en-US" sz="3000" dirty="0" smtClean="0">
                <a:ea typeface="ＭＳ Ｐゴシック" pitchFamily="34" charset="-128"/>
              </a:rPr>
              <a:t> </a:t>
            </a:r>
            <a:r>
              <a:rPr lang="en-US" sz="3000" dirty="0">
                <a:ea typeface="ＭＳ Ｐゴシック" pitchFamily="34" charset="-128"/>
              </a:rPr>
              <a:t>+ </a:t>
            </a:r>
            <a:r>
              <a:rPr lang="en-US" sz="3000" dirty="0" err="1">
                <a:ea typeface="ＭＳ Ｐゴシック" pitchFamily="34" charset="-128"/>
              </a:rPr>
              <a:t>p</a:t>
            </a:r>
            <a:r>
              <a:rPr lang="en-US" sz="3000" dirty="0" err="1" smtClean="0">
                <a:ea typeface="ＭＳ Ｐゴシック" pitchFamily="34" charset="-128"/>
              </a:rPr>
              <a:t>ibrentasvir</a:t>
            </a:r>
            <a:r>
              <a:rPr lang="en-US" sz="3000" dirty="0" smtClean="0">
                <a:ea typeface="ＭＳ Ｐゴシック" pitchFamily="34" charset="-128"/>
              </a:rPr>
              <a:t> </a:t>
            </a:r>
            <a:r>
              <a:rPr lang="en-US" sz="3000" dirty="0">
                <a:ea typeface="ＭＳ Ｐゴシック" pitchFamily="34" charset="-128"/>
              </a:rPr>
              <a:t>in genotypes 1 or 3 </a:t>
            </a:r>
          </a:p>
        </p:txBody>
      </p:sp>
      <p:grpSp>
        <p:nvGrpSpPr>
          <p:cNvPr id="12" name="Grouper 11"/>
          <p:cNvGrpSpPr/>
          <p:nvPr/>
        </p:nvGrpSpPr>
        <p:grpSpPr>
          <a:xfrm>
            <a:off x="3" y="6525345"/>
            <a:ext cx="2375765" cy="360040"/>
            <a:chOff x="3" y="6525345"/>
            <a:chExt cx="2375765" cy="360040"/>
          </a:xfrm>
        </p:grpSpPr>
        <p:sp>
          <p:nvSpPr>
            <p:cNvPr id="13" name="AutoShape 162"/>
            <p:cNvSpPr>
              <a:spLocks noChangeArrowheads="1"/>
            </p:cNvSpPr>
            <p:nvPr/>
          </p:nvSpPr>
          <p:spPr bwMode="auto">
            <a:xfrm>
              <a:off x="3" y="6525345"/>
              <a:ext cx="2362239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5" name="ZoneTexte 23"/>
            <p:cNvSpPr txBox="1">
              <a:spLocks noChangeArrowheads="1"/>
            </p:cNvSpPr>
            <p:nvPr/>
          </p:nvSpPr>
          <p:spPr bwMode="auto">
            <a:xfrm>
              <a:off x="1507" y="6558819"/>
              <a:ext cx="237426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SURVEYOR-I-</a:t>
              </a:r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II – Part 2 cirrhosis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1952362" y="1246620"/>
            <a:ext cx="5226611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% (95% CI)</a:t>
            </a:r>
            <a:endParaRPr lang="en-US" sz="26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6" name="Groupe 5"/>
          <p:cNvGrpSpPr/>
          <p:nvPr/>
        </p:nvGrpSpPr>
        <p:grpSpPr>
          <a:xfrm>
            <a:off x="1262421" y="2068623"/>
            <a:ext cx="7558051" cy="3786811"/>
            <a:chOff x="1262421" y="2068623"/>
            <a:chExt cx="7558051" cy="3786811"/>
          </a:xfrm>
        </p:grpSpPr>
        <p:grpSp>
          <p:nvGrpSpPr>
            <p:cNvPr id="3" name="Groupe 2"/>
            <p:cNvGrpSpPr/>
            <p:nvPr/>
          </p:nvGrpSpPr>
          <p:grpSpPr>
            <a:xfrm>
              <a:off x="6617628" y="2915658"/>
              <a:ext cx="2202844" cy="861867"/>
              <a:chOff x="5503976" y="1724997"/>
              <a:chExt cx="2202844" cy="861867"/>
            </a:xfrm>
          </p:grpSpPr>
          <p:sp>
            <p:nvSpPr>
              <p:cNvPr id="48" name="AutoShape 126"/>
              <p:cNvSpPr>
                <a:spLocks noChangeArrowheads="1"/>
              </p:cNvSpPr>
              <p:nvPr/>
            </p:nvSpPr>
            <p:spPr bwMode="auto">
              <a:xfrm>
                <a:off x="5503976" y="1724997"/>
                <a:ext cx="2202844" cy="86186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algn="l"/>
                <a:endParaRPr lang="en-GB" sz="2400"/>
              </a:p>
            </p:txBody>
          </p:sp>
          <p:sp>
            <p:nvSpPr>
              <p:cNvPr id="56" name="Rectangle 40"/>
              <p:cNvSpPr>
                <a:spLocks noChangeArrowheads="1"/>
              </p:cNvSpPr>
              <p:nvPr/>
            </p:nvSpPr>
            <p:spPr bwMode="auto">
              <a:xfrm>
                <a:off x="5867855" y="1753071"/>
                <a:ext cx="1838965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fontAlgn="base">
                  <a:spcBef>
                    <a:spcPct val="5000"/>
                  </a:spcBef>
                  <a:spcAft>
                    <a:spcPct val="0"/>
                  </a:spcAft>
                </a:pPr>
                <a:r>
                  <a:rPr lang="en-GB" sz="1400" b="1" dirty="0">
                    <a:solidFill>
                      <a:srgbClr val="333399"/>
                    </a:solidFill>
                    <a:latin typeface="Calibri" panose="020F0502020204030204" pitchFamily="34" charset="0"/>
                    <a:ea typeface="Arial" pitchFamily="-1" charset="0"/>
                    <a:cs typeface="Arial" pitchFamily="-1" charset="0"/>
                  </a:rPr>
                  <a:t>Genotype 1, 12 weeks</a:t>
                </a:r>
              </a:p>
            </p:txBody>
          </p:sp>
          <p:sp>
            <p:nvSpPr>
              <p:cNvPr id="83" name="Rectangle 3"/>
              <p:cNvSpPr>
                <a:spLocks noChangeArrowheads="1"/>
              </p:cNvSpPr>
              <p:nvPr/>
            </p:nvSpPr>
            <p:spPr bwMode="auto">
              <a:xfrm>
                <a:off x="5715429" y="1834728"/>
                <a:ext cx="177800" cy="144462"/>
              </a:xfrm>
              <a:prstGeom prst="rect">
                <a:avLst/>
              </a:prstGeom>
              <a:solidFill>
                <a:srgbClr val="008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86" name="Rectangle 3"/>
              <p:cNvSpPr>
                <a:spLocks noChangeArrowheads="1"/>
              </p:cNvSpPr>
              <p:nvPr/>
            </p:nvSpPr>
            <p:spPr bwMode="auto">
              <a:xfrm>
                <a:off x="5715429" y="2085293"/>
                <a:ext cx="177800" cy="144462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87" name="Rectangle 3"/>
              <p:cNvSpPr>
                <a:spLocks noChangeArrowheads="1"/>
              </p:cNvSpPr>
              <p:nvPr/>
            </p:nvSpPr>
            <p:spPr bwMode="auto">
              <a:xfrm>
                <a:off x="5715429" y="2335858"/>
                <a:ext cx="177800" cy="144462"/>
              </a:xfrm>
              <a:prstGeom prst="rect">
                <a:avLst/>
              </a:prstGeom>
              <a:solidFill>
                <a:srgbClr val="A3890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 sz="240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91" name="Rectangle 40"/>
              <p:cNvSpPr>
                <a:spLocks noChangeArrowheads="1"/>
              </p:cNvSpPr>
              <p:nvPr/>
            </p:nvSpPr>
            <p:spPr bwMode="auto">
              <a:xfrm>
                <a:off x="5867855" y="2003636"/>
                <a:ext cx="1838965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fontAlgn="base">
                  <a:spcBef>
                    <a:spcPct val="5000"/>
                  </a:spcBef>
                  <a:spcAft>
                    <a:spcPct val="0"/>
                  </a:spcAft>
                </a:pPr>
                <a:r>
                  <a:rPr lang="en-GB" sz="1400" b="1" dirty="0">
                    <a:solidFill>
                      <a:srgbClr val="333399"/>
                    </a:solidFill>
                    <a:latin typeface="Calibri" panose="020F0502020204030204" pitchFamily="34" charset="0"/>
                    <a:ea typeface="Arial" pitchFamily="-1" charset="0"/>
                    <a:cs typeface="Arial" pitchFamily="-1" charset="0"/>
                  </a:rPr>
                  <a:t>Genotype 3, 12 weeks</a:t>
                </a:r>
              </a:p>
            </p:txBody>
          </p:sp>
          <p:sp>
            <p:nvSpPr>
              <p:cNvPr id="93" name="Rectangle 40"/>
              <p:cNvSpPr>
                <a:spLocks noChangeArrowheads="1"/>
              </p:cNvSpPr>
              <p:nvPr/>
            </p:nvSpPr>
            <p:spPr bwMode="auto">
              <a:xfrm>
                <a:off x="5867855" y="2254201"/>
                <a:ext cx="1838965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 defTabSz="914400" fontAlgn="base">
                  <a:spcBef>
                    <a:spcPct val="5000"/>
                  </a:spcBef>
                  <a:spcAft>
                    <a:spcPct val="0"/>
                  </a:spcAft>
                </a:pPr>
                <a:r>
                  <a:rPr lang="en-GB" sz="1400" b="1" dirty="0">
                    <a:solidFill>
                      <a:srgbClr val="333399"/>
                    </a:solidFill>
                    <a:latin typeface="Calibri" panose="020F0502020204030204" pitchFamily="34" charset="0"/>
                    <a:ea typeface="Arial" pitchFamily="-1" charset="0"/>
                    <a:cs typeface="Arial" pitchFamily="-1" charset="0"/>
                  </a:rPr>
                  <a:t>Genotype 3, 12 weeks</a:t>
                </a:r>
              </a:p>
            </p:txBody>
          </p:sp>
        </p:grp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1361808" y="4480727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1361808" y="3827881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1262421" y="2525183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1361808" y="317653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1628842" y="458844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1628842" y="3937100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1628842" y="263140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1628842" y="3282756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1719331" y="2622423"/>
              <a:ext cx="0" cy="2607569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1484380" y="2285519"/>
              <a:ext cx="389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dirty="0"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238630" name="Rectangle 133"/>
            <p:cNvSpPr>
              <a:spLocks noChangeArrowheads="1"/>
            </p:cNvSpPr>
            <p:nvPr/>
          </p:nvSpPr>
          <p:spPr bwMode="auto">
            <a:xfrm>
              <a:off x="2474337" y="2740626"/>
              <a:ext cx="720000" cy="2490188"/>
            </a:xfrm>
            <a:prstGeom prst="rect">
              <a:avLst/>
            </a:prstGeom>
            <a:solidFill>
              <a:srgbClr val="008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dirty="0"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1628841" y="5228004"/>
              <a:ext cx="4680000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1" name="Rectangle 133"/>
            <p:cNvSpPr>
              <a:spLocks noChangeArrowheads="1"/>
            </p:cNvSpPr>
            <p:nvPr/>
          </p:nvSpPr>
          <p:spPr bwMode="auto">
            <a:xfrm>
              <a:off x="3968195" y="2740626"/>
              <a:ext cx="720000" cy="249018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61" name="Rectangle 144"/>
            <p:cNvSpPr>
              <a:spLocks noChangeArrowheads="1"/>
            </p:cNvSpPr>
            <p:nvPr/>
          </p:nvSpPr>
          <p:spPr bwMode="auto">
            <a:xfrm>
              <a:off x="2438342" y="2148633"/>
              <a:ext cx="763425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96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(82-99)</a:t>
              </a: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2025600" y="4955471"/>
              <a:ext cx="41870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/>
                <a:t>N=</a:t>
              </a:r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2609935" y="4940064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27</a:t>
              </a:r>
            </a:p>
          </p:txBody>
        </p:sp>
        <p:sp>
          <p:nvSpPr>
            <p:cNvPr id="75" name="Rectangle 133"/>
            <p:cNvSpPr>
              <a:spLocks noChangeArrowheads="1"/>
            </p:cNvSpPr>
            <p:nvPr/>
          </p:nvSpPr>
          <p:spPr bwMode="auto">
            <a:xfrm>
              <a:off x="5462052" y="2635934"/>
              <a:ext cx="720000" cy="2594880"/>
            </a:xfrm>
            <a:prstGeom prst="rect">
              <a:avLst/>
            </a:prstGeom>
            <a:solidFill>
              <a:srgbClr val="A38904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4124159" y="4940064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dirty="0">
                  <a:solidFill>
                    <a:schemeClr val="bg1"/>
                  </a:solidFill>
                </a:rPr>
                <a:t>28</a:t>
              </a:r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5666230" y="4940064"/>
              <a:ext cx="3843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27</a:t>
              </a:r>
            </a:p>
          </p:txBody>
        </p:sp>
        <p:sp>
          <p:nvSpPr>
            <p:cNvPr id="99" name="Rectangle 144"/>
            <p:cNvSpPr>
              <a:spLocks noChangeArrowheads="1"/>
            </p:cNvSpPr>
            <p:nvPr/>
          </p:nvSpPr>
          <p:spPr bwMode="auto">
            <a:xfrm>
              <a:off x="3945278" y="2148633"/>
              <a:ext cx="760144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96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(82-99)</a:t>
              </a:r>
            </a:p>
          </p:txBody>
        </p:sp>
        <p:sp>
          <p:nvSpPr>
            <p:cNvPr id="101" name="Rectangle 144"/>
            <p:cNvSpPr>
              <a:spLocks noChangeArrowheads="1"/>
            </p:cNvSpPr>
            <p:nvPr/>
          </p:nvSpPr>
          <p:spPr bwMode="auto">
            <a:xfrm>
              <a:off x="5390414" y="2068623"/>
              <a:ext cx="863275" cy="6155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tIns="91440" bIns="9144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>
                  <a:solidFill>
                    <a:srgbClr val="333399"/>
                  </a:solidFill>
                  <a:ea typeface="Arial" pitchFamily="-1" charset="0"/>
                  <a:cs typeface="Arial" pitchFamily="-1" charset="0"/>
                </a:rPr>
                <a:t>(88-100)</a:t>
              </a:r>
            </a:p>
          </p:txBody>
        </p:sp>
        <p:sp>
          <p:nvSpPr>
            <p:cNvPr id="106" name="Rectangle 40"/>
            <p:cNvSpPr>
              <a:spLocks noChangeArrowheads="1"/>
            </p:cNvSpPr>
            <p:nvPr/>
          </p:nvSpPr>
          <p:spPr bwMode="auto">
            <a:xfrm>
              <a:off x="5054475" y="5258347"/>
              <a:ext cx="1516442" cy="597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GLE 300</a:t>
              </a:r>
            </a:p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+ PIB 120 + RBV</a:t>
              </a:r>
            </a:p>
          </p:txBody>
        </p:sp>
        <p:sp>
          <p:nvSpPr>
            <p:cNvPr id="107" name="Rectangle 40"/>
            <p:cNvSpPr>
              <a:spLocks noChangeArrowheads="1"/>
            </p:cNvSpPr>
            <p:nvPr/>
          </p:nvSpPr>
          <p:spPr bwMode="auto">
            <a:xfrm>
              <a:off x="3836492" y="5258347"/>
              <a:ext cx="971741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GLE 300</a:t>
              </a:r>
              <a:br>
                <a:rPr lang="en-GB" sz="1600" b="1" dirty="0"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</a:br>
              <a:r>
                <a:rPr lang="en-GB" sz="1600" b="1" dirty="0"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+ PIB 120</a:t>
              </a:r>
            </a:p>
          </p:txBody>
        </p:sp>
        <p:sp>
          <p:nvSpPr>
            <p:cNvPr id="72" name="Rectangle 135"/>
            <p:cNvSpPr>
              <a:spLocks noChangeArrowheads="1"/>
            </p:cNvSpPr>
            <p:nvPr/>
          </p:nvSpPr>
          <p:spPr bwMode="auto">
            <a:xfrm>
              <a:off x="1451805" y="5085183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ea typeface="Arial" pitchFamily="-1" charset="0"/>
                  <a:cs typeface="Arial" pitchFamily="-1" charset="0"/>
                </a:rPr>
                <a:t>0</a:t>
              </a:r>
            </a:p>
          </p:txBody>
        </p:sp>
        <p:sp>
          <p:nvSpPr>
            <p:cNvPr id="104" name="Rectangle 40"/>
            <p:cNvSpPr>
              <a:spLocks noChangeArrowheads="1"/>
            </p:cNvSpPr>
            <p:nvPr/>
          </p:nvSpPr>
          <p:spPr bwMode="auto">
            <a:xfrm>
              <a:off x="2293256" y="5228619"/>
              <a:ext cx="971741" cy="5970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GLE 200 </a:t>
              </a:r>
            </a:p>
            <a:p>
              <a:pPr algn="ctr" defTabSz="914400" fontAlgn="base">
                <a:spcBef>
                  <a:spcPct val="5000"/>
                </a:spcBef>
                <a:spcAft>
                  <a:spcPct val="0"/>
                </a:spcAft>
              </a:pPr>
              <a:r>
                <a:rPr lang="en-GB" sz="1600" b="1" dirty="0"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+ PIB 120</a:t>
              </a:r>
            </a:p>
          </p:txBody>
        </p:sp>
      </p:grpSp>
      <p:sp>
        <p:nvSpPr>
          <p:cNvPr id="45" name="Rectangle 44"/>
          <p:cNvSpPr/>
          <p:nvPr/>
        </p:nvSpPr>
        <p:spPr>
          <a:xfrm>
            <a:off x="5961231" y="6608385"/>
            <a:ext cx="31827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Gastroenterology 2016;151:651-9 </a:t>
            </a:r>
          </a:p>
        </p:txBody>
      </p:sp>
      <p:sp>
        <p:nvSpPr>
          <p:cNvPr id="46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496175" cy="976313"/>
          </a:xfrm>
        </p:spPr>
        <p:txBody>
          <a:bodyPr/>
          <a:lstStyle/>
          <a:p>
            <a:r>
              <a:rPr lang="en-US" sz="3000" dirty="0" smtClean="0">
                <a:ea typeface="ＭＳ Ｐゴシック" pitchFamily="34" charset="-128"/>
              </a:rPr>
              <a:t>SURVEYOR-I &amp; II </a:t>
            </a:r>
            <a:r>
              <a:rPr lang="en-US" sz="3000" dirty="0">
                <a:ea typeface="ＭＳ Ｐゴシック" pitchFamily="34" charset="-128"/>
              </a:rPr>
              <a:t>study – Part 2 in cirrhosis: </a:t>
            </a:r>
            <a:r>
              <a:rPr lang="en-US" sz="3000" dirty="0" err="1">
                <a:ea typeface="ＭＳ Ｐゴシック" pitchFamily="34" charset="-128"/>
              </a:rPr>
              <a:t>g</a:t>
            </a:r>
            <a:r>
              <a:rPr lang="en-US" sz="3000" dirty="0" err="1" smtClean="0">
                <a:ea typeface="ＭＳ Ｐゴシック" pitchFamily="34" charset="-128"/>
              </a:rPr>
              <a:t>lecaprevir</a:t>
            </a:r>
            <a:r>
              <a:rPr lang="en-US" sz="3000" dirty="0" smtClean="0">
                <a:ea typeface="ＭＳ Ｐゴシック" pitchFamily="34" charset="-128"/>
              </a:rPr>
              <a:t> </a:t>
            </a:r>
            <a:r>
              <a:rPr lang="en-US" sz="3000" dirty="0">
                <a:ea typeface="ＭＳ Ｐゴシック" pitchFamily="34" charset="-128"/>
              </a:rPr>
              <a:t>+ </a:t>
            </a:r>
            <a:r>
              <a:rPr lang="en-US" sz="3000" dirty="0" err="1">
                <a:ea typeface="ＭＳ Ｐゴシック" pitchFamily="34" charset="-128"/>
              </a:rPr>
              <a:t>p</a:t>
            </a:r>
            <a:r>
              <a:rPr lang="en-US" sz="3000" dirty="0" err="1" smtClean="0">
                <a:ea typeface="ＭＳ Ｐゴシック" pitchFamily="34" charset="-128"/>
              </a:rPr>
              <a:t>ibrentasvir</a:t>
            </a:r>
            <a:r>
              <a:rPr lang="en-US" sz="3000" dirty="0" smtClean="0">
                <a:ea typeface="ＭＳ Ｐゴシック" pitchFamily="34" charset="-128"/>
              </a:rPr>
              <a:t> </a:t>
            </a:r>
            <a:r>
              <a:rPr lang="en-US" sz="3000" dirty="0">
                <a:ea typeface="ＭＳ Ｐゴシック" pitchFamily="34" charset="-128"/>
              </a:rPr>
              <a:t>in genotypes 1 or 3 </a:t>
            </a:r>
          </a:p>
        </p:txBody>
      </p:sp>
      <p:grpSp>
        <p:nvGrpSpPr>
          <p:cNvPr id="47" name="Grouper 46"/>
          <p:cNvGrpSpPr/>
          <p:nvPr/>
        </p:nvGrpSpPr>
        <p:grpSpPr>
          <a:xfrm>
            <a:off x="3" y="6525345"/>
            <a:ext cx="2375765" cy="360040"/>
            <a:chOff x="3" y="6525345"/>
            <a:chExt cx="2375765" cy="360040"/>
          </a:xfrm>
        </p:grpSpPr>
        <p:sp>
          <p:nvSpPr>
            <p:cNvPr id="50" name="AutoShape 162"/>
            <p:cNvSpPr>
              <a:spLocks noChangeArrowheads="1"/>
            </p:cNvSpPr>
            <p:nvPr/>
          </p:nvSpPr>
          <p:spPr bwMode="auto">
            <a:xfrm>
              <a:off x="3" y="6525345"/>
              <a:ext cx="2362239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52" name="ZoneTexte 23"/>
            <p:cNvSpPr txBox="1">
              <a:spLocks noChangeArrowheads="1"/>
            </p:cNvSpPr>
            <p:nvPr/>
          </p:nvSpPr>
          <p:spPr bwMode="auto">
            <a:xfrm>
              <a:off x="1507" y="6558819"/>
              <a:ext cx="237426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SURVEYOR-I-</a:t>
              </a:r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II – Part 2 cirrhosis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2082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431032" y="1196752"/>
            <a:ext cx="8351838" cy="791542"/>
          </a:xfrm>
        </p:spPr>
        <p:txBody>
          <a:bodyPr/>
          <a:lstStyle/>
          <a:p>
            <a:r>
              <a:rPr lang="fr-FR" sz="2800" dirty="0"/>
              <a:t>Relapses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239215"/>
              </p:ext>
            </p:extLst>
          </p:nvPr>
        </p:nvGraphicFramePr>
        <p:xfrm>
          <a:off x="323528" y="1772815"/>
          <a:ext cx="8568951" cy="2614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1210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07490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NS3 RASs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NS5A</a:t>
                      </a:r>
                      <a:r>
                        <a:rPr lang="en-US" sz="1800" b="1" baseline="0" noProof="0" dirty="0">
                          <a:solidFill>
                            <a:srgbClr val="333399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RASs</a:t>
                      </a:r>
                      <a:endParaRPr lang="en-US" sz="1800" b="1" noProof="0" dirty="0">
                        <a:solidFill>
                          <a:srgbClr val="333399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6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7278">
                <a:tc>
                  <a:txBody>
                    <a:bodyPr/>
                    <a:lstStyle/>
                    <a:p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Genotype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Naive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Gender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Time of relapse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Baseline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Baseline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Failure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4980">
                <a:tc>
                  <a:txBody>
                    <a:bodyPr/>
                    <a:lstStyle/>
                    <a:p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1a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Yes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Female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Post-treatment W4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I170V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I170V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L31M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L31M + Y93N</a:t>
                      </a:r>
                    </a:p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(195-fold EC50 </a:t>
                      </a:r>
                      <a:br>
                        <a:rPr lang="en-US" sz="1400" b="1" noProof="0" dirty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to PIB)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4980">
                <a:tc>
                  <a:txBody>
                    <a:bodyPr/>
                    <a:lstStyle/>
                    <a:p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Male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Post-treatment W2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A166S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None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M28G (replicon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not viable in vitro)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431032" y="4437112"/>
            <a:ext cx="853345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1463" lvl="0" indent="-271463" eaLnBrk="0" hangingPunct="0">
              <a:spcBef>
                <a:spcPts val="600"/>
              </a:spcBef>
              <a:buClr>
                <a:srgbClr val="0070C0"/>
              </a:buClr>
              <a:buFont typeface="Wingdings" pitchFamily="2" charset="2"/>
              <a:buChar char="§"/>
            </a:pPr>
            <a:r>
              <a:rPr lang="en-US" sz="2800" b="1" kern="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  <a:cs typeface="+mn-cs"/>
              </a:rPr>
              <a:t>Resistance analysis </a:t>
            </a:r>
            <a:r>
              <a:rPr lang="en-US" sz="2000" b="1" kern="0" dirty="0">
                <a:latin typeface="Calibri" pitchFamily="34" charset="0"/>
                <a:ea typeface="ＭＳ Ｐゴシック" pitchFamily="34" charset="-128"/>
                <a:cs typeface="+mn-cs"/>
              </a:rPr>
              <a:t>(</a:t>
            </a:r>
            <a:r>
              <a:rPr lang="en-US" sz="2000" b="1" kern="0" dirty="0">
                <a:latin typeface="Calibri" pitchFamily="34" charset="0"/>
                <a:cs typeface="+mn-cs"/>
              </a:rPr>
              <a:t>population sequencing with 15% threshold)</a:t>
            </a:r>
            <a:endParaRPr lang="en-US" sz="2400" b="1" kern="0" dirty="0">
              <a:latin typeface="Calibri" pitchFamily="34" charset="0"/>
              <a:cs typeface="+mn-cs"/>
            </a:endParaRPr>
          </a:p>
          <a:p>
            <a:pPr marL="757237" lvl="1" indent="-285750" eaLnBrk="0" hangingPunct="0"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kern="0" dirty="0">
                <a:latin typeface="Arial"/>
              </a:rPr>
              <a:t>SVR</a:t>
            </a:r>
            <a:r>
              <a:rPr lang="en-US" kern="0" baseline="-25000" dirty="0">
                <a:latin typeface="Arial"/>
              </a:rPr>
              <a:t>12</a:t>
            </a:r>
            <a:r>
              <a:rPr lang="en-US" kern="0" dirty="0">
                <a:latin typeface="Arial"/>
              </a:rPr>
              <a:t> was achieved in 100% of patients without baseline substitutions </a:t>
            </a:r>
            <a:br>
              <a:rPr lang="en-US" kern="0" dirty="0">
                <a:latin typeface="Arial"/>
              </a:rPr>
            </a:br>
            <a:r>
              <a:rPr lang="en-US" kern="0" dirty="0">
                <a:latin typeface="Arial"/>
              </a:rPr>
              <a:t>and efficacy remained high in the presence of baseline substitutions</a:t>
            </a:r>
          </a:p>
          <a:p>
            <a:pPr marL="757237" lvl="1" indent="-285750" eaLnBrk="0" hangingPunct="0">
              <a:spcBef>
                <a:spcPts val="600"/>
              </a:spcBef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kern="0" dirty="0">
                <a:latin typeface="Arial"/>
              </a:rPr>
              <a:t>All 11 genotype 3-infected patients with baseline NS5A substitutions, including 4 patients with additional NS3 substitutions, achieved SVR</a:t>
            </a:r>
            <a:r>
              <a:rPr lang="en-US" kern="0" baseline="-25000" dirty="0">
                <a:latin typeface="Arial"/>
              </a:rPr>
              <a:t>12</a:t>
            </a:r>
            <a:endParaRPr lang="en-US" kern="0" baseline="-25000" dirty="0">
              <a:latin typeface="Arial"/>
              <a:ea typeface="ＭＳ Ｐゴシック" pitchFamily="34" charset="-128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961231" y="6608385"/>
            <a:ext cx="31827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Gastroenterology 2016;151:651-9 </a:t>
            </a:r>
          </a:p>
        </p:txBody>
      </p:sp>
      <p:sp>
        <p:nvSpPr>
          <p:cNvPr id="11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496175" cy="976313"/>
          </a:xfrm>
        </p:spPr>
        <p:txBody>
          <a:bodyPr/>
          <a:lstStyle/>
          <a:p>
            <a:r>
              <a:rPr lang="en-US" sz="3000" dirty="0" smtClean="0">
                <a:ea typeface="ＭＳ Ｐゴシック" pitchFamily="34" charset="-128"/>
              </a:rPr>
              <a:t>SURVEYOR-I &amp; II </a:t>
            </a:r>
            <a:r>
              <a:rPr lang="en-US" sz="3000" dirty="0">
                <a:ea typeface="ＭＳ Ｐゴシック" pitchFamily="34" charset="-128"/>
              </a:rPr>
              <a:t>study – Part 2 in cirrhosis: </a:t>
            </a:r>
            <a:r>
              <a:rPr lang="en-US" sz="3000" dirty="0" err="1">
                <a:ea typeface="ＭＳ Ｐゴシック" pitchFamily="34" charset="-128"/>
              </a:rPr>
              <a:t>g</a:t>
            </a:r>
            <a:r>
              <a:rPr lang="en-US" sz="3000" dirty="0" err="1" smtClean="0">
                <a:ea typeface="ＭＳ Ｐゴシック" pitchFamily="34" charset="-128"/>
              </a:rPr>
              <a:t>lecaprevir</a:t>
            </a:r>
            <a:r>
              <a:rPr lang="en-US" sz="3000" dirty="0" smtClean="0">
                <a:ea typeface="ＭＳ Ｐゴシック" pitchFamily="34" charset="-128"/>
              </a:rPr>
              <a:t> </a:t>
            </a:r>
            <a:r>
              <a:rPr lang="en-US" sz="3000" dirty="0">
                <a:ea typeface="ＭＳ Ｐゴシック" pitchFamily="34" charset="-128"/>
              </a:rPr>
              <a:t>+ </a:t>
            </a:r>
            <a:r>
              <a:rPr lang="en-US" sz="3000" dirty="0" err="1">
                <a:ea typeface="ＭＳ Ｐゴシック" pitchFamily="34" charset="-128"/>
              </a:rPr>
              <a:t>p</a:t>
            </a:r>
            <a:r>
              <a:rPr lang="en-US" sz="3000" dirty="0" err="1" smtClean="0">
                <a:ea typeface="ＭＳ Ｐゴシック" pitchFamily="34" charset="-128"/>
              </a:rPr>
              <a:t>ibrentasvir</a:t>
            </a:r>
            <a:r>
              <a:rPr lang="en-US" sz="3000" dirty="0" smtClean="0">
                <a:ea typeface="ＭＳ Ｐゴシック" pitchFamily="34" charset="-128"/>
              </a:rPr>
              <a:t> </a:t>
            </a:r>
            <a:r>
              <a:rPr lang="en-US" sz="3000" dirty="0">
                <a:ea typeface="ＭＳ Ｐゴシック" pitchFamily="34" charset="-128"/>
              </a:rPr>
              <a:t>in genotypes 1 or 3 </a:t>
            </a:r>
          </a:p>
        </p:txBody>
      </p:sp>
      <p:grpSp>
        <p:nvGrpSpPr>
          <p:cNvPr id="12" name="Grouper 11"/>
          <p:cNvGrpSpPr/>
          <p:nvPr/>
        </p:nvGrpSpPr>
        <p:grpSpPr>
          <a:xfrm>
            <a:off x="3" y="6525345"/>
            <a:ext cx="2375765" cy="360040"/>
            <a:chOff x="3" y="6525345"/>
            <a:chExt cx="2375765" cy="360040"/>
          </a:xfrm>
        </p:grpSpPr>
        <p:sp>
          <p:nvSpPr>
            <p:cNvPr id="16" name="AutoShape 162"/>
            <p:cNvSpPr>
              <a:spLocks noChangeArrowheads="1"/>
            </p:cNvSpPr>
            <p:nvPr/>
          </p:nvSpPr>
          <p:spPr bwMode="auto">
            <a:xfrm>
              <a:off x="3" y="6525345"/>
              <a:ext cx="2362239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8" name="ZoneTexte 23"/>
            <p:cNvSpPr txBox="1">
              <a:spLocks noChangeArrowheads="1"/>
            </p:cNvSpPr>
            <p:nvPr/>
          </p:nvSpPr>
          <p:spPr bwMode="auto">
            <a:xfrm>
              <a:off x="1507" y="6558819"/>
              <a:ext cx="237426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SURVEYOR-I-</a:t>
              </a:r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II – Part 2 cirrhosis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9167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7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1634367"/>
              </p:ext>
            </p:extLst>
          </p:nvPr>
        </p:nvGraphicFramePr>
        <p:xfrm>
          <a:off x="216026" y="1590464"/>
          <a:ext cx="8820470" cy="4895805"/>
        </p:xfrm>
        <a:graphic>
          <a:graphicData uri="http://schemas.openxmlformats.org/drawingml/2006/table">
            <a:tbl>
              <a:tblPr/>
              <a:tblGrid>
                <a:gridCol w="34043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7173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7506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96935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905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200 + PIB 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+ PIB 120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 300 + PIB 120 </a:t>
                      </a:r>
                      <a:b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RBV 800</a:t>
                      </a:r>
                      <a:b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389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19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34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(N = 1)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(N = 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(N = 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398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study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84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Common adverse events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Headache`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Upper respiratory tract infection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Dizziness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Irritability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  <a:b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5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&gt; 3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&gt; 3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8-10 g/</a:t>
                      </a:r>
                      <a:r>
                        <a:rPr kumimoji="0" lang="en-GB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79512" y="1239932"/>
            <a:ext cx="8640960" cy="316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%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61231" y="6608385"/>
            <a:ext cx="31827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Gastroenterology 2016;151:651-9 </a:t>
            </a:r>
          </a:p>
        </p:txBody>
      </p:sp>
      <p:sp>
        <p:nvSpPr>
          <p:cNvPr id="12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496175" cy="976313"/>
          </a:xfrm>
        </p:spPr>
        <p:txBody>
          <a:bodyPr/>
          <a:lstStyle/>
          <a:p>
            <a:r>
              <a:rPr lang="en-US" sz="3000" dirty="0" smtClean="0">
                <a:ea typeface="ＭＳ Ｐゴシック" pitchFamily="34" charset="-128"/>
              </a:rPr>
              <a:t>SURVEYOR-I &amp; II </a:t>
            </a:r>
            <a:r>
              <a:rPr lang="en-US" sz="3000" dirty="0">
                <a:ea typeface="ＭＳ Ｐゴシック" pitchFamily="34" charset="-128"/>
              </a:rPr>
              <a:t>study – Part 2 in cirrhosis: </a:t>
            </a:r>
            <a:r>
              <a:rPr lang="en-US" sz="3000" dirty="0" err="1">
                <a:ea typeface="ＭＳ Ｐゴシック" pitchFamily="34" charset="-128"/>
              </a:rPr>
              <a:t>g</a:t>
            </a:r>
            <a:r>
              <a:rPr lang="en-US" sz="3000" dirty="0" err="1" smtClean="0">
                <a:ea typeface="ＭＳ Ｐゴシック" pitchFamily="34" charset="-128"/>
              </a:rPr>
              <a:t>lecaprevir</a:t>
            </a:r>
            <a:r>
              <a:rPr lang="en-US" sz="3000" dirty="0" smtClean="0">
                <a:ea typeface="ＭＳ Ｐゴシック" pitchFamily="34" charset="-128"/>
              </a:rPr>
              <a:t> </a:t>
            </a:r>
            <a:r>
              <a:rPr lang="en-US" sz="3000" dirty="0">
                <a:ea typeface="ＭＳ Ｐゴシック" pitchFamily="34" charset="-128"/>
              </a:rPr>
              <a:t>+ </a:t>
            </a:r>
            <a:r>
              <a:rPr lang="en-US" sz="3000" dirty="0" err="1">
                <a:ea typeface="ＭＳ Ｐゴシック" pitchFamily="34" charset="-128"/>
              </a:rPr>
              <a:t>p</a:t>
            </a:r>
            <a:r>
              <a:rPr lang="en-US" sz="3000" dirty="0" err="1" smtClean="0">
                <a:ea typeface="ＭＳ Ｐゴシック" pitchFamily="34" charset="-128"/>
              </a:rPr>
              <a:t>ibrentasvir</a:t>
            </a:r>
            <a:r>
              <a:rPr lang="en-US" sz="3000" dirty="0" smtClean="0">
                <a:ea typeface="ＭＳ Ｐゴシック" pitchFamily="34" charset="-128"/>
              </a:rPr>
              <a:t> </a:t>
            </a:r>
            <a:r>
              <a:rPr lang="en-US" sz="3000" dirty="0">
                <a:ea typeface="ＭＳ Ｐゴシック" pitchFamily="34" charset="-128"/>
              </a:rPr>
              <a:t>in genotypes 1 or 3 </a:t>
            </a:r>
          </a:p>
        </p:txBody>
      </p:sp>
      <p:grpSp>
        <p:nvGrpSpPr>
          <p:cNvPr id="13" name="Grouper 12"/>
          <p:cNvGrpSpPr/>
          <p:nvPr/>
        </p:nvGrpSpPr>
        <p:grpSpPr>
          <a:xfrm>
            <a:off x="3" y="6525345"/>
            <a:ext cx="2375765" cy="360040"/>
            <a:chOff x="3" y="6525345"/>
            <a:chExt cx="2375765" cy="360040"/>
          </a:xfrm>
        </p:grpSpPr>
        <p:sp>
          <p:nvSpPr>
            <p:cNvPr id="14" name="AutoShape 162"/>
            <p:cNvSpPr>
              <a:spLocks noChangeArrowheads="1"/>
            </p:cNvSpPr>
            <p:nvPr/>
          </p:nvSpPr>
          <p:spPr bwMode="auto">
            <a:xfrm>
              <a:off x="3" y="6525345"/>
              <a:ext cx="2362239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6" name="ZoneTexte 23"/>
            <p:cNvSpPr txBox="1">
              <a:spLocks noChangeArrowheads="1"/>
            </p:cNvSpPr>
            <p:nvPr/>
          </p:nvSpPr>
          <p:spPr bwMode="auto">
            <a:xfrm>
              <a:off x="1507" y="6558819"/>
              <a:ext cx="237426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SURVEYOR-I-</a:t>
              </a:r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II – Part 2 cirrhosis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9495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539750" y="1557338"/>
            <a:ext cx="8496746" cy="482441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  <a:br>
              <a:rPr lang="en-US" sz="2800" dirty="0">
                <a:ea typeface="ＭＳ Ｐゴシック" pitchFamily="34" charset="-128"/>
              </a:rPr>
            </a:br>
            <a:endParaRPr lang="en-US" sz="2800" dirty="0">
              <a:ea typeface="ＭＳ Ｐゴシック" pitchFamily="34" charset="-128"/>
            </a:endParaRP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34" charset="-128"/>
              </a:rPr>
              <a:t>In this phase 2 study, the once-daily combination of </a:t>
            </a:r>
            <a:r>
              <a:rPr lang="en-US" sz="2000" dirty="0" err="1">
                <a:ea typeface="ＭＳ Ｐゴシック" pitchFamily="34" charset="-128"/>
              </a:rPr>
              <a:t>Glecaprevir</a:t>
            </a:r>
            <a:r>
              <a:rPr lang="en-US" sz="2000" dirty="0">
                <a:ea typeface="ＭＳ Ｐゴシック" pitchFamily="34" charset="-128"/>
              </a:rPr>
              <a:t> and </a:t>
            </a:r>
            <a:r>
              <a:rPr lang="en-US" sz="2000" dirty="0" err="1">
                <a:ea typeface="ＭＳ Ｐゴシック" pitchFamily="34" charset="-128"/>
              </a:rPr>
              <a:t>Pibrentasvir</a:t>
            </a:r>
            <a:r>
              <a:rPr lang="en-US" sz="2000" dirty="0">
                <a:ea typeface="ＭＳ Ｐゴシック" pitchFamily="34" charset="-128"/>
              </a:rPr>
              <a:t> for 12 weeks is sufficient to achieve high rates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of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in patients with genotype 1 or genotype 3 infection and compensated cirrhosis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34" charset="-128"/>
              </a:rPr>
              <a:t>Adverse events were mostly mild in severity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34" charset="-128"/>
              </a:rPr>
              <a:t>Potential for a </a:t>
            </a:r>
            <a:r>
              <a:rPr lang="en-US" sz="2000" dirty="0" err="1">
                <a:ea typeface="ＭＳ Ｐゴシック" pitchFamily="34" charset="-128"/>
              </a:rPr>
              <a:t>pangenotypic</a:t>
            </a:r>
            <a:r>
              <a:rPr lang="en-US" sz="2000" dirty="0">
                <a:ea typeface="ＭＳ Ｐゴシック" pitchFamily="34" charset="-128"/>
              </a:rPr>
              <a:t> therapy without RBV co-administration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5961231" y="6608385"/>
            <a:ext cx="31827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Gastroenterology 2016;151:651-9 </a:t>
            </a:r>
          </a:p>
        </p:txBody>
      </p:sp>
      <p:sp>
        <p:nvSpPr>
          <p:cNvPr id="10" name="Rectangle 27"/>
          <p:cNvSpPr>
            <a:spLocks noGrp="1" noChangeArrowheads="1"/>
          </p:cNvSpPr>
          <p:nvPr>
            <p:ph type="title"/>
          </p:nvPr>
        </p:nvSpPr>
        <p:spPr>
          <a:xfrm>
            <a:off x="468313" y="76200"/>
            <a:ext cx="8496175" cy="976313"/>
          </a:xfrm>
        </p:spPr>
        <p:txBody>
          <a:bodyPr/>
          <a:lstStyle/>
          <a:p>
            <a:r>
              <a:rPr lang="en-US" sz="3000" dirty="0" smtClean="0">
                <a:ea typeface="ＭＳ Ｐゴシック" pitchFamily="34" charset="-128"/>
              </a:rPr>
              <a:t>SURVEYOR-I &amp; II </a:t>
            </a:r>
            <a:r>
              <a:rPr lang="en-US" sz="3000" dirty="0">
                <a:ea typeface="ＭＳ Ｐゴシック" pitchFamily="34" charset="-128"/>
              </a:rPr>
              <a:t>study – Part 2 in cirrhosis: </a:t>
            </a:r>
            <a:r>
              <a:rPr lang="en-US" sz="3000" dirty="0" err="1">
                <a:ea typeface="ＭＳ Ｐゴシック" pitchFamily="34" charset="-128"/>
              </a:rPr>
              <a:t>g</a:t>
            </a:r>
            <a:r>
              <a:rPr lang="en-US" sz="3000" dirty="0" err="1" smtClean="0">
                <a:ea typeface="ＭＳ Ｐゴシック" pitchFamily="34" charset="-128"/>
              </a:rPr>
              <a:t>lecaprevir</a:t>
            </a:r>
            <a:r>
              <a:rPr lang="en-US" sz="3000" dirty="0" smtClean="0">
                <a:ea typeface="ＭＳ Ｐゴシック" pitchFamily="34" charset="-128"/>
              </a:rPr>
              <a:t> </a:t>
            </a:r>
            <a:r>
              <a:rPr lang="en-US" sz="3000" dirty="0">
                <a:ea typeface="ＭＳ Ｐゴシック" pitchFamily="34" charset="-128"/>
              </a:rPr>
              <a:t>+ </a:t>
            </a:r>
            <a:r>
              <a:rPr lang="en-US" sz="3000" dirty="0" err="1">
                <a:ea typeface="ＭＳ Ｐゴシック" pitchFamily="34" charset="-128"/>
              </a:rPr>
              <a:t>p</a:t>
            </a:r>
            <a:r>
              <a:rPr lang="en-US" sz="3000" smtClean="0">
                <a:ea typeface="ＭＳ Ｐゴシック" pitchFamily="34" charset="-128"/>
              </a:rPr>
              <a:t>ibrentasvir</a:t>
            </a:r>
            <a:r>
              <a:rPr lang="en-US" sz="3000" dirty="0" smtClean="0">
                <a:ea typeface="ＭＳ Ｐゴシック" pitchFamily="34" charset="-128"/>
              </a:rPr>
              <a:t> </a:t>
            </a:r>
            <a:r>
              <a:rPr lang="en-US" sz="3000" dirty="0">
                <a:ea typeface="ＭＳ Ｐゴシック" pitchFamily="34" charset="-128"/>
              </a:rPr>
              <a:t>in genotypes 1 or 3 </a:t>
            </a:r>
          </a:p>
        </p:txBody>
      </p:sp>
      <p:grpSp>
        <p:nvGrpSpPr>
          <p:cNvPr id="11" name="Grouper 10"/>
          <p:cNvGrpSpPr/>
          <p:nvPr/>
        </p:nvGrpSpPr>
        <p:grpSpPr>
          <a:xfrm>
            <a:off x="3" y="6525345"/>
            <a:ext cx="2375765" cy="360040"/>
            <a:chOff x="3" y="6525345"/>
            <a:chExt cx="2375765" cy="360040"/>
          </a:xfrm>
        </p:grpSpPr>
        <p:sp>
          <p:nvSpPr>
            <p:cNvPr id="12" name="AutoShape 162"/>
            <p:cNvSpPr>
              <a:spLocks noChangeArrowheads="1"/>
            </p:cNvSpPr>
            <p:nvPr/>
          </p:nvSpPr>
          <p:spPr bwMode="auto">
            <a:xfrm>
              <a:off x="3" y="6525345"/>
              <a:ext cx="2362239" cy="36004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13" name="ZoneTexte 23"/>
            <p:cNvSpPr txBox="1">
              <a:spLocks noChangeArrowheads="1"/>
            </p:cNvSpPr>
            <p:nvPr/>
          </p:nvSpPr>
          <p:spPr bwMode="auto">
            <a:xfrm>
              <a:off x="1507" y="6558819"/>
              <a:ext cx="237426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SURVEYOR-I-</a:t>
              </a:r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II – Part 2 cirrhosis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962911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7847</TotalTime>
  <Words>797</Words>
  <Application>Microsoft Macintosh PowerPoint</Application>
  <PresentationFormat>Présentation à l'écran (4:3)</PresentationFormat>
  <Paragraphs>229</Paragraphs>
  <Slides>6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2016</vt:lpstr>
      <vt:lpstr>SURVEYOR-I &amp; II study – Part 2 in cirrhosis: glecaprevir + pibrentasvir in genotypes 1 or 3 </vt:lpstr>
      <vt:lpstr>SURVEYOR-I &amp; II study – Part 2 in cirrhosis: glecaprevir + pibrentasvir in genotypes 1 or 3 </vt:lpstr>
      <vt:lpstr>SURVEYOR-I &amp; II study – Part 2 in cirrhosis: glecaprevir + pibrentasvir in genotypes 1 or 3 </vt:lpstr>
      <vt:lpstr>SURVEYOR-I &amp; II study – Part 2 in cirrhosis: glecaprevir + pibrentasvir in genotypes 1 or 3 </vt:lpstr>
      <vt:lpstr>SURVEYOR-I &amp; II study – Part 2 in cirrhosis: glecaprevir + pibrentasvir in genotypes 1 or 3 </vt:lpstr>
      <vt:lpstr>SURVEYOR-I &amp; II study – Part 2 in cirrhosis: glecaprevir + pibrentasvir in genotypes 1 or 3 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 de Microsoft Office</cp:lastModifiedBy>
  <cp:revision>244</cp:revision>
  <dcterms:created xsi:type="dcterms:W3CDTF">2010-10-19T10:42:50Z</dcterms:created>
  <dcterms:modified xsi:type="dcterms:W3CDTF">2017-11-23T14:39:25Z</dcterms:modified>
</cp:coreProperties>
</file>