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308" r:id="rId4"/>
    <p:sldId id="303" r:id="rId5"/>
    <p:sldId id="310" r:id="rId6"/>
    <p:sldId id="307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A38904"/>
    <a:srgbClr val="000066"/>
    <a:srgbClr val="DDDDDD"/>
    <a:srgbClr val="FFFFFF"/>
    <a:srgbClr val="800080"/>
    <a:srgbClr val="CC6600"/>
    <a:srgbClr val="B230BC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298" autoAdjust="0"/>
    <p:restoredTop sz="98179" autoAdjust="0"/>
  </p:normalViewPr>
  <p:slideViewPr>
    <p:cSldViewPr>
      <p:cViewPr varScale="1">
        <p:scale>
          <a:sx n="94" d="100"/>
          <a:sy n="94" d="100"/>
        </p:scale>
        <p:origin x="-120" y="-22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22/11/17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275856" y="2169233"/>
            <a:ext cx="4060" cy="323663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483809" y="1484784"/>
            <a:ext cx="1584135" cy="68404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600" b="1" dirty="0">
                <a:latin typeface="Calibri" pitchFamily="34" charset="0"/>
              </a:rPr>
              <a:t>Not </a:t>
            </a:r>
            <a:r>
              <a:rPr lang="en-US" sz="1600" b="1" dirty="0" err="1">
                <a:latin typeface="Calibri" pitchFamily="34" charset="0"/>
              </a:rPr>
              <a:t>randomised</a:t>
            </a:r>
            <a:endParaRPr lang="en-US" sz="1600" b="1" dirty="0">
              <a:latin typeface="Calibri" pitchFamily="34" charset="0"/>
            </a:endParaRPr>
          </a:p>
          <a:p>
            <a:pPr algn="ctr"/>
            <a:r>
              <a:rPr lang="en-US" sz="16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07504" y="2636912"/>
            <a:ext cx="2249264" cy="1943999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18-70 years</a:t>
            </a:r>
          </a:p>
          <a:p>
            <a:pPr algn="ctr"/>
            <a:r>
              <a:rPr lang="en-US" sz="1400" b="1" dirty="0" smtClean="0">
                <a:latin typeface="Calibri" pitchFamily="34" charset="0"/>
              </a:rPr>
              <a:t>Naïve </a:t>
            </a:r>
            <a:r>
              <a:rPr lang="en-US" sz="1400" b="1" dirty="0">
                <a:latin typeface="Calibri" pitchFamily="34" charset="0"/>
              </a:rPr>
              <a:t>or failure to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PEG-IFN + RBV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&gt; 10 000 IU</a:t>
            </a:r>
            <a:r>
              <a:rPr lang="en-US" sz="1400" b="1" dirty="0" smtClean="0">
                <a:latin typeface="Calibri" pitchFamily="34" charset="0"/>
              </a:rPr>
              <a:t>/ml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No cirrhosis </a:t>
            </a:r>
            <a:endParaRPr lang="en-US" sz="1400" b="1" dirty="0" smtClean="0">
              <a:latin typeface="Calibri" pitchFamily="34" charset="0"/>
            </a:endParaRPr>
          </a:p>
          <a:p>
            <a:pPr algn="ctr"/>
            <a:r>
              <a:rPr lang="en-US" sz="1400" b="1" dirty="0" smtClean="0">
                <a:latin typeface="Calibri" pitchFamily="34" charset="0"/>
              </a:rPr>
              <a:t>No </a:t>
            </a:r>
            <a:r>
              <a:rPr lang="en-US" sz="1400" b="1" dirty="0">
                <a:latin typeface="Calibri" pitchFamily="34" charset="0"/>
              </a:rPr>
              <a:t>HBV or HIV</a:t>
            </a:r>
            <a:br>
              <a:rPr lang="en-US" sz="1400" b="1" dirty="0">
                <a:latin typeface="Calibri" pitchFamily="34" charset="0"/>
              </a:rPr>
            </a:br>
            <a:r>
              <a:rPr lang="en-US" sz="1400" b="1" dirty="0">
                <a:latin typeface="Calibri" pitchFamily="34" charset="0"/>
              </a:rPr>
              <a:t>coinfection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SURVEYOR-II study – Part 2: </a:t>
            </a:r>
            <a:r>
              <a:rPr lang="en-US" sz="3000" dirty="0" err="1" smtClean="0">
                <a:ea typeface="ＭＳ Ｐゴシック" pitchFamily="34" charset="-128"/>
              </a:rPr>
              <a:t>glecaprevir</a:t>
            </a:r>
            <a:r>
              <a:rPr lang="en-US" sz="3000" dirty="0" smtClean="0">
                <a:ea typeface="ＭＳ Ｐゴシック" pitchFamily="34" charset="-128"/>
              </a:rPr>
              <a:t> + </a:t>
            </a:r>
            <a:r>
              <a:rPr lang="en-US" sz="3000" dirty="0" err="1" smtClean="0">
                <a:ea typeface="ＭＳ Ｐゴシック" pitchFamily="34" charset="-128"/>
              </a:rPr>
              <a:t>pibrentasvir</a:t>
            </a:r>
            <a:r>
              <a:rPr lang="en-US" sz="3000" dirty="0" smtClean="0">
                <a:ea typeface="ＭＳ Ｐゴシック" pitchFamily="34" charset="-128"/>
              </a:rPr>
              <a:t> in </a:t>
            </a:r>
            <a:r>
              <a:rPr lang="en-US" sz="3000" dirty="0">
                <a:ea typeface="ＭＳ Ｐゴシック" pitchFamily="34" charset="-128"/>
              </a:rPr>
              <a:t>genotypes 2 or 3 – Phase II 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4294967295"/>
          </p:nvPr>
        </p:nvSpPr>
        <p:spPr>
          <a:xfrm>
            <a:off x="0" y="1125538"/>
            <a:ext cx="1584325" cy="430212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851920" y="2996952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54</a:t>
            </a:r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>
            <a:off x="6876258" y="2313200"/>
            <a:ext cx="0" cy="291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588027" y="1772656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3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085705"/>
              </p:ext>
            </p:extLst>
          </p:nvPr>
        </p:nvGraphicFramePr>
        <p:xfrm>
          <a:off x="4499993" y="3709864"/>
          <a:ext cx="2376265" cy="481583"/>
        </p:xfrm>
        <a:graphic>
          <a:graphicData uri="http://schemas.openxmlformats.org/drawingml/2006/table">
            <a:tbl>
              <a:tblPr/>
              <a:tblGrid>
                <a:gridCol w="23762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58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PIB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044309"/>
              </p:ext>
            </p:extLst>
          </p:nvPr>
        </p:nvGraphicFramePr>
        <p:xfrm>
          <a:off x="4499992" y="2731393"/>
          <a:ext cx="2376266" cy="481583"/>
        </p:xfrm>
        <a:graphic>
          <a:graphicData uri="http://schemas.openxmlformats.org/drawingml/2006/table">
            <a:tbl>
              <a:tblPr/>
              <a:tblGrid>
                <a:gridCol w="23762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6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PIB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Line 63"/>
          <p:cNvSpPr>
            <a:spLocks noChangeShapeType="1"/>
          </p:cNvSpPr>
          <p:nvPr/>
        </p:nvSpPr>
        <p:spPr bwMode="auto">
          <a:xfrm>
            <a:off x="2339751" y="2996952"/>
            <a:ext cx="215999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Rectangle 9"/>
          <p:cNvSpPr>
            <a:spLocks noChangeArrowheads="1"/>
          </p:cNvSpPr>
          <p:nvPr/>
        </p:nvSpPr>
        <p:spPr bwMode="auto">
          <a:xfrm>
            <a:off x="3855565" y="3913311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29</a:t>
            </a:r>
          </a:p>
        </p:txBody>
      </p:sp>
      <p:sp>
        <p:nvSpPr>
          <p:cNvPr id="57" name="Espace réservé du contenu 2"/>
          <p:cNvSpPr>
            <a:spLocks/>
          </p:cNvSpPr>
          <p:nvPr/>
        </p:nvSpPr>
        <p:spPr bwMode="auto">
          <a:xfrm>
            <a:off x="616207" y="5661248"/>
            <a:ext cx="842028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600" baseline="-250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16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en-US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25 IU</a:t>
            </a:r>
            <a:r>
              <a:rPr lang="en-US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/ml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)</a:t>
            </a:r>
            <a:r>
              <a:rPr lang="en-US" sz="16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, by ITT</a:t>
            </a:r>
          </a:p>
        </p:txBody>
      </p:sp>
      <p:sp>
        <p:nvSpPr>
          <p:cNvPr id="70" name="Line 63"/>
          <p:cNvSpPr>
            <a:spLocks noChangeShapeType="1"/>
          </p:cNvSpPr>
          <p:nvPr/>
        </p:nvSpPr>
        <p:spPr bwMode="auto">
          <a:xfrm>
            <a:off x="3815992" y="3932176"/>
            <a:ext cx="68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876447" y="2839499"/>
            <a:ext cx="1296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09052" y="2658398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819049"/>
              </p:ext>
            </p:extLst>
          </p:nvPr>
        </p:nvGraphicFramePr>
        <p:xfrm>
          <a:off x="4499994" y="4603601"/>
          <a:ext cx="3024336" cy="481583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86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PIB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3851920" y="4511848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24</a:t>
            </a:r>
          </a:p>
        </p:txBody>
      </p:sp>
      <p:sp>
        <p:nvSpPr>
          <p:cNvPr id="31" name="Line 63"/>
          <p:cNvSpPr>
            <a:spLocks noChangeShapeType="1"/>
          </p:cNvSpPr>
          <p:nvPr/>
        </p:nvSpPr>
        <p:spPr bwMode="auto">
          <a:xfrm>
            <a:off x="3815992" y="4819625"/>
            <a:ext cx="68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" name="Connecteur droit 3"/>
          <p:cNvCxnSpPr/>
          <p:nvPr/>
        </p:nvCxnSpPr>
        <p:spPr>
          <a:xfrm>
            <a:off x="3815992" y="3933056"/>
            <a:ext cx="0" cy="900274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Line 63"/>
          <p:cNvSpPr>
            <a:spLocks noChangeShapeType="1"/>
          </p:cNvSpPr>
          <p:nvPr/>
        </p:nvSpPr>
        <p:spPr bwMode="auto">
          <a:xfrm>
            <a:off x="2339751" y="4365104"/>
            <a:ext cx="147604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39752" y="2492896"/>
            <a:ext cx="18912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Arial"/>
                <a:ea typeface="ＭＳ Ｐゴシック" pitchFamily="-1" charset="-128"/>
                <a:cs typeface="Arial"/>
              </a:rPr>
              <a:t>Genotype 2</a:t>
            </a:r>
          </a:p>
          <a:p>
            <a:pPr algn="ctr"/>
            <a:r>
              <a:rPr lang="en-US" sz="1400" dirty="0" smtClean="0">
                <a:latin typeface="Arial"/>
                <a:ea typeface="ＭＳ Ｐゴシック" pitchFamily="-1" charset="-128"/>
                <a:cs typeface="Arial"/>
              </a:rPr>
              <a:t>Naïve </a:t>
            </a:r>
            <a:r>
              <a:rPr lang="en-US" sz="1400" dirty="0">
                <a:latin typeface="Arial"/>
                <a:ea typeface="ＭＳ Ｐゴシック" pitchFamily="-1" charset="-128"/>
                <a:cs typeface="Arial"/>
              </a:rPr>
              <a:t>or experienced</a:t>
            </a:r>
            <a:endParaRPr lang="en-US" sz="1400" dirty="0">
              <a:latin typeface="Arial"/>
              <a:cs typeface="Arial"/>
            </a:endParaRPr>
          </a:p>
        </p:txBody>
      </p:sp>
      <p:grpSp>
        <p:nvGrpSpPr>
          <p:cNvPr id="53" name="Grouper 65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54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55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SURVEYOR-II – Part 2</a:t>
              </a:r>
            </a:p>
          </p:txBody>
        </p:sp>
      </p:grpSp>
      <p:sp>
        <p:nvSpPr>
          <p:cNvPr id="56" name="Rectangle 55"/>
          <p:cNvSpPr/>
          <p:nvPr/>
        </p:nvSpPr>
        <p:spPr>
          <a:xfrm>
            <a:off x="2411760" y="4077072"/>
            <a:ext cx="11129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Arial"/>
                <a:ea typeface="ＭＳ Ｐゴシック" pitchFamily="-1" charset="-128"/>
                <a:cs typeface="Arial"/>
              </a:rPr>
              <a:t>Genotype </a:t>
            </a:r>
            <a:r>
              <a:rPr lang="en-US" sz="1400" dirty="0" smtClean="0">
                <a:latin typeface="Arial"/>
                <a:ea typeface="ＭＳ Ｐゴシック" pitchFamily="-1" charset="-128"/>
                <a:cs typeface="Arial"/>
              </a:rPr>
              <a:t>3</a:t>
            </a:r>
            <a:endParaRPr lang="en-US" sz="1400" dirty="0">
              <a:latin typeface="Arial"/>
              <a:ea typeface="ＭＳ Ｐゴシック" pitchFamily="-1" charset="-128"/>
              <a:cs typeface="Arial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851920" y="3625279"/>
            <a:ext cx="65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rial"/>
                <a:cs typeface="Arial"/>
              </a:rPr>
              <a:t>Naïve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3347864" y="4849415"/>
            <a:ext cx="1182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Arial"/>
                <a:cs typeface="Arial"/>
              </a:rPr>
              <a:t>Experienced</a:t>
            </a:r>
            <a:endParaRPr lang="fr-FR" sz="1400" dirty="0">
              <a:latin typeface="Arial"/>
              <a:cs typeface="Arial"/>
            </a:endParaRPr>
          </a:p>
        </p:txBody>
      </p:sp>
      <p:sp>
        <p:nvSpPr>
          <p:cNvPr id="62" name="Line 172"/>
          <p:cNvSpPr>
            <a:spLocks noChangeShapeType="1"/>
          </p:cNvSpPr>
          <p:nvPr/>
        </p:nvSpPr>
        <p:spPr bwMode="auto">
          <a:xfrm>
            <a:off x="7524529" y="2313200"/>
            <a:ext cx="0" cy="291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Oval 110"/>
          <p:cNvSpPr>
            <a:spLocks noChangeArrowheads="1"/>
          </p:cNvSpPr>
          <p:nvPr/>
        </p:nvSpPr>
        <p:spPr bwMode="auto">
          <a:xfrm>
            <a:off x="7236298" y="1772656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4" name="Line 63"/>
          <p:cNvSpPr>
            <a:spLocks noChangeShapeType="1"/>
          </p:cNvSpPr>
          <p:nvPr/>
        </p:nvSpPr>
        <p:spPr bwMode="auto">
          <a:xfrm>
            <a:off x="6876447" y="3933056"/>
            <a:ext cx="1296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8309052" y="3760110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67" name="Line 63"/>
          <p:cNvSpPr>
            <a:spLocks noChangeShapeType="1"/>
          </p:cNvSpPr>
          <p:nvPr/>
        </p:nvSpPr>
        <p:spPr bwMode="auto">
          <a:xfrm>
            <a:off x="7524113" y="4869160"/>
            <a:ext cx="792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8309052" y="4674622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73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SURVEYOR-II study – Part 2: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 + 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in genotypes 2 or 3 – Phase II </a:t>
            </a:r>
            <a:endParaRPr lang="en-US" sz="3000" dirty="0">
              <a:ea typeface="ＭＳ Ｐゴシック" pitchFamily="34" charset="-128"/>
            </a:endParaRP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6482531"/>
              </p:ext>
            </p:extLst>
          </p:nvPr>
        </p:nvGraphicFramePr>
        <p:xfrm>
          <a:off x="539552" y="1700213"/>
          <a:ext cx="8280921" cy="4531605"/>
        </p:xfrm>
        <a:graphic>
          <a:graphicData uri="http://schemas.openxmlformats.org/drawingml/2006/table">
            <a:tbl>
              <a:tblPr/>
              <a:tblGrid>
                <a:gridCol w="30796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793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109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10934"/>
              </a:tblGrid>
              <a:tr h="119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+ PIB 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 or 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+ PIB 8 weeks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7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7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7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7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7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7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2a / 2b / 2a-c / not subtyped,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70 / 15 / 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7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3a,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7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(%) : F0-F1 / F2 / F3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 / 7 / 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 / 17 / 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7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CC,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7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characteristics</a:t>
            </a:r>
            <a:endParaRPr lang="en-GB" sz="2400" b="1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6" name="Grouper 65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SURVEYOR-II – Part 2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ZoneTexte 89"/>
          <p:cNvSpPr txBox="1"/>
          <p:nvPr/>
        </p:nvSpPr>
        <p:spPr>
          <a:xfrm>
            <a:off x="5669172" y="4652614"/>
            <a:ext cx="484215" cy="290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144</a:t>
            </a:r>
          </a:p>
        </p:txBody>
      </p: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2427252" y="1246620"/>
            <a:ext cx="4276832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), ITT</a:t>
            </a:r>
            <a:endParaRPr lang="en-US" sz="26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5536" y="5445225"/>
            <a:ext cx="61206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*, ** : SVR</a:t>
            </a:r>
            <a:r>
              <a:rPr lang="en-US" sz="1400" baseline="-25000" dirty="0"/>
              <a:t>12 </a:t>
            </a:r>
            <a:r>
              <a:rPr lang="en-US" sz="1400" dirty="0"/>
              <a:t>= 100% by </a:t>
            </a:r>
            <a:r>
              <a:rPr lang="en-US" sz="1400" dirty="0" err="1"/>
              <a:t>ITTm</a:t>
            </a:r>
            <a:r>
              <a:rPr lang="en-US" sz="1400" dirty="0"/>
              <a:t>, excluding non </a:t>
            </a:r>
            <a:r>
              <a:rPr lang="en-US" sz="1400" dirty="0" err="1"/>
              <a:t>virologic</a:t>
            </a:r>
            <a:r>
              <a:rPr lang="en-US" sz="1400" dirty="0"/>
              <a:t> failure</a:t>
            </a:r>
          </a:p>
          <a:p>
            <a:r>
              <a:rPr lang="en-US" sz="1400" dirty="0"/>
              <a:t>* 1 patient was lost to follow-up after W6 with undetectable RNA at that visit</a:t>
            </a:r>
          </a:p>
          <a:p>
            <a:r>
              <a:rPr lang="en-US" sz="1400" dirty="0"/>
              <a:t>** 1 patient withdrew consent at W6 with undetectable RNA at that </a:t>
            </a:r>
            <a:r>
              <a:rPr lang="en-US" sz="1400" dirty="0" smtClean="0"/>
              <a:t>visit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4932041" y="1844826"/>
            <a:ext cx="3960440" cy="864095"/>
            <a:chOff x="5503976" y="1724997"/>
            <a:chExt cx="3050741" cy="976686"/>
          </a:xfrm>
        </p:grpSpPr>
        <p:sp>
          <p:nvSpPr>
            <p:cNvPr id="48" name="AutoShape 126"/>
            <p:cNvSpPr>
              <a:spLocks noChangeArrowheads="1"/>
            </p:cNvSpPr>
            <p:nvPr/>
          </p:nvSpPr>
          <p:spPr bwMode="auto">
            <a:xfrm>
              <a:off x="5503976" y="1724997"/>
              <a:ext cx="3050741" cy="97668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56" name="Rectangle 40"/>
            <p:cNvSpPr>
              <a:spLocks noChangeArrowheads="1"/>
            </p:cNvSpPr>
            <p:nvPr/>
          </p:nvSpPr>
          <p:spPr bwMode="auto">
            <a:xfrm>
              <a:off x="5781316" y="1753071"/>
              <a:ext cx="1880846" cy="347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Genotype 2, 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GLE + PIB8 </a:t>
              </a: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weeks</a:t>
              </a:r>
            </a:p>
          </p:txBody>
        </p:sp>
        <p:sp>
          <p:nvSpPr>
            <p:cNvPr id="83" name="Rectangle 3"/>
            <p:cNvSpPr>
              <a:spLocks noChangeArrowheads="1"/>
            </p:cNvSpPr>
            <p:nvPr/>
          </p:nvSpPr>
          <p:spPr bwMode="auto">
            <a:xfrm>
              <a:off x="5614912" y="1887778"/>
              <a:ext cx="177800" cy="144462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5" name="Rectangle 3"/>
            <p:cNvSpPr>
              <a:spLocks noChangeArrowheads="1"/>
            </p:cNvSpPr>
            <p:nvPr/>
          </p:nvSpPr>
          <p:spPr bwMode="auto">
            <a:xfrm>
              <a:off x="5614912" y="2150269"/>
              <a:ext cx="177800" cy="144462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6" name="Rectangle 3"/>
            <p:cNvSpPr>
              <a:spLocks noChangeArrowheads="1"/>
            </p:cNvSpPr>
            <p:nvPr/>
          </p:nvSpPr>
          <p:spPr bwMode="auto">
            <a:xfrm>
              <a:off x="5614912" y="2457513"/>
              <a:ext cx="177800" cy="144462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9" name="Rectangle 40"/>
            <p:cNvSpPr>
              <a:spLocks noChangeArrowheads="1"/>
            </p:cNvSpPr>
            <p:nvPr/>
          </p:nvSpPr>
          <p:spPr bwMode="auto">
            <a:xfrm>
              <a:off x="5781316" y="2041103"/>
              <a:ext cx="2285860" cy="347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Genotype 3, 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naive, GLE + PIB 8 </a:t>
              </a: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weeks</a:t>
              </a:r>
            </a:p>
          </p:txBody>
        </p:sp>
        <p:sp>
          <p:nvSpPr>
            <p:cNvPr id="91" name="Rectangle 40"/>
            <p:cNvSpPr>
              <a:spLocks noChangeArrowheads="1"/>
            </p:cNvSpPr>
            <p:nvPr/>
          </p:nvSpPr>
          <p:spPr bwMode="auto">
            <a:xfrm>
              <a:off x="5781316" y="2329135"/>
              <a:ext cx="2750144" cy="347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Genotype 3, 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experienced, GLE + PIB 12 </a:t>
              </a:r>
              <a:r>
                <a:rPr lang="en-GB" sz="1400" b="1" dirty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weeks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1073650" y="1772816"/>
            <a:ext cx="3966414" cy="3742265"/>
            <a:chOff x="449554" y="2132855"/>
            <a:chExt cx="3966414" cy="3742265"/>
          </a:xfrm>
        </p:grpSpPr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548941" y="433729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548941" y="3684446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449554" y="2381748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548941" y="303309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815975" y="444501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815975" y="379366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815975" y="248797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815975" y="313932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906464" y="2478988"/>
              <a:ext cx="0" cy="2607569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671513" y="2142084"/>
              <a:ext cx="387350" cy="345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1259632" y="2511720"/>
              <a:ext cx="518400" cy="2575659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815981" y="5084569"/>
              <a:ext cx="359998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chemeClr val="bg1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2339752" y="2521303"/>
              <a:ext cx="518400" cy="2566076"/>
            </a:xfrm>
            <a:prstGeom prst="rect">
              <a:avLst/>
            </a:prstGeom>
            <a:solidFill>
              <a:srgbClr val="3366FF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Rectangle 133"/>
            <p:cNvSpPr>
              <a:spLocks noChangeArrowheads="1"/>
            </p:cNvSpPr>
            <p:nvPr/>
          </p:nvSpPr>
          <p:spPr bwMode="auto">
            <a:xfrm>
              <a:off x="3458688" y="2636913"/>
              <a:ext cx="518400" cy="2450466"/>
            </a:xfrm>
            <a:prstGeom prst="rect">
              <a:avLst/>
            </a:prstGeom>
            <a:solidFill>
              <a:srgbClr val="80008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1331640" y="2132855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98</a:t>
              </a:r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2395501" y="2147230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97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869833" y="4812036"/>
              <a:ext cx="314510" cy="290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1266776" y="4796629"/>
              <a:ext cx="5041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54 *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2356845" y="4796629"/>
              <a:ext cx="5739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29 **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3395964" y="4796629"/>
              <a:ext cx="6438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24 ***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99" name="Rectangle 144"/>
            <p:cNvSpPr>
              <a:spLocks noChangeArrowheads="1"/>
            </p:cNvSpPr>
            <p:nvPr/>
          </p:nvSpPr>
          <p:spPr bwMode="auto">
            <a:xfrm>
              <a:off x="3525705" y="2276872"/>
              <a:ext cx="38436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92</a:t>
              </a:r>
              <a:endParaRPr lang="en-GB" sz="1400" b="1" dirty="0">
                <a:solidFill>
                  <a:srgbClr val="333399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7" name="Rectangle 40"/>
            <p:cNvSpPr>
              <a:spLocks noChangeArrowheads="1"/>
            </p:cNvSpPr>
            <p:nvPr/>
          </p:nvSpPr>
          <p:spPr bwMode="auto">
            <a:xfrm>
              <a:off x="3167514" y="5114912"/>
              <a:ext cx="1100757" cy="760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Genotype 3 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Experienced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12 weeks</a:t>
              </a:r>
              <a:endParaRPr lang="en-GB" sz="1400" b="1" dirty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2" name="Rectangle 135"/>
            <p:cNvSpPr>
              <a:spLocks noChangeArrowheads="1"/>
            </p:cNvSpPr>
            <p:nvPr/>
          </p:nvSpPr>
          <p:spPr bwMode="auto">
            <a:xfrm>
              <a:off x="638938" y="4941748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ea typeface="Arial" pitchFamily="-1" charset="0"/>
                  <a:cs typeface="Arial" pitchFamily="-1" charset="0"/>
                </a:rPr>
                <a:t>0</a:t>
              </a:r>
              <a:endPara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3" name="Rectangle 40"/>
            <p:cNvSpPr>
              <a:spLocks noChangeArrowheads="1"/>
            </p:cNvSpPr>
            <p:nvPr/>
          </p:nvSpPr>
          <p:spPr bwMode="auto">
            <a:xfrm>
              <a:off x="2041814" y="5085184"/>
              <a:ext cx="1047896" cy="760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Genotype 3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Naïve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 weeks</a:t>
              </a:r>
              <a:endParaRPr lang="en-GB" sz="1400" b="1" dirty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4" name="Rectangle 40"/>
            <p:cNvSpPr>
              <a:spLocks noChangeArrowheads="1"/>
            </p:cNvSpPr>
            <p:nvPr/>
          </p:nvSpPr>
          <p:spPr bwMode="auto">
            <a:xfrm>
              <a:off x="961695" y="5085184"/>
              <a:ext cx="1047896" cy="533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Genotype 2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8 weeks</a:t>
              </a:r>
              <a:endParaRPr lang="en-GB" sz="1400" b="1" dirty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endParaRPr>
            </a:p>
          </p:txBody>
        </p:sp>
      </p:grpSp>
      <p:grpSp>
        <p:nvGrpSpPr>
          <p:cNvPr id="50" name="Grouper 65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52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53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SURVEYOR-II – Part 2</a:t>
              </a:r>
            </a:p>
          </p:txBody>
        </p:sp>
      </p:grpSp>
      <p:sp>
        <p:nvSpPr>
          <p:cNvPr id="55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SURVEYOR-II study – Part 2: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 + 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in genotypes 2 or 3 – Phase II </a:t>
            </a:r>
            <a:endParaRPr lang="en-US" sz="3000" dirty="0">
              <a:ea typeface="ＭＳ Ｐゴシック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48064" y="3212976"/>
            <a:ext cx="38164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*** 2 failures = genotype </a:t>
            </a:r>
            <a:r>
              <a:rPr lang="en-US" sz="1400" dirty="0" smtClean="0"/>
              <a:t>3a</a:t>
            </a:r>
          </a:p>
          <a:p>
            <a:r>
              <a:rPr lang="en-US" sz="1400" dirty="0" smtClean="0"/>
              <a:t>  - 1 </a:t>
            </a:r>
            <a:r>
              <a:rPr lang="en-US" sz="1400" dirty="0"/>
              <a:t>viral </a:t>
            </a:r>
            <a:r>
              <a:rPr lang="en-US" sz="1400" dirty="0" smtClean="0"/>
              <a:t>breakthrough ; at baseline : </a:t>
            </a:r>
            <a:r>
              <a:rPr lang="en-US" sz="1400" dirty="0"/>
              <a:t>NS3 RAS A166S </a:t>
            </a:r>
            <a:r>
              <a:rPr lang="en-US" sz="1400" dirty="0" smtClean="0"/>
              <a:t>+ NS5A RAS A30K ; at failure, emergence of </a:t>
            </a:r>
            <a:r>
              <a:rPr lang="mr-IN" sz="1400" dirty="0"/>
              <a:t>NS3 (Y56H, Q168L</a:t>
            </a:r>
            <a:r>
              <a:rPr lang="mr-IN" sz="1400" dirty="0" smtClean="0"/>
              <a:t>)</a:t>
            </a:r>
            <a:r>
              <a:rPr lang="fr-FR" sz="1400" dirty="0" smtClean="0"/>
              <a:t> </a:t>
            </a:r>
            <a:r>
              <a:rPr lang="mr-IN" sz="1400" dirty="0" smtClean="0"/>
              <a:t>and </a:t>
            </a:r>
            <a:r>
              <a:rPr lang="mr-IN" sz="1400" dirty="0"/>
              <a:t>NS5A (Y93H</a:t>
            </a:r>
            <a:r>
              <a:rPr lang="mr-IN" sz="1400" dirty="0" smtClean="0"/>
              <a:t>)</a:t>
            </a:r>
            <a:r>
              <a:rPr lang="fr-FR" sz="1400" dirty="0" smtClean="0"/>
              <a:t> </a:t>
            </a:r>
            <a:r>
              <a:rPr lang="fr-FR" sz="1400" dirty="0" err="1" smtClean="0"/>
              <a:t>RASs</a:t>
            </a:r>
            <a:endParaRPr lang="en-US" sz="1400" dirty="0"/>
          </a:p>
          <a:p>
            <a:r>
              <a:rPr lang="en-US" sz="1400" dirty="0" smtClean="0"/>
              <a:t>  - 1 relapse at post-treatment W8 ; at baseline NS5A RAS Y93H ; at failure </a:t>
            </a:r>
            <a:r>
              <a:rPr lang="en-US" sz="1400" dirty="0"/>
              <a:t>NS5A </a:t>
            </a:r>
            <a:r>
              <a:rPr lang="en-US" sz="1400" dirty="0" smtClean="0"/>
              <a:t>RASs L31F + Y93H </a:t>
            </a:r>
            <a:endParaRPr lang="en-US" sz="1400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663911" y="3429000"/>
            <a:ext cx="484153" cy="1089472"/>
          </a:xfrm>
          <a:prstGeom prst="straightConnector1">
            <a:avLst/>
          </a:prstGeom>
          <a:ln>
            <a:solidFill>
              <a:srgbClr val="00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208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SURVEYOR-II study – Part 2: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 + 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in genotypes 2 or 3 – Phase II </a:t>
            </a:r>
            <a:endParaRPr lang="en-US" sz="3000" dirty="0">
              <a:ea typeface="ＭＳ Ｐゴシック" pitchFamily="34" charset="-128"/>
            </a:endParaRPr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800" dirty="0">
                <a:ea typeface="ＭＳ Ｐゴシック" pitchFamily="34" charset="-128"/>
              </a:rPr>
              <a:t>Resistance analysis </a:t>
            </a:r>
            <a:r>
              <a:rPr lang="en-US" sz="2000" dirty="0">
                <a:solidFill>
                  <a:srgbClr val="000066"/>
                </a:solidFill>
                <a:ea typeface="ＭＳ Ｐゴシック" pitchFamily="34" charset="-128"/>
              </a:rPr>
              <a:t>(</a:t>
            </a:r>
            <a:r>
              <a:rPr lang="en-US" sz="2000" dirty="0">
                <a:solidFill>
                  <a:srgbClr val="000066"/>
                </a:solidFill>
              </a:rPr>
              <a:t>population sequencing with 15% threshold)</a:t>
            </a:r>
            <a:br>
              <a:rPr lang="en-US" sz="2000" dirty="0">
                <a:solidFill>
                  <a:srgbClr val="000066"/>
                </a:solidFill>
              </a:rPr>
            </a:br>
            <a:endParaRPr lang="en-US" sz="2000" dirty="0">
              <a:solidFill>
                <a:srgbClr val="000066"/>
              </a:solidFill>
            </a:endParaRPr>
          </a:p>
          <a:p>
            <a:pPr marL="757237" lvl="1">
              <a:spcBef>
                <a:spcPts val="600"/>
              </a:spcBef>
              <a:buFontTx/>
              <a:buChar char="-"/>
            </a:pPr>
            <a:r>
              <a:rPr lang="en-US" sz="2000" dirty="0"/>
              <a:t>Baseline RAVs </a:t>
            </a:r>
          </a:p>
          <a:p>
            <a:pPr lvl="2">
              <a:spcBef>
                <a:spcPts val="600"/>
              </a:spcBef>
              <a:buFontTx/>
              <a:buChar char="-"/>
            </a:pPr>
            <a:r>
              <a:rPr lang="en-US" sz="1800" dirty="0"/>
              <a:t>58% of genotype 2 : NS3 only in 13%</a:t>
            </a:r>
            <a:r>
              <a:rPr lang="en-US" sz="1800" dirty="0" smtClean="0"/>
              <a:t>, NS5A </a:t>
            </a:r>
            <a:r>
              <a:rPr lang="en-US" sz="1800" dirty="0"/>
              <a:t>only in 38%, </a:t>
            </a:r>
            <a:br>
              <a:rPr lang="en-US" sz="1800" dirty="0"/>
            </a:br>
            <a:r>
              <a:rPr lang="en-US" sz="1800" dirty="0"/>
              <a:t>NS3 + NS5A in 6%</a:t>
            </a:r>
          </a:p>
          <a:p>
            <a:pPr lvl="2">
              <a:spcBef>
                <a:spcPts val="600"/>
              </a:spcBef>
              <a:buFontTx/>
              <a:buChar char="-"/>
            </a:pPr>
            <a:r>
              <a:rPr lang="en-US" sz="1800" dirty="0"/>
              <a:t>46% of genotype 3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757237" lvl="1">
              <a:spcBef>
                <a:spcPts val="600"/>
              </a:spcBef>
              <a:buFontTx/>
              <a:buChar char="-"/>
            </a:pPr>
            <a:r>
              <a:rPr lang="en-US" sz="2000" dirty="0" smtClean="0"/>
              <a:t>No impact on SVR</a:t>
            </a:r>
            <a:r>
              <a:rPr lang="en-US" sz="2000" baseline="-25000" dirty="0" smtClean="0"/>
              <a:t>12</a:t>
            </a:r>
            <a:r>
              <a:rPr lang="en-US" sz="2000" dirty="0" smtClean="0">
                <a:ea typeface="ＭＳ Ｐゴシック" pitchFamily="34" charset="-128"/>
              </a:rPr>
              <a:t> </a:t>
            </a:r>
            <a:endParaRPr lang="en-US" sz="2000" dirty="0">
              <a:ea typeface="ＭＳ Ｐゴシック" pitchFamily="34" charset="-128"/>
            </a:endParaRPr>
          </a:p>
        </p:txBody>
      </p:sp>
      <p:grpSp>
        <p:nvGrpSpPr>
          <p:cNvPr id="9" name="Grouper 65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SURVEYOR-II – Part 2</a:t>
              </a: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218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004566"/>
              </p:ext>
            </p:extLst>
          </p:nvPr>
        </p:nvGraphicFramePr>
        <p:xfrm>
          <a:off x="144018" y="1701793"/>
          <a:ext cx="8604446" cy="4535519"/>
        </p:xfrm>
        <a:graphic>
          <a:graphicData uri="http://schemas.openxmlformats.org/drawingml/2006/table">
            <a:tbl>
              <a:tblPr/>
              <a:tblGrid>
                <a:gridCol w="4666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28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247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48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  <a:b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8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4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</a:t>
                      </a: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(n </a:t>
                      </a: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 1, cellulitis)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4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study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6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Common adverse events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37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3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&gt; 3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Alk</a:t>
                      </a: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. phosphatase &gt; 2.5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1.5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g/</a:t>
                      </a: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1311940"/>
            <a:ext cx="914400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, 8 weeks of GLE + PIB, 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%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SURVEYOR-II study – </a:t>
            </a:r>
            <a:r>
              <a:rPr lang="en-US" sz="3000" dirty="0">
                <a:ea typeface="ＭＳ Ｐゴシック" pitchFamily="34" charset="-128"/>
              </a:rPr>
              <a:t>Part 2: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 + 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in genotypes 2 or 3 – Phase II </a:t>
            </a:r>
            <a:endParaRPr lang="en-US" sz="3000" dirty="0">
              <a:ea typeface="ＭＳ Ｐゴシック" pitchFamily="34" charset="-128"/>
            </a:endParaRPr>
          </a:p>
        </p:txBody>
      </p:sp>
      <p:grpSp>
        <p:nvGrpSpPr>
          <p:cNvPr id="6" name="Grouper 65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SURVEYOR-II – Part 2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207298" y="6381328"/>
            <a:ext cx="6936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EASL 2016, Abs. SAT-157,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 64:S768, Muir AJ. EASL 2016, Abs. PS098, </a:t>
            </a:r>
          </a:p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2016; 64:S186,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PY. EASL 2016, Abs. LB01,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2016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; 64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:S208</a:t>
            </a:r>
          </a:p>
        </p:txBody>
      </p:sp>
    </p:spTree>
    <p:extLst>
      <p:ext uri="{BB962C8B-B14F-4D97-AF65-F5344CB8AC3E}">
        <p14:creationId xmlns:p14="http://schemas.microsoft.com/office/powerpoint/2010/main" val="363949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SURVEYOR-II study – Part 2: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 + 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in genotypes 2 or 3 – Phase II </a:t>
            </a:r>
            <a:endParaRPr lang="en-US" sz="3000" dirty="0">
              <a:ea typeface="ＭＳ Ｐゴシック" pitchFamily="34" charset="-128"/>
            </a:endParaRPr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539750" y="1340768"/>
            <a:ext cx="8136706" cy="482441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 smtClean="0">
                <a:ea typeface="ＭＳ Ｐゴシック" pitchFamily="34" charset="-128"/>
              </a:rPr>
              <a:t>Very h</a:t>
            </a:r>
            <a:r>
              <a:rPr lang="en-US" sz="2000" dirty="0" smtClean="0">
                <a:ea typeface="ＭＳ Ｐゴシック" pitchFamily="34" charset="-128"/>
              </a:rPr>
              <a:t>igh </a:t>
            </a:r>
            <a:r>
              <a:rPr lang="en-US" sz="2000" dirty="0">
                <a:ea typeface="ＭＳ Ｐゴシック" pitchFamily="34" charset="-128"/>
              </a:rPr>
              <a:t>SVR rates were achieved in HCV </a:t>
            </a:r>
            <a:r>
              <a:rPr lang="en-US" sz="2000" dirty="0" smtClean="0">
                <a:ea typeface="ＭＳ Ｐゴシック" pitchFamily="34" charset="-128"/>
              </a:rPr>
              <a:t>after </a:t>
            </a:r>
            <a:r>
              <a:rPr lang="en-US" sz="2000" dirty="0">
                <a:ea typeface="ＭＳ Ｐゴシック" pitchFamily="34" charset="-128"/>
              </a:rPr>
              <a:t>8 weeks of </a:t>
            </a:r>
            <a:r>
              <a:rPr lang="en-US" sz="2000" dirty="0" smtClean="0">
                <a:ea typeface="ＭＳ Ｐゴシック" pitchFamily="34" charset="-128"/>
              </a:rPr>
              <a:t>GLE 300 mg + PIB 120 mg </a:t>
            </a:r>
            <a:r>
              <a:rPr lang="en-US" sz="2000" dirty="0" err="1" smtClean="0">
                <a:ea typeface="ＭＳ Ｐゴシック" pitchFamily="34" charset="-128"/>
              </a:rPr>
              <a:t>qd</a:t>
            </a:r>
            <a:endParaRPr lang="en-US" sz="2000" dirty="0" smtClean="0">
              <a:ea typeface="ＭＳ Ｐゴシック" pitchFamily="34" charset="-128"/>
            </a:endParaRPr>
          </a:p>
          <a:p>
            <a:pPr lvl="2">
              <a:spcBef>
                <a:spcPts val="600"/>
              </a:spcBef>
            </a:pPr>
            <a:r>
              <a:rPr lang="en-US" sz="2000" dirty="0" smtClean="0">
                <a:ea typeface="ＭＳ Ｐゴシック" pitchFamily="34" charset="-128"/>
              </a:rPr>
              <a:t>In </a:t>
            </a:r>
            <a:r>
              <a:rPr lang="en-US" sz="2000" dirty="0">
                <a:ea typeface="ＭＳ Ｐゴシック" pitchFamily="34" charset="-128"/>
              </a:rPr>
              <a:t>genotype </a:t>
            </a:r>
            <a:r>
              <a:rPr lang="en-US" sz="2000" dirty="0" smtClean="0">
                <a:ea typeface="ＭＳ Ｐゴシック" pitchFamily="34" charset="-128"/>
              </a:rPr>
              <a:t>2 naïve or experienced </a:t>
            </a:r>
            <a:r>
              <a:rPr lang="en-US" sz="2000" dirty="0">
                <a:ea typeface="ＭＳ Ｐゴシック" pitchFamily="34" charset="-128"/>
              </a:rPr>
              <a:t>and genotype </a:t>
            </a:r>
            <a:r>
              <a:rPr lang="en-US" sz="2000" dirty="0" smtClean="0">
                <a:ea typeface="ＭＳ Ｐゴシック" pitchFamily="34" charset="-128"/>
              </a:rPr>
              <a:t>3 naïve patients </a:t>
            </a:r>
            <a:r>
              <a:rPr lang="en-US" sz="2000" dirty="0">
                <a:ea typeface="ＭＳ Ｐゴシック" pitchFamily="34" charset="-128"/>
              </a:rPr>
              <a:t>without cirrhosis </a:t>
            </a:r>
            <a:endParaRPr lang="en-US" sz="2000" dirty="0">
              <a:ea typeface="ＭＳ Ｐゴシック" pitchFamily="34" charset="-128"/>
            </a:endParaRPr>
          </a:p>
          <a:p>
            <a:pPr lvl="2">
              <a:spcBef>
                <a:spcPts val="600"/>
              </a:spcBef>
            </a:pPr>
            <a:r>
              <a:rPr lang="en-US" sz="2000" dirty="0">
                <a:ea typeface="ＭＳ Ｐゴシック" pitchFamily="34" charset="-128"/>
              </a:rPr>
              <a:t>By </a:t>
            </a:r>
            <a:r>
              <a:rPr lang="en-US" sz="2000" dirty="0" err="1">
                <a:ea typeface="ＭＳ Ｐゴシック" pitchFamily="34" charset="-128"/>
              </a:rPr>
              <a:t>ITTm</a:t>
            </a:r>
            <a:r>
              <a:rPr lang="en-US" sz="2000" dirty="0">
                <a:ea typeface="ＭＳ Ｐゴシック" pitchFamily="34" charset="-128"/>
              </a:rPr>
              <a:t>, all patients achieved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</a:p>
          <a:p>
            <a:pPr lvl="2">
              <a:spcBef>
                <a:spcPts val="600"/>
              </a:spcBef>
            </a:pPr>
            <a:r>
              <a:rPr lang="en-US" sz="2000" dirty="0">
                <a:ea typeface="ＭＳ Ｐゴシック" pitchFamily="34" charset="-128"/>
              </a:rPr>
              <a:t>No impact on efficacy of baseline NS3 and/or NS5A </a:t>
            </a:r>
            <a:r>
              <a:rPr lang="en-US" sz="2000" dirty="0" smtClean="0">
                <a:ea typeface="ＭＳ Ｐゴシック" pitchFamily="34" charset="-128"/>
              </a:rPr>
              <a:t>RASs</a:t>
            </a: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 smtClean="0">
                <a:ea typeface="ＭＳ Ｐゴシック" pitchFamily="34" charset="-128"/>
              </a:rPr>
              <a:t>92</a:t>
            </a:r>
            <a:r>
              <a:rPr lang="en-US" sz="2000" dirty="0" smtClean="0">
                <a:ea typeface="ＭＳ Ｐゴシック" pitchFamily="34" charset="-128"/>
              </a:rPr>
              <a:t>% </a:t>
            </a:r>
            <a:r>
              <a:rPr lang="en-US" sz="2000" dirty="0">
                <a:ea typeface="ＭＳ Ｐゴシック" pitchFamily="34" charset="-128"/>
              </a:rPr>
              <a:t>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with 12 weeks once-daily </a:t>
            </a:r>
            <a:r>
              <a:rPr lang="en-US" sz="2000" dirty="0" smtClean="0">
                <a:ea typeface="ＭＳ Ｐゴシック" pitchFamily="34" charset="-128"/>
              </a:rPr>
              <a:t>GLE 120 mg + PIB 120 mg in </a:t>
            </a:r>
            <a:r>
              <a:rPr lang="en-US" sz="2000" dirty="0">
                <a:ea typeface="ＭＳ Ｐゴシック" pitchFamily="34" charset="-128"/>
              </a:rPr>
              <a:t>treatment</a:t>
            </a:r>
            <a:r>
              <a:rPr lang="en-US" sz="2000" dirty="0" smtClean="0">
                <a:ea typeface="ＭＳ Ｐゴシック" pitchFamily="34" charset="-128"/>
              </a:rPr>
              <a:t>-</a:t>
            </a:r>
            <a:r>
              <a:rPr lang="en-US" sz="2000" dirty="0" smtClean="0">
                <a:ea typeface="ＭＳ Ｐゴシック" pitchFamily="34" charset="-128"/>
              </a:rPr>
              <a:t>experienced</a:t>
            </a:r>
            <a:r>
              <a:rPr lang="en-US" sz="2000" dirty="0" smtClean="0">
                <a:ea typeface="ＭＳ Ｐゴシック" pitchFamily="34" charset="-128"/>
              </a:rPr>
              <a:t> </a:t>
            </a:r>
            <a:r>
              <a:rPr lang="en-US" sz="2000" dirty="0">
                <a:ea typeface="ＭＳ Ｐゴシック" pitchFamily="34" charset="-128"/>
              </a:rPr>
              <a:t>genotype 3-infected patients </a:t>
            </a:r>
            <a:r>
              <a:rPr lang="en-US" sz="2000" dirty="0" smtClean="0">
                <a:ea typeface="ＭＳ Ｐゴシック" pitchFamily="34" charset="-128"/>
              </a:rPr>
              <a:t>without cirrhosis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ea typeface="ＭＳ Ｐゴシック" pitchFamily="34" charset="-128"/>
              </a:rPr>
              <a:t>Adverse events were mostly mild in severity</a:t>
            </a:r>
            <a:endParaRPr lang="en-US" sz="2000" dirty="0">
              <a:ea typeface="ＭＳ Ｐゴシック" pitchFamily="34" charset="-128"/>
            </a:endParaRPr>
          </a:p>
        </p:txBody>
      </p:sp>
      <p:grpSp>
        <p:nvGrpSpPr>
          <p:cNvPr id="11" name="Grouper 65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SURVEYOR-II – Part 2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1691682" y="6608385"/>
            <a:ext cx="7452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Kwo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PY. J. </a:t>
            </a:r>
            <a:r>
              <a:rPr lang="en-US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2017; 67:263-71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962911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7815</TotalTime>
  <Words>796</Words>
  <Application>Microsoft Macintosh PowerPoint</Application>
  <PresentationFormat>Présentation à l'écran (4:3)</PresentationFormat>
  <Paragraphs>195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2016</vt:lpstr>
      <vt:lpstr>SURVEYOR-II study – Part 2: glecaprevir + pibrentasvir in genotypes 2 or 3 – Phase II </vt:lpstr>
      <vt:lpstr>SURVEYOR-II study – Part 2: glecaprevir + pibrentasvir in genotypes 2 or 3 – Phase II </vt:lpstr>
      <vt:lpstr>SURVEYOR-II study – Part 2: glecaprevir + pibrentasvir in genotypes 2 or 3 – Phase II </vt:lpstr>
      <vt:lpstr>SURVEYOR-II study – Part 2: glecaprevir + pibrentasvir in genotypes 2 or 3 – Phase II </vt:lpstr>
      <vt:lpstr>SURVEYOR-II study – Part 2: glecaprevir + pibrentasvir in genotypes 2 or 3 – Phase II </vt:lpstr>
      <vt:lpstr>SURVEYOR-II study – Part 2: glecaprevir + pibrentasvir in genotypes 2 or 3 – Phase II 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233</cp:revision>
  <dcterms:created xsi:type="dcterms:W3CDTF">2010-10-19T10:42:50Z</dcterms:created>
  <dcterms:modified xsi:type="dcterms:W3CDTF">2017-11-23T00:12:52Z</dcterms:modified>
</cp:coreProperties>
</file>