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89" r:id="rId2"/>
    <p:sldId id="284" r:id="rId3"/>
    <p:sldId id="299" r:id="rId4"/>
    <p:sldId id="292" r:id="rId5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000000"/>
    <a:srgbClr val="DDDDDD"/>
    <a:srgbClr val="FFFFFF"/>
    <a:srgbClr val="0000FF"/>
    <a:srgbClr val="009900"/>
    <a:srgbClr val="333399"/>
    <a:srgbClr val="33CC33"/>
    <a:srgbClr val="0070C0"/>
    <a:srgbClr val="8D3C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8575" autoAdjust="0"/>
  </p:normalViewPr>
  <p:slideViewPr>
    <p:cSldViewPr>
      <p:cViewPr varScale="1">
        <p:scale>
          <a:sx n="103" d="100"/>
          <a:sy n="103" d="100"/>
        </p:scale>
        <p:origin x="1170" y="120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FED37435-6F7F-4E73-AC05-7DFCA6B8B48E}" type="datetimeFigureOut">
              <a:rPr lang="fr-FR"/>
              <a:pPr>
                <a:defRPr/>
              </a:pPr>
              <a:t>17/11/2017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9D35950B-3B05-4EEB-A27F-E7E72F71A98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2292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35950B-3B05-4EEB-A27F-E7E72F71A98A}" type="slidenum">
              <a:rPr lang="fr-FR" smtClean="0"/>
              <a:pPr>
                <a:defRPr/>
              </a:pPr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53382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35950B-3B05-4EEB-A27F-E7E72F71A98A}" type="slidenum">
              <a:rPr lang="fr-FR" smtClean="0"/>
              <a:pPr>
                <a:defRPr/>
              </a:pPr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2734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35950B-3B05-4EEB-A27F-E7E72F71A98A}" type="slidenum">
              <a:rPr lang="fr-FR" smtClean="0"/>
              <a:pPr>
                <a:defRPr/>
              </a:pPr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273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dirty="0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925" y="1484313"/>
            <a:ext cx="4424363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11688" y="1484313"/>
            <a:ext cx="4424362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76200"/>
            <a:ext cx="8351837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557338"/>
            <a:ext cx="8351838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9pPr>
    </p:titleStyle>
    <p:bodyStyle>
      <a:lvl1pPr marL="271463" indent="-271463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Font typeface="Wingdings" pitchFamily="2" charset="2"/>
        <a:buChar char="§"/>
        <a:defRPr sz="2400" b="1">
          <a:solidFill>
            <a:srgbClr val="0070C0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>
          <a:solidFill>
            <a:srgbClr val="000066"/>
          </a:solidFill>
          <a:latin typeface="+mn-lt"/>
        </a:defRPr>
      </a:lvl2pPr>
      <a:lvl3pPr marL="1144588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•"/>
        <a:defRPr sz="1600">
          <a:solidFill>
            <a:srgbClr val="0000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 sz="1400">
          <a:solidFill>
            <a:srgbClr val="0000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»"/>
        <a:defRPr sz="1400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3779912" y="2420888"/>
            <a:ext cx="72327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/>
            <a:r>
              <a:rPr lang="en-US" sz="1600" b="1" dirty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17</a:t>
            </a:r>
          </a:p>
        </p:txBody>
      </p:sp>
      <p:sp>
        <p:nvSpPr>
          <p:cNvPr id="10" name="Espace réservé du contenu 2"/>
          <p:cNvSpPr txBox="1">
            <a:spLocks/>
          </p:cNvSpPr>
          <p:nvPr/>
        </p:nvSpPr>
        <p:spPr bwMode="auto">
          <a:xfrm>
            <a:off x="96366" y="1265387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 fontAlgn="base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-109" charset="2"/>
              <a:buChar char="§"/>
              <a:defRPr/>
            </a:pPr>
            <a:r>
              <a:rPr lang="en-US" sz="2400" b="1" kern="0" dirty="0">
                <a:solidFill>
                  <a:srgbClr val="0070C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sp>
        <p:nvSpPr>
          <p:cNvPr id="12" name="Line 172"/>
          <p:cNvSpPr>
            <a:spLocks noChangeShapeType="1"/>
          </p:cNvSpPr>
          <p:nvPr/>
        </p:nvSpPr>
        <p:spPr bwMode="auto">
          <a:xfrm>
            <a:off x="6625083" y="2106835"/>
            <a:ext cx="0" cy="2232000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3" name="Oval 110"/>
          <p:cNvSpPr>
            <a:spLocks noChangeArrowheads="1"/>
          </p:cNvSpPr>
          <p:nvPr/>
        </p:nvSpPr>
        <p:spPr bwMode="auto">
          <a:xfrm>
            <a:off x="6371994" y="1556792"/>
            <a:ext cx="504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dirty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W12</a:t>
            </a:r>
            <a:endParaRPr lang="en-US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14" name="Line 63"/>
          <p:cNvSpPr>
            <a:spLocks noChangeShapeType="1"/>
          </p:cNvSpPr>
          <p:nvPr/>
        </p:nvSpPr>
        <p:spPr bwMode="auto">
          <a:xfrm>
            <a:off x="6624979" y="2759442"/>
            <a:ext cx="1692212" cy="0"/>
          </a:xfrm>
          <a:prstGeom prst="line">
            <a:avLst/>
          </a:prstGeom>
          <a:ln w="19050">
            <a:solidFill>
              <a:srgbClr val="333399"/>
            </a:solidFill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graphicFrame>
        <p:nvGraphicFramePr>
          <p:cNvPr id="21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5962641"/>
              </p:ext>
            </p:extLst>
          </p:nvPr>
        </p:nvGraphicFramePr>
        <p:xfrm>
          <a:off x="4499992" y="2492894"/>
          <a:ext cx="2088232" cy="648074"/>
        </p:xfrm>
        <a:graphic>
          <a:graphicData uri="http://schemas.openxmlformats.org/drawingml/2006/table">
            <a:tbl>
              <a:tblPr/>
              <a:tblGrid>
                <a:gridCol w="20882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480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SOF 400 mg </a:t>
                      </a:r>
                      <a:r>
                        <a:rPr kumimoji="0" lang="en-GB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qd</a:t>
                      </a: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</a:t>
                      </a:r>
                      <a:b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weight-based RBV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26" name="Grouper 26"/>
          <p:cNvGrpSpPr/>
          <p:nvPr/>
        </p:nvGrpSpPr>
        <p:grpSpPr>
          <a:xfrm>
            <a:off x="0" y="6570663"/>
            <a:ext cx="1187624" cy="288111"/>
            <a:chOff x="0" y="6570663"/>
            <a:chExt cx="1258957" cy="288111"/>
          </a:xfrm>
        </p:grpSpPr>
        <p:sp>
          <p:nvSpPr>
            <p:cNvPr id="27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08853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28" name="ZoneTexte 23"/>
            <p:cNvSpPr txBox="1">
              <a:spLocks noChangeArrowheads="1"/>
            </p:cNvSpPr>
            <p:nvPr/>
          </p:nvSpPr>
          <p:spPr bwMode="auto">
            <a:xfrm>
              <a:off x="76198" y="6581775"/>
              <a:ext cx="1182759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SWIFT-C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sp>
        <p:nvSpPr>
          <p:cNvPr id="33" name="Line 63"/>
          <p:cNvSpPr>
            <a:spLocks noChangeShapeType="1"/>
          </p:cNvSpPr>
          <p:nvPr/>
        </p:nvSpPr>
        <p:spPr bwMode="auto">
          <a:xfrm>
            <a:off x="3272963" y="3338029"/>
            <a:ext cx="827998" cy="0"/>
          </a:xfrm>
          <a:prstGeom prst="line">
            <a:avLst/>
          </a:prstGeom>
          <a:ln w="19050">
            <a:solidFill>
              <a:srgbClr val="333399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cxnSp>
        <p:nvCxnSpPr>
          <p:cNvPr id="34" name="Connecteur droit 66"/>
          <p:cNvCxnSpPr>
            <a:cxnSpLocks noChangeShapeType="1"/>
          </p:cNvCxnSpPr>
          <p:nvPr/>
        </p:nvCxnSpPr>
        <p:spPr bwMode="auto">
          <a:xfrm rot="5400000">
            <a:off x="3381263" y="2354573"/>
            <a:ext cx="564676" cy="1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</p:spPr>
      </p:cxnSp>
      <p:sp>
        <p:nvSpPr>
          <p:cNvPr id="2" name="ZoneTexte 1"/>
          <p:cNvSpPr txBox="1"/>
          <p:nvPr/>
        </p:nvSpPr>
        <p:spPr>
          <a:xfrm>
            <a:off x="8281161" y="2564904"/>
            <a:ext cx="7144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33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SVR</a:t>
            </a:r>
            <a:r>
              <a:rPr lang="en-US" b="1" baseline="-25000" dirty="0">
                <a:solidFill>
                  <a:srgbClr val="33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12</a:t>
            </a:r>
          </a:p>
        </p:txBody>
      </p:sp>
      <p:sp>
        <p:nvSpPr>
          <p:cNvPr id="29" name="AutoShape 162"/>
          <p:cNvSpPr>
            <a:spLocks noChangeArrowheads="1"/>
          </p:cNvSpPr>
          <p:nvPr/>
        </p:nvSpPr>
        <p:spPr bwMode="auto">
          <a:xfrm>
            <a:off x="513427" y="1948092"/>
            <a:ext cx="2799966" cy="248578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b="1" dirty="0">
                <a:latin typeface="Calibri" pitchFamily="-1" charset="0"/>
                <a:ea typeface="Arial" pitchFamily="-1" charset="0"/>
                <a:cs typeface="Arial" pitchFamily="-1" charset="0"/>
              </a:rPr>
              <a:t>≥ 18 years </a:t>
            </a:r>
          </a:p>
          <a:p>
            <a:pPr algn="ctr"/>
            <a:r>
              <a:rPr lang="en-US" sz="1400" b="1" dirty="0">
                <a:latin typeface="Calibri" pitchFamily="-1" charset="0"/>
                <a:ea typeface="Arial" pitchFamily="-1" charset="0"/>
                <a:cs typeface="Arial" pitchFamily="-1" charset="0"/>
              </a:rPr>
              <a:t>Chronic HIV infection</a:t>
            </a:r>
          </a:p>
          <a:p>
            <a:pPr algn="ctr"/>
            <a:r>
              <a:rPr lang="en-US" sz="1400" b="1" dirty="0">
                <a:latin typeface="Calibri" pitchFamily="-1" charset="0"/>
                <a:ea typeface="Arial" pitchFamily="-1" charset="0"/>
                <a:cs typeface="Arial" pitchFamily="-1" charset="0"/>
              </a:rPr>
              <a:t>Acute HCV infection *</a:t>
            </a:r>
          </a:p>
          <a:p>
            <a:pPr algn="ctr"/>
            <a:r>
              <a:rPr lang="en-US" sz="1400" b="1" dirty="0">
                <a:latin typeface="Calibri" pitchFamily="-1" charset="0"/>
                <a:ea typeface="Arial" pitchFamily="-1" charset="0"/>
                <a:cs typeface="Arial" pitchFamily="-1" charset="0"/>
              </a:rPr>
              <a:t>Enrollment 12-24 weeks </a:t>
            </a:r>
          </a:p>
          <a:p>
            <a:pPr algn="ctr"/>
            <a:r>
              <a:rPr lang="en-US" sz="1400" b="1" dirty="0">
                <a:latin typeface="Calibri" pitchFamily="-1" charset="0"/>
                <a:ea typeface="Arial" pitchFamily="-1" charset="0"/>
                <a:cs typeface="Arial" pitchFamily="-1" charset="0"/>
              </a:rPr>
              <a:t>from laboratory evidence</a:t>
            </a:r>
          </a:p>
          <a:p>
            <a:pPr algn="ctr"/>
            <a:r>
              <a:rPr lang="en-US" sz="1400" b="1" dirty="0">
                <a:latin typeface="Calibri" pitchFamily="-1" charset="0"/>
                <a:ea typeface="Arial" pitchFamily="-1" charset="0"/>
                <a:cs typeface="Arial" pitchFamily="-1" charset="0"/>
              </a:rPr>
              <a:t>of acute HCV infection</a:t>
            </a:r>
          </a:p>
          <a:p>
            <a:pPr algn="ctr"/>
            <a:r>
              <a:rPr lang="en-US" sz="1400" b="1" dirty="0">
                <a:latin typeface="Calibri" pitchFamily="-1" charset="0"/>
                <a:ea typeface="Arial" pitchFamily="-1" charset="0"/>
                <a:cs typeface="Arial" pitchFamily="-1" charset="0"/>
              </a:rPr>
              <a:t>On ARV with HIV RNA &lt; 50 c/mL</a:t>
            </a:r>
          </a:p>
          <a:p>
            <a:pPr algn="ctr"/>
            <a:r>
              <a:rPr lang="en-US" sz="1400" b="1" dirty="0">
                <a:latin typeface="Calibri" pitchFamily="-1" charset="0"/>
                <a:ea typeface="Arial" pitchFamily="-1" charset="0"/>
                <a:cs typeface="Arial" pitchFamily="-1" charset="0"/>
              </a:rPr>
              <a:t>and CD4 &gt; 200/mm</a:t>
            </a:r>
            <a:r>
              <a:rPr lang="en-US" sz="1400" b="1" baseline="30000" dirty="0">
                <a:latin typeface="Calibri" pitchFamily="-1" charset="0"/>
                <a:ea typeface="Arial" pitchFamily="-1" charset="0"/>
                <a:cs typeface="Arial" pitchFamily="-1" charset="0"/>
              </a:rPr>
              <a:t>3</a:t>
            </a:r>
            <a:r>
              <a:rPr lang="en-US" sz="1400" b="1" dirty="0">
                <a:latin typeface="Calibri" pitchFamily="-1" charset="0"/>
                <a:ea typeface="Arial" pitchFamily="-1" charset="0"/>
                <a:cs typeface="Arial" pitchFamily="-1" charset="0"/>
              </a:rPr>
              <a:t>, or</a:t>
            </a:r>
          </a:p>
          <a:p>
            <a:pPr algn="ctr"/>
            <a:r>
              <a:rPr lang="en-US" sz="1400" b="1" dirty="0">
                <a:latin typeface="Calibri" pitchFamily="-1" charset="0"/>
                <a:ea typeface="Arial" pitchFamily="-1" charset="0"/>
                <a:cs typeface="Arial" pitchFamily="-1" charset="0"/>
              </a:rPr>
              <a:t>no ARV and CD4 &gt; 500/mm</a:t>
            </a:r>
            <a:r>
              <a:rPr lang="en-US" sz="1400" b="1" baseline="30000" dirty="0">
                <a:latin typeface="Calibri" pitchFamily="-1" charset="0"/>
                <a:ea typeface="Arial" pitchFamily="-1" charset="0"/>
                <a:cs typeface="Arial" pitchFamily="-1" charset="0"/>
              </a:rPr>
              <a:t>3</a:t>
            </a:r>
            <a:endParaRPr lang="en-US" sz="1400" b="1" dirty="0">
              <a:latin typeface="Calibri" pitchFamily="-1" charset="0"/>
              <a:ea typeface="Arial" pitchFamily="-1" charset="0"/>
              <a:cs typeface="Arial" pitchFamily="-1" charset="0"/>
            </a:endParaRPr>
          </a:p>
          <a:p>
            <a:pPr algn="ctr"/>
            <a:r>
              <a:rPr lang="en-US" sz="1400" b="1" dirty="0">
                <a:latin typeface="Calibri" pitchFamily="-1" charset="0"/>
                <a:ea typeface="Arial" pitchFamily="-1" charset="0"/>
                <a:cs typeface="Arial" pitchFamily="-1" charset="0"/>
              </a:rPr>
              <a:t>No HBV co-infection</a:t>
            </a:r>
          </a:p>
        </p:txBody>
      </p:sp>
      <p:sp>
        <p:nvSpPr>
          <p:cNvPr id="43" name="Espace réservé du contenu 2"/>
          <p:cNvSpPr>
            <a:spLocks/>
          </p:cNvSpPr>
          <p:nvPr/>
        </p:nvSpPr>
        <p:spPr bwMode="auto">
          <a:xfrm>
            <a:off x="96366" y="5373216"/>
            <a:ext cx="8724106" cy="1073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 fontAlgn="base">
              <a:lnSpc>
                <a:spcPts val="2800"/>
              </a:lnSpc>
              <a:spcBef>
                <a:spcPts val="0"/>
              </a:spcBef>
              <a:spcAft>
                <a:spcPct val="0"/>
              </a:spcAft>
              <a:buClr>
                <a:srgbClr val="0070C0"/>
              </a:buClr>
              <a:buFont typeface="Wingdings" pitchFamily="2" charset="2"/>
              <a:buChar char="§"/>
            </a:pPr>
            <a:r>
              <a:rPr lang="en-US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Objective</a:t>
            </a:r>
          </a:p>
          <a:p>
            <a:pPr marL="800100" lvl="1" indent="-342900">
              <a:lnSpc>
                <a:spcPts val="2800"/>
              </a:lnSpc>
              <a:spcBef>
                <a:spcPts val="0"/>
              </a:spcBef>
              <a:buClr>
                <a:srgbClr val="0070C0"/>
              </a:buClr>
              <a:buFont typeface="Arial" panose="020B0604020202020204" pitchFamily="34" charset="0"/>
              <a:buChar char="‒"/>
            </a:pPr>
            <a:r>
              <a:rPr lang="en-US" dirty="0">
                <a:latin typeface="+mn-lt"/>
                <a:ea typeface="ＭＳ Ｐゴシック" pitchFamily="-1" charset="-128"/>
                <a:cs typeface="ＭＳ Ｐゴシック" pitchFamily="-1" charset="-128"/>
              </a:rPr>
              <a:t>SVR</a:t>
            </a:r>
            <a:r>
              <a:rPr lang="en-US" baseline="-25000" dirty="0">
                <a:latin typeface="+mn-lt"/>
                <a:ea typeface="ＭＳ Ｐゴシック" pitchFamily="-1" charset="-128"/>
                <a:cs typeface="ＭＳ Ｐゴシック" pitchFamily="-1" charset="-128"/>
              </a:rPr>
              <a:t>12 </a:t>
            </a:r>
            <a:r>
              <a:rPr lang="en-US" dirty="0">
                <a:latin typeface="+mn-lt"/>
                <a:ea typeface="ＭＳ Ｐゴシック" pitchFamily="-1" charset="-128"/>
                <a:cs typeface="ＭＳ Ｐゴシック" pitchFamily="-1" charset="-128"/>
              </a:rPr>
              <a:t>(HCV RNA &lt; 15 UI/ml) with 2-sided 90% CI, 90% power to show </a:t>
            </a:r>
            <a:br>
              <a:rPr lang="en-US" dirty="0">
                <a:latin typeface="+mn-lt"/>
                <a:ea typeface="ＭＳ Ｐゴシック" pitchFamily="-1" charset="-128"/>
                <a:cs typeface="ＭＳ Ｐゴシック" pitchFamily="-1" charset="-128"/>
              </a:rPr>
            </a:br>
            <a:r>
              <a:rPr lang="en-US" dirty="0">
                <a:latin typeface="+mn-lt"/>
                <a:ea typeface="ＭＳ Ｐゴシック" pitchFamily="-1" charset="-128"/>
                <a:cs typeface="ＭＳ Ｐゴシック" pitchFamily="-1" charset="-128"/>
              </a:rPr>
              <a:t>that true SVR</a:t>
            </a:r>
            <a:r>
              <a:rPr lang="en-US" baseline="-25000" dirty="0">
                <a:latin typeface="+mn-lt"/>
                <a:ea typeface="ＭＳ Ｐゴシック" pitchFamily="-1" charset="-128"/>
                <a:cs typeface="ＭＳ Ｐゴシック" pitchFamily="-1" charset="-128"/>
              </a:rPr>
              <a:t>12</a:t>
            </a:r>
            <a:r>
              <a:rPr lang="en-US" dirty="0">
                <a:latin typeface="+mn-lt"/>
                <a:ea typeface="ＭＳ Ｐゴシック" pitchFamily="-1" charset="-128"/>
                <a:cs typeface="ＭＳ Ｐゴシック" pitchFamily="-1" charset="-128"/>
              </a:rPr>
              <a:t> &gt; 60% for SOF + RBV 12 weeks</a:t>
            </a:r>
            <a:endParaRPr lang="en-US" sz="4400" dirty="0">
              <a:latin typeface="+mn-lt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45" name="ZoneTexte 69"/>
          <p:cNvSpPr txBox="1">
            <a:spLocks noChangeArrowheads="1"/>
          </p:cNvSpPr>
          <p:nvPr/>
        </p:nvSpPr>
        <p:spPr bwMode="auto">
          <a:xfrm>
            <a:off x="3203848" y="6565900"/>
            <a:ext cx="59322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GB" sz="1200" i="1" dirty="0" err="1">
                <a:solidFill>
                  <a:srgbClr val="0070C0"/>
                </a:solidFill>
                <a:ea typeface="ＭＳ Ｐゴシック" pitchFamily="34" charset="-128"/>
              </a:rPr>
              <a:t>Naggie</a:t>
            </a:r>
            <a:r>
              <a:rPr lang="en-GB" sz="1200" i="1" dirty="0">
                <a:solidFill>
                  <a:srgbClr val="0070C0"/>
                </a:solidFill>
                <a:ea typeface="ＭＳ Ｐゴシック" pitchFamily="34" charset="-128"/>
              </a:rPr>
              <a:t> S. </a:t>
            </a:r>
            <a:r>
              <a:rPr lang="en-GB" sz="1200" i="1" dirty="0" err="1">
                <a:solidFill>
                  <a:srgbClr val="0070C0"/>
                </a:solidFill>
                <a:ea typeface="ＭＳ Ｐゴシック" pitchFamily="34" charset="-128"/>
              </a:rPr>
              <a:t>Clin</a:t>
            </a:r>
            <a:r>
              <a:rPr lang="en-GB" sz="1200" i="1" dirty="0">
                <a:solidFill>
                  <a:srgbClr val="0070C0"/>
                </a:solidFill>
                <a:ea typeface="ＭＳ Ｐゴシック" pitchFamily="34" charset="-128"/>
              </a:rPr>
              <a:t> Infect Dis 2017; 64:1035-42 ; </a:t>
            </a:r>
            <a:r>
              <a:rPr lang="en-GB" sz="1200" i="1" dirty="0" err="1">
                <a:solidFill>
                  <a:srgbClr val="0070C0"/>
                </a:solidFill>
                <a:ea typeface="ＭＳ Ｐゴシック" pitchFamily="34" charset="-128"/>
              </a:rPr>
              <a:t>Naggie</a:t>
            </a:r>
            <a:r>
              <a:rPr lang="en-GB" sz="1200" i="1" dirty="0">
                <a:solidFill>
                  <a:srgbClr val="0070C0"/>
                </a:solidFill>
                <a:ea typeface="ＭＳ Ｐゴシック" pitchFamily="34" charset="-128"/>
              </a:rPr>
              <a:t> S. AASLD 2017, Abs. 196  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539552" y="4458598"/>
            <a:ext cx="7777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* New detectable HCV RNA + ALT ≥ 5 x ULN if normal in prior 12 months, or ALT ≥ 10 x ULN with no baseline ALT, or negative HCV Ab or RNA in prior 6 months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539552" y="4970378"/>
            <a:ext cx="52629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RBV </a:t>
            </a:r>
            <a:r>
              <a:rPr lang="fr-FR" sz="1400" dirty="0" err="1"/>
              <a:t>dosed</a:t>
            </a:r>
            <a:r>
              <a:rPr lang="fr-FR" sz="1400" dirty="0"/>
              <a:t> </a:t>
            </a:r>
            <a:r>
              <a:rPr lang="fr-FR" sz="1400" dirty="0" err="1"/>
              <a:t>twice</a:t>
            </a:r>
            <a:r>
              <a:rPr lang="fr-FR" sz="1400" dirty="0"/>
              <a:t> </a:t>
            </a:r>
            <a:r>
              <a:rPr lang="fr-FR" sz="1400" dirty="0" err="1"/>
              <a:t>daily</a:t>
            </a:r>
            <a:r>
              <a:rPr lang="fr-FR" sz="1400" dirty="0"/>
              <a:t>: 1200 mg if ≥ 75 kg, 1000 mg if &lt; 75 kg  </a:t>
            </a:r>
          </a:p>
        </p:txBody>
      </p:sp>
      <p:sp>
        <p:nvSpPr>
          <p:cNvPr id="30" name="Titre 2"/>
          <p:cNvSpPr txBox="1">
            <a:spLocks/>
          </p:cNvSpPr>
          <p:nvPr/>
        </p:nvSpPr>
        <p:spPr>
          <a:xfrm>
            <a:off x="323528" y="76200"/>
            <a:ext cx="8820472" cy="976313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5pPr>
            <a:lvl6pPr marL="4572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6pPr>
            <a:lvl7pPr marL="9144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7pPr>
            <a:lvl8pPr marL="13716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8pPr>
            <a:lvl9pPr marL="18288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9pPr>
          </a:lstStyle>
          <a:p>
            <a:r>
              <a:rPr lang="en-US" dirty="0"/>
              <a:t>SWIFT-C study: SOF + RBV or LDV/SOF </a:t>
            </a:r>
            <a:br>
              <a:rPr lang="en-US" dirty="0"/>
            </a:br>
            <a:r>
              <a:rPr lang="en-US" dirty="0"/>
              <a:t>for acute hepatitis C in HIV-infected patients</a:t>
            </a:r>
          </a:p>
        </p:txBody>
      </p:sp>
      <p:sp>
        <p:nvSpPr>
          <p:cNvPr id="36" name="Oval 170"/>
          <p:cNvSpPr>
            <a:spLocks noChangeArrowheads="1"/>
          </p:cNvSpPr>
          <p:nvPr/>
        </p:nvSpPr>
        <p:spPr bwMode="auto">
          <a:xfrm>
            <a:off x="2843808" y="1196752"/>
            <a:ext cx="1539875" cy="874208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latin typeface="Calibri" pitchFamily="-1" charset="0"/>
                <a:ea typeface="Arial" pitchFamily="-1" charset="0"/>
                <a:cs typeface="Arial" pitchFamily="-1" charset="0"/>
              </a:rPr>
              <a:t>Sequencing cohorts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Open-label</a:t>
            </a:r>
          </a:p>
        </p:txBody>
      </p:sp>
      <p:cxnSp>
        <p:nvCxnSpPr>
          <p:cNvPr id="37" name="AutoShape 60"/>
          <p:cNvCxnSpPr>
            <a:cxnSpLocks noChangeShapeType="1"/>
          </p:cNvCxnSpPr>
          <p:nvPr/>
        </p:nvCxnSpPr>
        <p:spPr bwMode="auto">
          <a:xfrm rot="10800000" flipH="1" flipV="1">
            <a:off x="4487303" y="2788778"/>
            <a:ext cx="1587" cy="1079994"/>
          </a:xfrm>
          <a:prstGeom prst="bentConnector3">
            <a:avLst>
              <a:gd name="adj1" fmla="val -22697606"/>
            </a:avLst>
          </a:prstGeom>
          <a:ln w="19050">
            <a:solidFill>
              <a:srgbClr val="333399"/>
            </a:solidFill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38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3882730"/>
              </p:ext>
            </p:extLst>
          </p:nvPr>
        </p:nvGraphicFramePr>
        <p:xfrm>
          <a:off x="4516398" y="3546995"/>
          <a:ext cx="1567770" cy="648072"/>
        </p:xfrm>
        <a:graphic>
          <a:graphicData uri="http://schemas.openxmlformats.org/drawingml/2006/table">
            <a:tbl>
              <a:tblPr/>
              <a:tblGrid>
                <a:gridCol w="15677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480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LDV/SOF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90/400 mg </a:t>
                      </a:r>
                      <a:r>
                        <a:rPr kumimoji="0" lang="en-GB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qd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9" name="Line 172"/>
          <p:cNvSpPr>
            <a:spLocks noChangeShapeType="1"/>
          </p:cNvSpPr>
          <p:nvPr/>
        </p:nvSpPr>
        <p:spPr bwMode="auto">
          <a:xfrm>
            <a:off x="6084274" y="2106835"/>
            <a:ext cx="0" cy="2232000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42" name="Oval 110"/>
          <p:cNvSpPr>
            <a:spLocks noChangeArrowheads="1"/>
          </p:cNvSpPr>
          <p:nvPr/>
        </p:nvSpPr>
        <p:spPr bwMode="auto">
          <a:xfrm>
            <a:off x="5796136" y="1556792"/>
            <a:ext cx="504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dirty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W8</a:t>
            </a:r>
            <a:endParaRPr lang="en-US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44" name="Line 63"/>
          <p:cNvSpPr>
            <a:spLocks noChangeShapeType="1"/>
          </p:cNvSpPr>
          <p:nvPr/>
        </p:nvSpPr>
        <p:spPr bwMode="auto">
          <a:xfrm>
            <a:off x="6012160" y="3861048"/>
            <a:ext cx="1692212" cy="0"/>
          </a:xfrm>
          <a:prstGeom prst="line">
            <a:avLst/>
          </a:prstGeom>
          <a:ln w="19050">
            <a:solidFill>
              <a:srgbClr val="333399"/>
            </a:solidFill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46" name="ZoneTexte 45"/>
          <p:cNvSpPr txBox="1"/>
          <p:nvPr/>
        </p:nvSpPr>
        <p:spPr>
          <a:xfrm>
            <a:off x="7668342" y="3666510"/>
            <a:ext cx="7144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33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SVR</a:t>
            </a:r>
            <a:r>
              <a:rPr lang="en-US" b="1" baseline="-25000" dirty="0">
                <a:solidFill>
                  <a:srgbClr val="33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12</a:t>
            </a:r>
          </a:p>
        </p:txBody>
      </p:sp>
      <p:sp>
        <p:nvSpPr>
          <p:cNvPr id="47" name="Rectangle 9"/>
          <p:cNvSpPr>
            <a:spLocks noChangeArrowheads="1"/>
          </p:cNvSpPr>
          <p:nvPr/>
        </p:nvSpPr>
        <p:spPr bwMode="auto">
          <a:xfrm>
            <a:off x="3779912" y="3861048"/>
            <a:ext cx="72327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/>
            <a:r>
              <a:rPr lang="en-US" sz="1600" b="1" dirty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27</a:t>
            </a:r>
          </a:p>
        </p:txBody>
      </p:sp>
    </p:spTree>
    <p:extLst>
      <p:ext uri="{BB962C8B-B14F-4D97-AF65-F5344CB8AC3E}">
        <p14:creationId xmlns:p14="http://schemas.microsoft.com/office/powerpoint/2010/main" val="12685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5062411"/>
              </p:ext>
            </p:extLst>
          </p:nvPr>
        </p:nvGraphicFramePr>
        <p:xfrm>
          <a:off x="395537" y="1700808"/>
          <a:ext cx="7992887" cy="46805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4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8706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66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SOF + RBV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12 weeks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N = 17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LDV/SOF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8 weeks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N = 27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779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First HCV infection, 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81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779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Age, years, median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45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46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779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Male, 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100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7792">
                <a:tc>
                  <a:txBody>
                    <a:bodyPr/>
                    <a:lstStyle/>
                    <a:p>
                      <a:pPr marL="0" marR="0"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White, 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35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67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7792">
                <a:tc>
                  <a:txBody>
                    <a:bodyPr/>
                    <a:lstStyle/>
                    <a:p>
                      <a:pPr marL="0" marR="0"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IV drug user, 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24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77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0" algn="l"/>
                        </a:tabLst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Genotype</a:t>
                      </a:r>
                      <a:r>
                        <a:rPr lang="en-US" sz="1400" b="1" baseline="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1a / 1b / 1 other / 2, %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65</a:t>
                      </a:r>
                      <a:r>
                        <a:rPr lang="en-US" sz="1400" b="1" baseline="0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 / 12 / 12 / 6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GT1 : 96%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77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0" algn="l"/>
                        </a:tabLst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HCV RNA,</a:t>
                      </a:r>
                      <a:r>
                        <a:rPr lang="en-US" sz="1400" b="1" baseline="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log</a:t>
                      </a:r>
                      <a:r>
                        <a:rPr lang="en-US" sz="1400" b="1" baseline="-2500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10</a:t>
                      </a:r>
                      <a:r>
                        <a:rPr lang="en-US" sz="1400" b="1" baseline="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IU/mL, median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6.36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6.17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77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0" algn="l"/>
                        </a:tabLst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IL28B CC, 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24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59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77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0" algn="l"/>
                        </a:tabLst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Median days from first evidence of infection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140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116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77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0" algn="l"/>
                        </a:tabLst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HIV RNA &lt; 50 c/mL, 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88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77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0" algn="l"/>
                        </a:tabLst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CD4/mm</a:t>
                      </a:r>
                      <a:r>
                        <a:rPr lang="en-US" sz="1400" b="1" baseline="3000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3</a:t>
                      </a: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, median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498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561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77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0" algn="l"/>
                        </a:tabLst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On ARV regimen, 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94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5995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0" algn="l"/>
                        </a:tabLst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SVR</a:t>
                      </a:r>
                      <a:r>
                        <a:rPr lang="en-US" sz="1400" b="1" baseline="-2500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12</a:t>
                      </a: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(90% CI)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59% (36 – 78)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7 relapses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100% (90</a:t>
                      </a:r>
                      <a:r>
                        <a:rPr lang="en-US" sz="1400" b="1" baseline="0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 </a:t>
                      </a:r>
                      <a:r>
                        <a:rPr lang="mr-IN" sz="1400" b="1" baseline="0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–</a:t>
                      </a:r>
                      <a:r>
                        <a:rPr lang="en-US" sz="1400" b="1" baseline="0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 100)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12" name="Rectangle 11"/>
          <p:cNvSpPr/>
          <p:nvPr/>
        </p:nvSpPr>
        <p:spPr>
          <a:xfrm>
            <a:off x="69450" y="1124744"/>
            <a:ext cx="904736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2400" b="1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Baseline characteristics and outcome</a:t>
            </a:r>
          </a:p>
        </p:txBody>
      </p:sp>
      <p:grpSp>
        <p:nvGrpSpPr>
          <p:cNvPr id="5" name="Grouper 26"/>
          <p:cNvGrpSpPr/>
          <p:nvPr/>
        </p:nvGrpSpPr>
        <p:grpSpPr>
          <a:xfrm>
            <a:off x="0" y="6570663"/>
            <a:ext cx="1187624" cy="288111"/>
            <a:chOff x="0" y="6570663"/>
            <a:chExt cx="1258957" cy="288111"/>
          </a:xfrm>
        </p:grpSpPr>
        <p:sp>
          <p:nvSpPr>
            <p:cNvPr id="6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08853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7" name="ZoneTexte 23"/>
            <p:cNvSpPr txBox="1">
              <a:spLocks noChangeArrowheads="1"/>
            </p:cNvSpPr>
            <p:nvPr/>
          </p:nvSpPr>
          <p:spPr bwMode="auto">
            <a:xfrm>
              <a:off x="76198" y="6581775"/>
              <a:ext cx="1182759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SWIFT-C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sp>
        <p:nvSpPr>
          <p:cNvPr id="10" name="Titre 2"/>
          <p:cNvSpPr txBox="1">
            <a:spLocks/>
          </p:cNvSpPr>
          <p:nvPr/>
        </p:nvSpPr>
        <p:spPr>
          <a:xfrm>
            <a:off x="323528" y="76200"/>
            <a:ext cx="8785547" cy="976313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5pPr>
            <a:lvl6pPr marL="4572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6pPr>
            <a:lvl7pPr marL="9144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7pPr>
            <a:lvl8pPr marL="13716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8pPr>
            <a:lvl9pPr marL="18288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9pPr>
          </a:lstStyle>
          <a:p>
            <a:r>
              <a:rPr lang="en-US" dirty="0"/>
              <a:t>SWIFT-C study: SOF + RBV or LDV/SOF </a:t>
            </a:r>
            <a:br>
              <a:rPr lang="en-US" dirty="0"/>
            </a:br>
            <a:r>
              <a:rPr lang="en-US" dirty="0"/>
              <a:t>for acute hepatitis C in HIV-infected patients</a:t>
            </a:r>
          </a:p>
        </p:txBody>
      </p:sp>
      <p:sp>
        <p:nvSpPr>
          <p:cNvPr id="11" name="ZoneTexte 69"/>
          <p:cNvSpPr txBox="1">
            <a:spLocks noChangeArrowheads="1"/>
          </p:cNvSpPr>
          <p:nvPr/>
        </p:nvSpPr>
        <p:spPr bwMode="auto">
          <a:xfrm>
            <a:off x="3203848" y="6565900"/>
            <a:ext cx="59322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GB" sz="1200" i="1" dirty="0" err="1">
                <a:solidFill>
                  <a:srgbClr val="0070C0"/>
                </a:solidFill>
                <a:ea typeface="ＭＳ Ｐゴシック" pitchFamily="34" charset="-128"/>
              </a:rPr>
              <a:t>Naggie</a:t>
            </a:r>
            <a:r>
              <a:rPr lang="en-GB" sz="1200" i="1" dirty="0">
                <a:solidFill>
                  <a:srgbClr val="0070C0"/>
                </a:solidFill>
                <a:ea typeface="ＭＳ Ｐゴシック" pitchFamily="34" charset="-128"/>
              </a:rPr>
              <a:t> S. </a:t>
            </a:r>
            <a:r>
              <a:rPr lang="en-GB" sz="1200" i="1" dirty="0" err="1">
                <a:solidFill>
                  <a:srgbClr val="0070C0"/>
                </a:solidFill>
                <a:ea typeface="ＭＳ Ｐゴシック" pitchFamily="34" charset="-128"/>
              </a:rPr>
              <a:t>Clin</a:t>
            </a:r>
            <a:r>
              <a:rPr lang="en-GB" sz="1200" i="1" dirty="0">
                <a:solidFill>
                  <a:srgbClr val="0070C0"/>
                </a:solidFill>
                <a:ea typeface="ＭＳ Ｐゴシック" pitchFamily="34" charset="-128"/>
              </a:rPr>
              <a:t> Infect Dis 2017; 64:1035-42 ; </a:t>
            </a:r>
            <a:r>
              <a:rPr lang="en-GB" sz="1200" i="1" dirty="0" err="1">
                <a:solidFill>
                  <a:srgbClr val="0070C0"/>
                </a:solidFill>
                <a:ea typeface="ＭＳ Ｐゴシック" pitchFamily="34" charset="-128"/>
              </a:rPr>
              <a:t>Naggie</a:t>
            </a:r>
            <a:r>
              <a:rPr lang="en-GB" sz="1200" i="1" dirty="0">
                <a:solidFill>
                  <a:srgbClr val="0070C0"/>
                </a:solidFill>
                <a:ea typeface="ＭＳ Ｐゴシック" pitchFamily="34" charset="-128"/>
              </a:rPr>
              <a:t> S. AASLD 2017, Abs. 196  </a:t>
            </a:r>
          </a:p>
        </p:txBody>
      </p:sp>
    </p:spTree>
    <p:extLst>
      <p:ext uri="{BB962C8B-B14F-4D97-AF65-F5344CB8AC3E}">
        <p14:creationId xmlns:p14="http://schemas.microsoft.com/office/powerpoint/2010/main" val="15476943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2184281"/>
              </p:ext>
            </p:extLst>
          </p:nvPr>
        </p:nvGraphicFramePr>
        <p:xfrm>
          <a:off x="755576" y="1706367"/>
          <a:ext cx="7664334" cy="42467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46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91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91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4709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66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SOF + RBV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12 weeks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N = 17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LDV/SOF</a:t>
                      </a:r>
                      <a:br>
                        <a:rPr lang="en-US" sz="18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</a:b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8 weeks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N = 27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797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Grade</a:t>
                      </a:r>
                      <a:r>
                        <a:rPr lang="en-US" sz="1400" b="1" baseline="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2 clinical adverse events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7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797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0" algn="l"/>
                        </a:tabLst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Grade 3-4 </a:t>
                      </a:r>
                      <a:r>
                        <a:rPr lang="en-US" sz="1400" b="1" baseline="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clinical adverse events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79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0" algn="l"/>
                        </a:tabLst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Serious </a:t>
                      </a:r>
                      <a:r>
                        <a:rPr lang="en-US" sz="1400" b="1" baseline="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adverse events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 (unrelated)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79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0" algn="l"/>
                        </a:tabLst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Discontinuation for </a:t>
                      </a:r>
                      <a:r>
                        <a:rPr lang="en-US" sz="1400" b="1" baseline="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adverse event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79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0" algn="l"/>
                        </a:tabLst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Grade 3-4 laboratory abnormalities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79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0" algn="l"/>
                        </a:tabLst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RBV dose</a:t>
                      </a:r>
                      <a:r>
                        <a:rPr lang="en-US" sz="1400" b="1" baseline="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reduction or modification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79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0" algn="l"/>
                        </a:tabLst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Confirmed HIV </a:t>
                      </a:r>
                      <a:r>
                        <a:rPr lang="en-US" sz="1400" b="1" dirty="0" err="1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virologic</a:t>
                      </a: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rebound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79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0" algn="l"/>
                        </a:tabLst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Death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2" name="Rectangle 11"/>
          <p:cNvSpPr/>
          <p:nvPr/>
        </p:nvSpPr>
        <p:spPr>
          <a:xfrm>
            <a:off x="69450" y="1124744"/>
            <a:ext cx="904736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fr-FR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Adverse </a:t>
            </a:r>
            <a:r>
              <a:rPr lang="fr-FR" sz="2400" b="1" dirty="0" err="1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events</a:t>
            </a:r>
            <a:r>
              <a:rPr lang="fr-FR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, N</a:t>
            </a:r>
          </a:p>
        </p:txBody>
      </p:sp>
      <p:grpSp>
        <p:nvGrpSpPr>
          <p:cNvPr id="5" name="Grouper 26"/>
          <p:cNvGrpSpPr/>
          <p:nvPr/>
        </p:nvGrpSpPr>
        <p:grpSpPr>
          <a:xfrm>
            <a:off x="0" y="6570663"/>
            <a:ext cx="1187624" cy="288111"/>
            <a:chOff x="0" y="6570663"/>
            <a:chExt cx="1258957" cy="288111"/>
          </a:xfrm>
        </p:grpSpPr>
        <p:sp>
          <p:nvSpPr>
            <p:cNvPr id="6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08853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7" name="ZoneTexte 23"/>
            <p:cNvSpPr txBox="1">
              <a:spLocks noChangeArrowheads="1"/>
            </p:cNvSpPr>
            <p:nvPr/>
          </p:nvSpPr>
          <p:spPr bwMode="auto">
            <a:xfrm>
              <a:off x="76198" y="6581775"/>
              <a:ext cx="1182759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SWIFT-C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sp>
        <p:nvSpPr>
          <p:cNvPr id="10" name="Titre 2"/>
          <p:cNvSpPr txBox="1">
            <a:spLocks/>
          </p:cNvSpPr>
          <p:nvPr/>
        </p:nvSpPr>
        <p:spPr>
          <a:xfrm>
            <a:off x="323528" y="76200"/>
            <a:ext cx="8793287" cy="976313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5pPr>
            <a:lvl6pPr marL="4572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6pPr>
            <a:lvl7pPr marL="9144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7pPr>
            <a:lvl8pPr marL="13716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8pPr>
            <a:lvl9pPr marL="18288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9pPr>
          </a:lstStyle>
          <a:p>
            <a:r>
              <a:rPr lang="en-US" dirty="0"/>
              <a:t>SWIFT-C study: SOF + RBV or LDV/SOF </a:t>
            </a:r>
            <a:br>
              <a:rPr lang="en-US" dirty="0"/>
            </a:br>
            <a:r>
              <a:rPr lang="en-US" dirty="0"/>
              <a:t>for acute hepatitis C in HIV-infected patients</a:t>
            </a:r>
          </a:p>
        </p:txBody>
      </p:sp>
      <p:sp>
        <p:nvSpPr>
          <p:cNvPr id="11" name="ZoneTexte 69"/>
          <p:cNvSpPr txBox="1">
            <a:spLocks noChangeArrowheads="1"/>
          </p:cNvSpPr>
          <p:nvPr/>
        </p:nvSpPr>
        <p:spPr bwMode="auto">
          <a:xfrm>
            <a:off x="3203848" y="6565900"/>
            <a:ext cx="59322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GB" sz="1200" i="1" dirty="0" err="1">
                <a:solidFill>
                  <a:srgbClr val="0070C0"/>
                </a:solidFill>
                <a:ea typeface="ＭＳ Ｐゴシック" pitchFamily="34" charset="-128"/>
              </a:rPr>
              <a:t>Naggie</a:t>
            </a:r>
            <a:r>
              <a:rPr lang="en-GB" sz="1200" i="1" dirty="0">
                <a:solidFill>
                  <a:srgbClr val="0070C0"/>
                </a:solidFill>
                <a:ea typeface="ＭＳ Ｐゴシック" pitchFamily="34" charset="-128"/>
              </a:rPr>
              <a:t> S. </a:t>
            </a:r>
            <a:r>
              <a:rPr lang="en-GB" sz="1200" i="1" dirty="0" err="1">
                <a:solidFill>
                  <a:srgbClr val="0070C0"/>
                </a:solidFill>
                <a:ea typeface="ＭＳ Ｐゴシック" pitchFamily="34" charset="-128"/>
              </a:rPr>
              <a:t>Clin</a:t>
            </a:r>
            <a:r>
              <a:rPr lang="en-GB" sz="1200" i="1" dirty="0">
                <a:solidFill>
                  <a:srgbClr val="0070C0"/>
                </a:solidFill>
                <a:ea typeface="ＭＳ Ｐゴシック" pitchFamily="34" charset="-128"/>
              </a:rPr>
              <a:t> Infect Dis 2017; 64:1035-42 ; </a:t>
            </a:r>
            <a:r>
              <a:rPr lang="en-GB" sz="1200" i="1" dirty="0" err="1">
                <a:solidFill>
                  <a:srgbClr val="0070C0"/>
                </a:solidFill>
                <a:ea typeface="ＭＳ Ｐゴシック" pitchFamily="34" charset="-128"/>
              </a:rPr>
              <a:t>Naggie</a:t>
            </a:r>
            <a:r>
              <a:rPr lang="en-GB" sz="1200" i="1" dirty="0">
                <a:solidFill>
                  <a:srgbClr val="0070C0"/>
                </a:solidFill>
                <a:ea typeface="ＭＳ Ｐゴシック" pitchFamily="34" charset="-128"/>
              </a:rPr>
              <a:t> S. AASLD 2017, Abs. 196  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629752" y="5967938"/>
            <a:ext cx="67075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LDV/SOF group: 2 patients on TDF-</a:t>
            </a:r>
            <a:r>
              <a:rPr lang="fr-FR" sz="1400" dirty="0" err="1"/>
              <a:t>boosted</a:t>
            </a:r>
            <a:r>
              <a:rPr lang="fr-FR" sz="1400" dirty="0"/>
              <a:t> </a:t>
            </a:r>
            <a:r>
              <a:rPr lang="fr-FR" sz="1400" dirty="0" err="1"/>
              <a:t>regimens</a:t>
            </a:r>
            <a:r>
              <a:rPr lang="fr-FR" sz="1400" dirty="0"/>
              <a:t> met </a:t>
            </a:r>
            <a:r>
              <a:rPr lang="fr-FR" sz="1400" dirty="0" err="1"/>
              <a:t>renal</a:t>
            </a:r>
            <a:r>
              <a:rPr lang="fr-FR" sz="1400" dirty="0"/>
              <a:t> </a:t>
            </a:r>
            <a:r>
              <a:rPr lang="fr-FR" sz="1400" dirty="0" err="1"/>
              <a:t>toxicity</a:t>
            </a:r>
            <a:r>
              <a:rPr lang="fr-FR" sz="1400" dirty="0"/>
              <a:t> </a:t>
            </a:r>
            <a:r>
              <a:rPr lang="fr-FR" sz="1400" dirty="0" err="1"/>
              <a:t>threshold</a:t>
            </a:r>
            <a:r>
              <a:rPr lang="fr-FR" sz="1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631338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contenu 2"/>
          <p:cNvSpPr txBox="1">
            <a:spLocks/>
          </p:cNvSpPr>
          <p:nvPr/>
        </p:nvSpPr>
        <p:spPr>
          <a:xfrm>
            <a:off x="323528" y="1340768"/>
            <a:ext cx="8568952" cy="5229200"/>
          </a:xfrm>
          <a:prstGeom prst="rect">
            <a:avLst/>
          </a:prstGeom>
        </p:spPr>
        <p:txBody>
          <a:bodyPr/>
          <a:lstStyle>
            <a:lvl1pPr marL="271463" indent="-2714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2" charset="2"/>
              <a:buChar char="§"/>
              <a:defRPr sz="2400" b="1">
                <a:solidFill>
                  <a:srgbClr val="0070C0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>
                <a:solidFill>
                  <a:srgbClr val="000066"/>
                </a:solidFill>
                <a:latin typeface="+mn-lt"/>
              </a:defRPr>
            </a:lvl2pPr>
            <a:lvl3pPr marL="11445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•"/>
              <a:defRPr sz="1600">
                <a:solidFill>
                  <a:srgbClr val="000066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 sz="1400">
                <a:solidFill>
                  <a:srgbClr val="000066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»"/>
              <a:defRPr sz="1400">
                <a:solidFill>
                  <a:srgbClr val="000066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9pPr>
          </a:lstStyle>
          <a:p>
            <a:pPr>
              <a:spcBef>
                <a:spcPts val="300"/>
              </a:spcBef>
              <a:spcAft>
                <a:spcPts val="0"/>
              </a:spcAft>
            </a:pPr>
            <a:r>
              <a:rPr lang="en-US" sz="2800" dirty="0"/>
              <a:t>Summary</a:t>
            </a:r>
            <a:br>
              <a:rPr lang="en-US" sz="2800" dirty="0"/>
            </a:br>
            <a:endParaRPr lang="en-US" sz="2000" dirty="0"/>
          </a:p>
          <a:p>
            <a:pPr lvl="1">
              <a:spcBef>
                <a:spcPts val="300"/>
              </a:spcBef>
              <a:spcAft>
                <a:spcPts val="0"/>
              </a:spcAft>
            </a:pPr>
            <a:r>
              <a:rPr lang="en-US" sz="2000" spc="-40" dirty="0"/>
              <a:t>SVR</a:t>
            </a:r>
            <a:r>
              <a:rPr lang="en-US" sz="2000" spc="-40" baseline="-25000" dirty="0"/>
              <a:t>12</a:t>
            </a:r>
            <a:r>
              <a:rPr lang="en-US" sz="2000" spc="-40" dirty="0"/>
              <a:t> with 12 weeks of SOF + RBV similar, but not superior to historical PEG-IFN + RBV in acute HCV infection</a:t>
            </a:r>
          </a:p>
          <a:p>
            <a:pPr lvl="2">
              <a:spcBef>
                <a:spcPts val="300"/>
              </a:spcBef>
              <a:spcAft>
                <a:spcPts val="0"/>
              </a:spcAft>
            </a:pPr>
            <a:r>
              <a:rPr lang="en-US" sz="1800" spc="-40" dirty="0"/>
              <a:t>At the end of 12 weeks of SOF + RBV, HCV RNA &lt; limit of quantification </a:t>
            </a:r>
            <a:br>
              <a:rPr lang="en-US" sz="1800" spc="-40" dirty="0"/>
            </a:br>
            <a:r>
              <a:rPr lang="en-US" sz="1800" spc="-40" dirty="0"/>
              <a:t>in 100% of patients</a:t>
            </a:r>
          </a:p>
          <a:p>
            <a:pPr lvl="2">
              <a:spcBef>
                <a:spcPts val="300"/>
              </a:spcBef>
              <a:spcAft>
                <a:spcPts val="0"/>
              </a:spcAft>
            </a:pPr>
            <a:r>
              <a:rPr lang="en-US" sz="1800" spc="-40" dirty="0"/>
              <a:t>High rate of failure (41%), due to relapse or re-infection</a:t>
            </a:r>
          </a:p>
          <a:p>
            <a:pPr lvl="2">
              <a:spcBef>
                <a:spcPts val="300"/>
              </a:spcBef>
              <a:spcAft>
                <a:spcPts val="0"/>
              </a:spcAft>
            </a:pPr>
            <a:r>
              <a:rPr lang="en-US" sz="1800" spc="-40" dirty="0"/>
              <a:t>No significant predictors of failure</a:t>
            </a:r>
          </a:p>
          <a:p>
            <a:pPr lvl="2">
              <a:spcBef>
                <a:spcPts val="300"/>
              </a:spcBef>
              <a:spcAft>
                <a:spcPts val="0"/>
              </a:spcAft>
            </a:pPr>
            <a:r>
              <a:rPr lang="en-US" sz="1800" spc="-40" dirty="0"/>
              <a:t>Very good tolerance</a:t>
            </a:r>
          </a:p>
          <a:p>
            <a:pPr lvl="1">
              <a:spcBef>
                <a:spcPts val="300"/>
              </a:spcBef>
              <a:spcAft>
                <a:spcPts val="0"/>
              </a:spcAft>
            </a:pPr>
            <a:endParaRPr lang="en-US" sz="2000" spc="-40" dirty="0"/>
          </a:p>
          <a:p>
            <a:pPr lvl="1">
              <a:spcBef>
                <a:spcPts val="300"/>
              </a:spcBef>
              <a:spcAft>
                <a:spcPts val="0"/>
              </a:spcAft>
            </a:pPr>
            <a:r>
              <a:rPr lang="en-US" sz="2000" spc="-40" dirty="0"/>
              <a:t>SVR</a:t>
            </a:r>
            <a:r>
              <a:rPr lang="en-US" sz="2000" spc="-40" baseline="-25000" dirty="0"/>
              <a:t>12</a:t>
            </a:r>
            <a:r>
              <a:rPr lang="en-US" sz="2000" spc="-40" dirty="0"/>
              <a:t> of 100% with 8 weeks of LDV/SOF (superior to historical control rate of 60%)</a:t>
            </a:r>
          </a:p>
          <a:p>
            <a:pPr lvl="2">
              <a:spcBef>
                <a:spcPts val="300"/>
              </a:spcBef>
              <a:spcAft>
                <a:spcPts val="0"/>
              </a:spcAft>
            </a:pPr>
            <a:r>
              <a:rPr lang="en-US" spc="-40" dirty="0"/>
              <a:t>Well tolerated</a:t>
            </a:r>
          </a:p>
          <a:p>
            <a:pPr lvl="2">
              <a:spcBef>
                <a:spcPts val="300"/>
              </a:spcBef>
              <a:spcAft>
                <a:spcPts val="0"/>
              </a:spcAft>
            </a:pPr>
            <a:r>
              <a:rPr lang="en-US" spc="-40" dirty="0"/>
              <a:t>No treatment-related serious adverse events</a:t>
            </a:r>
          </a:p>
          <a:p>
            <a:pPr lvl="2">
              <a:spcBef>
                <a:spcPts val="300"/>
              </a:spcBef>
              <a:spcAft>
                <a:spcPts val="0"/>
              </a:spcAft>
            </a:pPr>
            <a:r>
              <a:rPr lang="en-US" spc="-40" dirty="0"/>
              <a:t>No discontinuation for adverse event</a:t>
            </a:r>
          </a:p>
          <a:p>
            <a:pPr lvl="2">
              <a:spcBef>
                <a:spcPts val="300"/>
              </a:spcBef>
              <a:spcAft>
                <a:spcPts val="0"/>
              </a:spcAft>
            </a:pPr>
            <a:r>
              <a:rPr lang="en-US" spc="-40" dirty="0"/>
              <a:t>2 renal toxicity in TDF-boosted regimens</a:t>
            </a:r>
          </a:p>
          <a:p>
            <a:pPr lvl="2">
              <a:spcBef>
                <a:spcPts val="300"/>
              </a:spcBef>
              <a:spcAft>
                <a:spcPts val="0"/>
              </a:spcAft>
            </a:pPr>
            <a:endParaRPr lang="en-US" spc="-40" dirty="0"/>
          </a:p>
        </p:txBody>
      </p:sp>
      <p:grpSp>
        <p:nvGrpSpPr>
          <p:cNvPr id="4" name="Grouper 26"/>
          <p:cNvGrpSpPr/>
          <p:nvPr/>
        </p:nvGrpSpPr>
        <p:grpSpPr>
          <a:xfrm>
            <a:off x="0" y="6570663"/>
            <a:ext cx="1187624" cy="288111"/>
            <a:chOff x="0" y="6570663"/>
            <a:chExt cx="1258957" cy="288111"/>
          </a:xfrm>
        </p:grpSpPr>
        <p:sp>
          <p:nvSpPr>
            <p:cNvPr id="5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08853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6" name="ZoneTexte 23"/>
            <p:cNvSpPr txBox="1">
              <a:spLocks noChangeArrowheads="1"/>
            </p:cNvSpPr>
            <p:nvPr/>
          </p:nvSpPr>
          <p:spPr bwMode="auto">
            <a:xfrm>
              <a:off x="76198" y="6581775"/>
              <a:ext cx="1182759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SWIFT-C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sp>
        <p:nvSpPr>
          <p:cNvPr id="10" name="Titre 2"/>
          <p:cNvSpPr txBox="1">
            <a:spLocks/>
          </p:cNvSpPr>
          <p:nvPr/>
        </p:nvSpPr>
        <p:spPr>
          <a:xfrm>
            <a:off x="323528" y="76200"/>
            <a:ext cx="8785547" cy="976313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5pPr>
            <a:lvl6pPr marL="4572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6pPr>
            <a:lvl7pPr marL="9144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7pPr>
            <a:lvl8pPr marL="13716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8pPr>
            <a:lvl9pPr marL="18288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9pPr>
          </a:lstStyle>
          <a:p>
            <a:r>
              <a:rPr lang="en-US" dirty="0"/>
              <a:t>SWIFT-C study: SOF + RBV or LDV/SOF </a:t>
            </a:r>
            <a:br>
              <a:rPr lang="en-US" dirty="0"/>
            </a:br>
            <a:r>
              <a:rPr lang="en-US" dirty="0"/>
              <a:t>for acute hepatitis C in HIV-infected patients</a:t>
            </a:r>
          </a:p>
        </p:txBody>
      </p:sp>
      <p:sp>
        <p:nvSpPr>
          <p:cNvPr id="8" name="ZoneTexte 69"/>
          <p:cNvSpPr txBox="1">
            <a:spLocks noChangeArrowheads="1"/>
          </p:cNvSpPr>
          <p:nvPr/>
        </p:nvSpPr>
        <p:spPr bwMode="auto">
          <a:xfrm>
            <a:off x="3203848" y="6565900"/>
            <a:ext cx="59322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GB" sz="1200" i="1" dirty="0" err="1">
                <a:solidFill>
                  <a:srgbClr val="0070C0"/>
                </a:solidFill>
                <a:ea typeface="ＭＳ Ｐゴシック" pitchFamily="34" charset="-128"/>
              </a:rPr>
              <a:t>Naggie</a:t>
            </a:r>
            <a:r>
              <a:rPr lang="en-GB" sz="1200" i="1" dirty="0">
                <a:solidFill>
                  <a:srgbClr val="0070C0"/>
                </a:solidFill>
                <a:ea typeface="ＭＳ Ｐゴシック" pitchFamily="34" charset="-128"/>
              </a:rPr>
              <a:t> S. </a:t>
            </a:r>
            <a:r>
              <a:rPr lang="en-GB" sz="1200" i="1" dirty="0" err="1">
                <a:solidFill>
                  <a:srgbClr val="0070C0"/>
                </a:solidFill>
                <a:ea typeface="ＭＳ Ｐゴシック" pitchFamily="34" charset="-128"/>
              </a:rPr>
              <a:t>Clin</a:t>
            </a:r>
            <a:r>
              <a:rPr lang="en-GB" sz="1200" i="1" dirty="0">
                <a:solidFill>
                  <a:srgbClr val="0070C0"/>
                </a:solidFill>
                <a:ea typeface="ＭＳ Ｐゴシック" pitchFamily="34" charset="-128"/>
              </a:rPr>
              <a:t> Infect Dis 2017; 64:1035-42 ; </a:t>
            </a:r>
            <a:r>
              <a:rPr lang="en-GB" sz="1200" i="1" dirty="0" err="1">
                <a:solidFill>
                  <a:srgbClr val="0070C0"/>
                </a:solidFill>
                <a:ea typeface="ＭＳ Ｐゴシック" pitchFamily="34" charset="-128"/>
              </a:rPr>
              <a:t>Naggie</a:t>
            </a:r>
            <a:r>
              <a:rPr lang="en-GB" sz="1200" i="1" dirty="0">
                <a:solidFill>
                  <a:srgbClr val="0070C0"/>
                </a:solidFill>
                <a:ea typeface="ＭＳ Ｐゴシック" pitchFamily="34" charset="-128"/>
              </a:rPr>
              <a:t> S. AASLD 2017, Abs. 196  </a:t>
            </a:r>
          </a:p>
        </p:txBody>
      </p:sp>
    </p:spTree>
    <p:extLst>
      <p:ext uri="{BB962C8B-B14F-4D97-AF65-F5344CB8AC3E}">
        <p14:creationId xmlns:p14="http://schemas.microsoft.com/office/powerpoint/2010/main" val="3472578003"/>
      </p:ext>
    </p:extLst>
  </p:cSld>
  <p:clrMapOvr>
    <a:masterClrMapping/>
  </p:clrMapOvr>
</p:sld>
</file>

<file path=ppt/theme/theme1.xml><?xml version="1.0" encoding="utf-8"?>
<a:theme xmlns:a="http://schemas.openxmlformats.org/drawingml/2006/main" name="HCV-trials.com 2017">
  <a:themeElements>
    <a:clrScheme name="SNFMI 2013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SNFMI 2013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NFMI 201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4176</TotalTime>
  <Words>500</Words>
  <Application>Microsoft Office PowerPoint</Application>
  <PresentationFormat>Affichage à l'écran (4:3)</PresentationFormat>
  <Paragraphs>130</Paragraphs>
  <Slides>4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12" baseType="lpstr">
      <vt:lpstr>ＭＳ Ｐゴシック</vt:lpstr>
      <vt:lpstr>Arial</vt:lpstr>
      <vt:lpstr>Calibri</vt:lpstr>
      <vt:lpstr>Cambria</vt:lpstr>
      <vt:lpstr>Times New Roman</vt:lpstr>
      <vt:lpstr>Trebuchet MS</vt:lpstr>
      <vt:lpstr>Wingdings</vt:lpstr>
      <vt:lpstr>HCV-trials.com 2017</vt:lpstr>
      <vt:lpstr>Présentation PowerPoint</vt:lpstr>
      <vt:lpstr>Présentation PowerPoint</vt:lpstr>
      <vt:lpstr>Présentation PowerPoint</vt:lpstr>
      <vt:lpstr>Présentation PowerPoint</vt:lpstr>
    </vt:vector>
  </TitlesOfParts>
  <Company>AEI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HCV-trials 2017</dc:title>
  <dc:subject>AEI - www.aei.fr</dc:subject>
  <dc:creator>www.hcv-trial.com</dc:creator>
  <cp:lastModifiedBy>Pilar</cp:lastModifiedBy>
  <cp:revision>197</cp:revision>
  <dcterms:created xsi:type="dcterms:W3CDTF">2015-05-23T16:11:26Z</dcterms:created>
  <dcterms:modified xsi:type="dcterms:W3CDTF">2017-11-17T13:29:45Z</dcterms:modified>
</cp:coreProperties>
</file>