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9" r:id="rId2"/>
    <p:sldId id="284" r:id="rId3"/>
    <p:sldId id="299" r:id="rId4"/>
    <p:sldId id="292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  <a:srgbClr val="DDDDDD"/>
    <a:srgbClr val="FFFFFF"/>
    <a:srgbClr val="0000FF"/>
    <a:srgbClr val="009900"/>
    <a:srgbClr val="333399"/>
    <a:srgbClr val="33CC33"/>
    <a:srgbClr val="0070C0"/>
    <a:srgbClr val="8D3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8575" autoAdjust="0"/>
  </p:normalViewPr>
  <p:slideViewPr>
    <p:cSldViewPr>
      <p:cViewPr varScale="1">
        <p:scale>
          <a:sx n="103" d="100"/>
          <a:sy n="103" d="100"/>
        </p:scale>
        <p:origin x="1170" y="12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17/11/2017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779912" y="2420888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17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96366" y="1265387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12" name="Line 172"/>
          <p:cNvSpPr>
            <a:spLocks noChangeShapeType="1"/>
          </p:cNvSpPr>
          <p:nvPr/>
        </p:nvSpPr>
        <p:spPr bwMode="auto">
          <a:xfrm>
            <a:off x="6625083" y="2106835"/>
            <a:ext cx="0" cy="2232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Oval 110"/>
          <p:cNvSpPr>
            <a:spLocks noChangeArrowheads="1"/>
          </p:cNvSpPr>
          <p:nvPr/>
        </p:nvSpPr>
        <p:spPr bwMode="auto">
          <a:xfrm>
            <a:off x="6371994" y="1556792"/>
            <a:ext cx="504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6624979" y="2759442"/>
            <a:ext cx="1692212" cy="0"/>
          </a:xfrm>
          <a:prstGeom prst="line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962641"/>
              </p:ext>
            </p:extLst>
          </p:nvPr>
        </p:nvGraphicFramePr>
        <p:xfrm>
          <a:off x="4499992" y="2492894"/>
          <a:ext cx="2088232" cy="648074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400 mg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weight-based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6" name="Grouper 26"/>
          <p:cNvGrpSpPr/>
          <p:nvPr/>
        </p:nvGrpSpPr>
        <p:grpSpPr>
          <a:xfrm>
            <a:off x="0" y="6570663"/>
            <a:ext cx="1187624" cy="288111"/>
            <a:chOff x="0" y="6570663"/>
            <a:chExt cx="1258957" cy="288111"/>
          </a:xfrm>
        </p:grpSpPr>
        <p:sp>
          <p:nvSpPr>
            <p:cNvPr id="2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" name="ZoneTexte 23"/>
            <p:cNvSpPr txBox="1">
              <a:spLocks noChangeArrowheads="1"/>
            </p:cNvSpPr>
            <p:nvPr/>
          </p:nvSpPr>
          <p:spPr bwMode="auto">
            <a:xfrm>
              <a:off x="76198" y="6581775"/>
              <a:ext cx="11827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SWIFT-C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33" name="Line 63"/>
          <p:cNvSpPr>
            <a:spLocks noChangeShapeType="1"/>
          </p:cNvSpPr>
          <p:nvPr/>
        </p:nvSpPr>
        <p:spPr bwMode="auto">
          <a:xfrm>
            <a:off x="3272963" y="3338029"/>
            <a:ext cx="827998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3381263" y="2354573"/>
            <a:ext cx="564676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" name="ZoneTexte 1"/>
          <p:cNvSpPr txBox="1"/>
          <p:nvPr/>
        </p:nvSpPr>
        <p:spPr>
          <a:xfrm>
            <a:off x="8281161" y="2564904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SVR</a:t>
            </a:r>
            <a:r>
              <a:rPr lang="en-US" b="1" baseline="-250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sp>
        <p:nvSpPr>
          <p:cNvPr id="29" name="AutoShape 162"/>
          <p:cNvSpPr>
            <a:spLocks noChangeArrowheads="1"/>
          </p:cNvSpPr>
          <p:nvPr/>
        </p:nvSpPr>
        <p:spPr bwMode="auto">
          <a:xfrm>
            <a:off x="513427" y="1948092"/>
            <a:ext cx="2799966" cy="248578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≥ 18 years 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Chronic HIV infection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Acute HCV infection *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Enrollment 12-24 weeks 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from laboratory evidence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of acute HCV infection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On ARV with HIV RNA &lt; 50 c/mL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and CD4 &gt; 200/mm</a:t>
            </a:r>
            <a:r>
              <a:rPr lang="en-US" sz="1400" b="1" baseline="30000" dirty="0"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, or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ARV and CD4 &gt; 500/mm</a:t>
            </a:r>
            <a:r>
              <a:rPr lang="en-US" sz="1400" b="1" baseline="30000" dirty="0"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  <a:endParaRPr lang="en-US" sz="1400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HBV co-infection</a:t>
            </a:r>
          </a:p>
        </p:txBody>
      </p:sp>
      <p:sp>
        <p:nvSpPr>
          <p:cNvPr id="43" name="Espace réservé du contenu 2"/>
          <p:cNvSpPr>
            <a:spLocks/>
          </p:cNvSpPr>
          <p:nvPr/>
        </p:nvSpPr>
        <p:spPr bwMode="auto">
          <a:xfrm>
            <a:off x="96366" y="5373216"/>
            <a:ext cx="8724106" cy="107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lnSpc>
                <a:spcPts val="2800"/>
              </a:lnSpc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>
              <a:lnSpc>
                <a:spcPts val="2800"/>
              </a:lnSpc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baseline="-250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US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(HCV RNA &lt; 15 UI/ml) with 2-sided 90% CI, 90% power to show </a:t>
            </a:r>
            <a:br>
              <a:rPr lang="en-US" dirty="0">
                <a:latin typeface="+mn-lt"/>
                <a:ea typeface="ＭＳ Ｐゴシック" pitchFamily="-1" charset="-128"/>
                <a:cs typeface="ＭＳ Ｐゴシック" pitchFamily="-1" charset="-128"/>
              </a:rPr>
            </a:br>
            <a:r>
              <a:rPr lang="en-US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that true SVR</a:t>
            </a:r>
            <a:r>
              <a:rPr lang="en-US" baseline="-250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 &gt; 60% for SOF + RBV 12 weeks</a:t>
            </a:r>
            <a:endParaRPr lang="en-US" sz="4400" dirty="0"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5" name="ZoneTexte 69"/>
          <p:cNvSpPr txBox="1">
            <a:spLocks noChangeArrowheads="1"/>
          </p:cNvSpPr>
          <p:nvPr/>
        </p:nvSpPr>
        <p:spPr bwMode="auto">
          <a:xfrm>
            <a:off x="3203848" y="6565900"/>
            <a:ext cx="59322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Naggie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S.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Clin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Infect Dis 2017; 64:1035-42 ;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Naggie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S. AASLD 2017, Abs. 196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39552" y="4458598"/>
            <a:ext cx="7777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New detectable HCV RNA + ALT ≥ 5 x ULN if normal in prior 12 months, or ALT ≥ 10 x ULN with no baseline ALT, or negative HCV Ab or RNA in prior 6 months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39552" y="4970378"/>
            <a:ext cx="5262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RBV </a:t>
            </a:r>
            <a:r>
              <a:rPr lang="fr-FR" sz="1400" dirty="0" err="1"/>
              <a:t>dosed</a:t>
            </a:r>
            <a:r>
              <a:rPr lang="fr-FR" sz="1400" dirty="0"/>
              <a:t> </a:t>
            </a:r>
            <a:r>
              <a:rPr lang="fr-FR" sz="1400" dirty="0" err="1"/>
              <a:t>twice</a:t>
            </a:r>
            <a:r>
              <a:rPr lang="fr-FR" sz="1400" dirty="0"/>
              <a:t> </a:t>
            </a:r>
            <a:r>
              <a:rPr lang="fr-FR" sz="1400" dirty="0" err="1"/>
              <a:t>daily</a:t>
            </a:r>
            <a:r>
              <a:rPr lang="fr-FR" sz="1400" dirty="0"/>
              <a:t>: 1200 mg if ≥ 75 kg, 1000 mg if &lt; 75 kg  </a:t>
            </a:r>
          </a:p>
        </p:txBody>
      </p:sp>
      <p:sp>
        <p:nvSpPr>
          <p:cNvPr id="30" name="Titre 2"/>
          <p:cNvSpPr txBox="1">
            <a:spLocks/>
          </p:cNvSpPr>
          <p:nvPr/>
        </p:nvSpPr>
        <p:spPr>
          <a:xfrm>
            <a:off x="323528" y="76200"/>
            <a:ext cx="8820472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dirty="0"/>
              <a:t>SWIFT-C study: SOF + RBV or LDV/SOF </a:t>
            </a:r>
            <a:br>
              <a:rPr lang="en-US" dirty="0"/>
            </a:br>
            <a:r>
              <a:rPr lang="en-US" dirty="0"/>
              <a:t>for acute hepatitis C in HIV-infected patients</a:t>
            </a:r>
          </a:p>
        </p:txBody>
      </p:sp>
      <p:sp>
        <p:nvSpPr>
          <p:cNvPr id="36" name="Oval 170"/>
          <p:cNvSpPr>
            <a:spLocks noChangeArrowheads="1"/>
          </p:cNvSpPr>
          <p:nvPr/>
        </p:nvSpPr>
        <p:spPr bwMode="auto">
          <a:xfrm>
            <a:off x="2843808" y="1196752"/>
            <a:ext cx="1539875" cy="87420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Sequencing cohorts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cxnSp>
        <p:nvCxnSpPr>
          <p:cNvPr id="37" name="AutoShape 60"/>
          <p:cNvCxnSpPr>
            <a:cxnSpLocks noChangeShapeType="1"/>
          </p:cNvCxnSpPr>
          <p:nvPr/>
        </p:nvCxnSpPr>
        <p:spPr bwMode="auto">
          <a:xfrm rot="10800000" flipH="1" flipV="1">
            <a:off x="4487303" y="2788778"/>
            <a:ext cx="1587" cy="1079994"/>
          </a:xfrm>
          <a:prstGeom prst="bentConnector3">
            <a:avLst>
              <a:gd name="adj1" fmla="val -22697606"/>
            </a:avLst>
          </a:prstGeom>
          <a:ln w="19050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882730"/>
              </p:ext>
            </p:extLst>
          </p:nvPr>
        </p:nvGraphicFramePr>
        <p:xfrm>
          <a:off x="4516398" y="3546995"/>
          <a:ext cx="1567770" cy="648072"/>
        </p:xfrm>
        <a:graphic>
          <a:graphicData uri="http://schemas.openxmlformats.org/drawingml/2006/table">
            <a:tbl>
              <a:tblPr/>
              <a:tblGrid>
                <a:gridCol w="1567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90/400 mg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" name="Line 172"/>
          <p:cNvSpPr>
            <a:spLocks noChangeShapeType="1"/>
          </p:cNvSpPr>
          <p:nvPr/>
        </p:nvSpPr>
        <p:spPr bwMode="auto">
          <a:xfrm>
            <a:off x="6084274" y="2106835"/>
            <a:ext cx="0" cy="2232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Oval 110"/>
          <p:cNvSpPr>
            <a:spLocks noChangeArrowheads="1"/>
          </p:cNvSpPr>
          <p:nvPr/>
        </p:nvSpPr>
        <p:spPr bwMode="auto">
          <a:xfrm>
            <a:off x="5796136" y="1556792"/>
            <a:ext cx="504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4" name="Line 63"/>
          <p:cNvSpPr>
            <a:spLocks noChangeShapeType="1"/>
          </p:cNvSpPr>
          <p:nvPr/>
        </p:nvSpPr>
        <p:spPr bwMode="auto">
          <a:xfrm>
            <a:off x="6012160" y="3861048"/>
            <a:ext cx="1692212" cy="0"/>
          </a:xfrm>
          <a:prstGeom prst="line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7668342" y="3666510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SVR</a:t>
            </a:r>
            <a:r>
              <a:rPr lang="en-US" b="1" baseline="-250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779912" y="3861048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27</a:t>
            </a:r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062411"/>
              </p:ext>
            </p:extLst>
          </p:nvPr>
        </p:nvGraphicFramePr>
        <p:xfrm>
          <a:off x="395537" y="1700808"/>
          <a:ext cx="7992887" cy="4680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70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 + RBV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 weeks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LDV/SOF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8 weeks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27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7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First HCV infection,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7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years, median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7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Male,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792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792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IV drug user,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1a / 1b / 1 other / 2,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65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/ 12 / 12 / 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GT1 : 96%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RNA,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log</a:t>
                      </a:r>
                      <a:r>
                        <a:rPr lang="en-US" sz="14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IU/mL, median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6.36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IL28B CC,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Median days from first evidence of infection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HIV RNA &lt; 50 c/mL,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CD4/mm</a:t>
                      </a:r>
                      <a:r>
                        <a:rPr lang="en-US" sz="1400" b="1" baseline="30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median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On ARV regimen,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9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SVR</a:t>
                      </a:r>
                      <a:r>
                        <a:rPr lang="en-US" sz="14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(90% CI)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59% (36 – 78)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 relapses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100% (90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mr-IN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–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100)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9450" y="1124744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outcome</a:t>
            </a:r>
          </a:p>
        </p:txBody>
      </p:sp>
      <p:grpSp>
        <p:nvGrpSpPr>
          <p:cNvPr id="5" name="Grouper 26"/>
          <p:cNvGrpSpPr/>
          <p:nvPr/>
        </p:nvGrpSpPr>
        <p:grpSpPr>
          <a:xfrm>
            <a:off x="0" y="6570663"/>
            <a:ext cx="1187624" cy="288111"/>
            <a:chOff x="0" y="6570663"/>
            <a:chExt cx="1258957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6198" y="6581775"/>
              <a:ext cx="11827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SWIFT-C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Titre 2"/>
          <p:cNvSpPr txBox="1">
            <a:spLocks/>
          </p:cNvSpPr>
          <p:nvPr/>
        </p:nvSpPr>
        <p:spPr>
          <a:xfrm>
            <a:off x="323528" y="76200"/>
            <a:ext cx="878554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dirty="0"/>
              <a:t>SWIFT-C study: SOF + RBV or LDV/SOF </a:t>
            </a:r>
            <a:br>
              <a:rPr lang="en-US" dirty="0"/>
            </a:br>
            <a:r>
              <a:rPr lang="en-US" dirty="0"/>
              <a:t>for acute hepatitis C in HIV-infected patients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3203848" y="6565900"/>
            <a:ext cx="59322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Naggie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S.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Clin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Infect Dis 2017; 64:1035-42 ;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Naggie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S. AASLD 2017, Abs. 196  </a:t>
            </a:r>
          </a:p>
        </p:txBody>
      </p:sp>
    </p:spTree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184281"/>
              </p:ext>
            </p:extLst>
          </p:nvPr>
        </p:nvGraphicFramePr>
        <p:xfrm>
          <a:off x="755576" y="1706367"/>
          <a:ext cx="7664334" cy="424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9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70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 + RBV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 weeks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LDV/SOF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8 weeks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27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9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2 clinical adverse events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9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3-4 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clinical adverse events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9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 events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(unrelated)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9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 for 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 event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9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3-4 laboratory abnormalities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9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RBV dose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reduction or modification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9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Confirmed HIV </a:t>
                      </a:r>
                      <a:r>
                        <a:rPr lang="en-US" sz="1400" b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virologic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rebound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9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9450" y="1124744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</a:t>
            </a:r>
            <a:r>
              <a:rPr lang="fr-FR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events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N</a:t>
            </a:r>
          </a:p>
        </p:txBody>
      </p:sp>
      <p:grpSp>
        <p:nvGrpSpPr>
          <p:cNvPr id="5" name="Grouper 26"/>
          <p:cNvGrpSpPr/>
          <p:nvPr/>
        </p:nvGrpSpPr>
        <p:grpSpPr>
          <a:xfrm>
            <a:off x="0" y="6570663"/>
            <a:ext cx="1187624" cy="288111"/>
            <a:chOff x="0" y="6570663"/>
            <a:chExt cx="1258957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6198" y="6581775"/>
              <a:ext cx="11827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SWIFT-C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Titre 2"/>
          <p:cNvSpPr txBox="1">
            <a:spLocks/>
          </p:cNvSpPr>
          <p:nvPr/>
        </p:nvSpPr>
        <p:spPr>
          <a:xfrm>
            <a:off x="323528" y="76200"/>
            <a:ext cx="879328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dirty="0"/>
              <a:t>SWIFT-C study: SOF + RBV or LDV/SOF </a:t>
            </a:r>
            <a:br>
              <a:rPr lang="en-US" dirty="0"/>
            </a:br>
            <a:r>
              <a:rPr lang="en-US" dirty="0"/>
              <a:t>for acute hepatitis C in HIV-infected patients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3203848" y="6565900"/>
            <a:ext cx="59322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Naggie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S.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Clin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Infect Dis 2017; 64:1035-42 ;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Naggie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S. AASLD 2017, Abs. 196 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29752" y="5967938"/>
            <a:ext cx="67075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LDV/SOF group: 2 patients on TDF-</a:t>
            </a:r>
            <a:r>
              <a:rPr lang="fr-FR" sz="1400" dirty="0" err="1"/>
              <a:t>boosted</a:t>
            </a:r>
            <a:r>
              <a:rPr lang="fr-FR" sz="1400" dirty="0"/>
              <a:t> </a:t>
            </a:r>
            <a:r>
              <a:rPr lang="fr-FR" sz="1400" dirty="0" err="1"/>
              <a:t>regimens</a:t>
            </a:r>
            <a:r>
              <a:rPr lang="fr-FR" sz="1400" dirty="0"/>
              <a:t> met </a:t>
            </a:r>
            <a:r>
              <a:rPr lang="fr-FR" sz="1400" dirty="0" err="1"/>
              <a:t>renal</a:t>
            </a:r>
            <a:r>
              <a:rPr lang="fr-FR" sz="1400" dirty="0"/>
              <a:t> </a:t>
            </a:r>
            <a:r>
              <a:rPr lang="fr-FR" sz="1400" dirty="0" err="1"/>
              <a:t>toxicity</a:t>
            </a:r>
            <a:r>
              <a:rPr lang="fr-FR" sz="1400" dirty="0"/>
              <a:t> </a:t>
            </a:r>
            <a:r>
              <a:rPr lang="fr-FR" sz="1400" dirty="0" err="1"/>
              <a:t>threshold</a:t>
            </a:r>
            <a:r>
              <a:rPr lang="fr-FR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3133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323528" y="1340768"/>
            <a:ext cx="8568952" cy="5229200"/>
          </a:xfrm>
          <a:prstGeom prst="rect">
            <a:avLst/>
          </a:prstGeom>
        </p:spPr>
        <p:txBody>
          <a:bodyPr/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800" dirty="0"/>
              <a:t>Summary</a:t>
            </a:r>
            <a:br>
              <a:rPr lang="en-US" sz="2800" dirty="0"/>
            </a:br>
            <a:endParaRPr lang="en-US" sz="2000" dirty="0"/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spc="-40" dirty="0"/>
              <a:t>SVR</a:t>
            </a:r>
            <a:r>
              <a:rPr lang="en-US" sz="2000" spc="-40" baseline="-25000" dirty="0"/>
              <a:t>12</a:t>
            </a:r>
            <a:r>
              <a:rPr lang="en-US" sz="2000" spc="-40" dirty="0"/>
              <a:t> with 12 weeks of SOF + RBV similar, but not superior to historical PEG-IFN + RBV in acute HCV infection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1800" spc="-40" dirty="0"/>
              <a:t>At the end of 12 weeks of SOF + RBV, HCV RNA &lt; limit of quantification </a:t>
            </a:r>
            <a:br>
              <a:rPr lang="en-US" sz="1800" spc="-40" dirty="0"/>
            </a:br>
            <a:r>
              <a:rPr lang="en-US" sz="1800" spc="-40" dirty="0"/>
              <a:t>in 100% of patients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1800" spc="-40" dirty="0"/>
              <a:t>High rate of failure (41%), due to relapse or re-infection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1800" spc="-40" dirty="0"/>
              <a:t>No significant predictors of failure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1800" spc="-40" dirty="0"/>
              <a:t>Very good tolerance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endParaRPr lang="en-US" sz="2000" spc="-40" dirty="0"/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spc="-40" dirty="0"/>
              <a:t>SVR</a:t>
            </a:r>
            <a:r>
              <a:rPr lang="en-US" sz="2000" spc="-40" baseline="-25000" dirty="0"/>
              <a:t>12</a:t>
            </a:r>
            <a:r>
              <a:rPr lang="en-US" sz="2000" spc="-40" dirty="0"/>
              <a:t> of 100% with 8 weeks of LDV/SOF (superior to historical control rate of 60%)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pc="-40" dirty="0"/>
              <a:t>Well tolerated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pc="-40" dirty="0"/>
              <a:t>No treatment-related serious adverse events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pc="-40" dirty="0"/>
              <a:t>No discontinuation for adverse event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pc="-40" dirty="0"/>
              <a:t>2 renal toxicity in TDF-boosted regimens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endParaRPr lang="en-US" spc="-40" dirty="0"/>
          </a:p>
        </p:txBody>
      </p:sp>
      <p:grpSp>
        <p:nvGrpSpPr>
          <p:cNvPr id="4" name="Grouper 26"/>
          <p:cNvGrpSpPr/>
          <p:nvPr/>
        </p:nvGrpSpPr>
        <p:grpSpPr>
          <a:xfrm>
            <a:off x="0" y="6570663"/>
            <a:ext cx="1187624" cy="288111"/>
            <a:chOff x="0" y="6570663"/>
            <a:chExt cx="1258957" cy="28811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76198" y="6581775"/>
              <a:ext cx="11827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SWIFT-C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Titre 2"/>
          <p:cNvSpPr txBox="1">
            <a:spLocks/>
          </p:cNvSpPr>
          <p:nvPr/>
        </p:nvSpPr>
        <p:spPr>
          <a:xfrm>
            <a:off x="323528" y="76200"/>
            <a:ext cx="878554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dirty="0"/>
              <a:t>SWIFT-C study: SOF + RBV or LDV/SOF </a:t>
            </a:r>
            <a:br>
              <a:rPr lang="en-US" dirty="0"/>
            </a:br>
            <a:r>
              <a:rPr lang="en-US" dirty="0"/>
              <a:t>for acute hepatitis C in HIV-infected patients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3203848" y="6565900"/>
            <a:ext cx="59322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Naggie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S.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Clin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Infect Dis 2017; 64:1035-42 ;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Naggie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S. AASLD 2017, Abs. 196  </a:t>
            </a: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7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4176</TotalTime>
  <Words>500</Words>
  <Application>Microsoft Office PowerPoint</Application>
  <PresentationFormat>Affichage à l'écran (4:3)</PresentationFormat>
  <Paragraphs>130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ＭＳ Ｐゴシック</vt:lpstr>
      <vt:lpstr>Arial</vt:lpstr>
      <vt:lpstr>Calibri</vt:lpstr>
      <vt:lpstr>Cambria</vt:lpstr>
      <vt:lpstr>Times New Roman</vt:lpstr>
      <vt:lpstr>Trebuchet MS</vt:lpstr>
      <vt:lpstr>Wingdings</vt:lpstr>
      <vt:lpstr>HCV-trials.com 2017</vt:lpstr>
      <vt:lpstr>Présentation PowerPoint</vt:lpstr>
      <vt:lpstr>Présentation PowerPoint</vt:lpstr>
      <vt:lpstr>Présentation PowerPoint</vt:lpstr>
      <vt:lpstr>Présentation PowerPoint</vt:lpstr>
    </vt:vector>
  </TitlesOfParts>
  <Company>AEI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2017</dc:title>
  <dc:subject>AEI - www.aei.fr</dc:subject>
  <dc:creator>www.hcv-trial.com</dc:creator>
  <cp:lastModifiedBy>Pilar</cp:lastModifiedBy>
  <cp:revision>197</cp:revision>
  <dcterms:created xsi:type="dcterms:W3CDTF">2015-05-23T16:11:26Z</dcterms:created>
  <dcterms:modified xsi:type="dcterms:W3CDTF">2017-11-17T13:29:45Z</dcterms:modified>
</cp:coreProperties>
</file>