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4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</p:sldIdLst>
  <p:sldSz cx="9144000" cy="6858000" type="screen4x3"/>
  <p:notesSz cx="6858000" cy="9144000"/>
  <p:custDataLst>
    <p:tags r:id="rId14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FF"/>
    <a:srgbClr val="DDDDDD"/>
    <a:srgbClr val="333399"/>
    <a:srgbClr val="000066"/>
    <a:srgbClr val="FFFF99"/>
    <a:srgbClr val="FFFF00"/>
    <a:srgbClr val="FF6600"/>
    <a:srgbClr val="10EB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2370" y="-108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22/09/2015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65065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Line 172"/>
          <p:cNvSpPr>
            <a:spLocks noChangeShapeType="1"/>
          </p:cNvSpPr>
          <p:nvPr/>
        </p:nvSpPr>
        <p:spPr bwMode="auto">
          <a:xfrm>
            <a:off x="6186386" y="1804386"/>
            <a:ext cx="0" cy="181175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27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23453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4536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TURQUOISE-II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3134172" y="2471192"/>
            <a:ext cx="400050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292829"/>
              </p:ext>
            </p:extLst>
          </p:nvPr>
        </p:nvGraphicFramePr>
        <p:xfrm>
          <a:off x="4461396" y="2408727"/>
          <a:ext cx="1724990" cy="535813"/>
        </p:xfrm>
        <a:graphic>
          <a:graphicData uri="http://schemas.openxmlformats.org/drawingml/2006/table">
            <a:tbl>
              <a:tblPr/>
              <a:tblGrid>
                <a:gridCol w="1724990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</a:t>
                      </a:r>
                      <a:b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45752"/>
              </p:ext>
            </p:extLst>
          </p:nvPr>
        </p:nvGraphicFramePr>
        <p:xfrm>
          <a:off x="4461396" y="3275020"/>
          <a:ext cx="3533397" cy="368300"/>
        </p:xfrm>
        <a:graphic>
          <a:graphicData uri="http://schemas.openxmlformats.org/drawingml/2006/table">
            <a:tbl>
              <a:tblPr/>
              <a:tblGrid>
                <a:gridCol w="3533397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2563466" y="1261701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Randomisation**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 :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  <a:endParaRPr lang="en-US" sz="1400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0" name="AutoShape 162"/>
          <p:cNvSpPr>
            <a:spLocks noChangeArrowheads="1"/>
          </p:cNvSpPr>
          <p:nvPr/>
        </p:nvSpPr>
        <p:spPr bwMode="auto">
          <a:xfrm>
            <a:off x="254084" y="2010685"/>
            <a:ext cx="2492444" cy="200906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18-70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genotype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Naïve or pre-treated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Cirrhosis*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Child-Pugh A &lt; 7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prior therapy with PI</a:t>
            </a:r>
            <a:endParaRPr lang="en-US" sz="16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1" name="ZoneTexte 71"/>
          <p:cNvSpPr txBox="1">
            <a:spLocks noChangeArrowheads="1"/>
          </p:cNvSpPr>
          <p:nvPr/>
        </p:nvSpPr>
        <p:spPr bwMode="auto">
          <a:xfrm>
            <a:off x="362750" y="4006214"/>
            <a:ext cx="654819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* Liver biopsy with Metavir &gt; 3 or Ishak &gt; 4, or Fibroscan kPa </a:t>
            </a:r>
            <a:r>
              <a:rPr lang="en-US" sz="1400" u="sng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&gt;</a:t>
            </a:r>
            <a:r>
              <a:rPr lang="en-US" sz="140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14.6</a:t>
            </a:r>
            <a:endParaRPr lang="en-US" sz="1400" baseline="300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TURQUOISE-II Study: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ritonavir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+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for HCV with cirrhosis</a:t>
            </a:r>
            <a:endParaRPr lang="en-US" sz="26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39750" y="1412900"/>
            <a:ext cx="8351838" cy="509099"/>
          </a:xfrm>
        </p:spPr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234525" name="Rectangle 9"/>
          <p:cNvSpPr>
            <a:spLocks noChangeArrowheads="1"/>
          </p:cNvSpPr>
          <p:nvPr/>
        </p:nvSpPr>
        <p:spPr bwMode="auto">
          <a:xfrm>
            <a:off x="3634626" y="3484394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172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6" name="Rectangle 8"/>
          <p:cNvSpPr>
            <a:spLocks noChangeArrowheads="1"/>
          </p:cNvSpPr>
          <p:nvPr/>
        </p:nvSpPr>
        <p:spPr bwMode="auto">
          <a:xfrm>
            <a:off x="3634627" y="2308232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208</a:t>
            </a:r>
            <a:endParaRPr lang="en-US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34" name="Line 172"/>
          <p:cNvSpPr>
            <a:spLocks noChangeShapeType="1"/>
          </p:cNvSpPr>
          <p:nvPr/>
        </p:nvSpPr>
        <p:spPr bwMode="auto">
          <a:xfrm>
            <a:off x="8013621" y="1804385"/>
            <a:ext cx="0" cy="181451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5898248" y="146179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0" name="Oval 110"/>
          <p:cNvSpPr>
            <a:spLocks noChangeArrowheads="1"/>
          </p:cNvSpPr>
          <p:nvPr/>
        </p:nvSpPr>
        <p:spPr bwMode="auto">
          <a:xfrm>
            <a:off x="7706662" y="146179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62750" y="4280410"/>
            <a:ext cx="728038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** </a:t>
            </a:r>
            <a:r>
              <a:rPr lang="en-US" sz="1400" dirty="0" err="1" smtClean="0"/>
              <a:t>Randomisation</a:t>
            </a:r>
            <a:r>
              <a:rPr lang="en-US" sz="1400" dirty="0" smtClean="0"/>
              <a:t> stratified on prior Peg-IFN + RBV therapy ; </a:t>
            </a:r>
          </a:p>
          <a:p>
            <a:r>
              <a:rPr lang="en-US" sz="1400" dirty="0" smtClean="0"/>
              <a:t>Naïve patients, stratified on genotype (1a </a:t>
            </a:r>
            <a:r>
              <a:rPr lang="en-US" sz="1400" dirty="0" err="1" smtClean="0"/>
              <a:t>vs</a:t>
            </a:r>
            <a:r>
              <a:rPr lang="en-US" sz="1400" dirty="0" smtClean="0"/>
              <a:t> 1b) and IL-28B (CC </a:t>
            </a:r>
            <a:r>
              <a:rPr lang="en-US" sz="1400" dirty="0" err="1" smtClean="0"/>
              <a:t>vs</a:t>
            </a:r>
            <a:r>
              <a:rPr lang="en-US" sz="1400" dirty="0" smtClean="0"/>
              <a:t> non-CC)</a:t>
            </a:r>
          </a:p>
          <a:p>
            <a:r>
              <a:rPr lang="en-US" sz="1400" dirty="0" smtClean="0"/>
              <a:t>Experienced patients stratified on genotype subtype, prior response (null, partial, relapse) </a:t>
            </a:r>
            <a:endParaRPr lang="en-US" sz="1400" dirty="0"/>
          </a:p>
        </p:txBody>
      </p:sp>
      <p:sp>
        <p:nvSpPr>
          <p:cNvPr id="25" name="Espace réservé du contenu 1"/>
          <p:cNvSpPr txBox="1">
            <a:spLocks/>
          </p:cNvSpPr>
          <p:nvPr/>
        </p:nvSpPr>
        <p:spPr bwMode="auto">
          <a:xfrm>
            <a:off x="539750" y="4998924"/>
            <a:ext cx="8351838" cy="509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kern="0" dirty="0" smtClean="0"/>
              <a:t>Treatment regimens</a:t>
            </a:r>
          </a:p>
          <a:p>
            <a:pPr lvl="1"/>
            <a:r>
              <a:rPr lang="en-US" sz="1600" kern="0" dirty="0" smtClean="0"/>
              <a:t>Co-formulated </a:t>
            </a:r>
            <a:r>
              <a:rPr lang="en-US" sz="1600" kern="0" dirty="0" err="1" smtClean="0"/>
              <a:t>ombitasvir</a:t>
            </a:r>
            <a:r>
              <a:rPr lang="en-US" sz="1600" kern="0" dirty="0" smtClean="0"/>
              <a:t> (OBV)/</a:t>
            </a:r>
            <a:r>
              <a:rPr lang="en-US" sz="1600" kern="0" dirty="0" err="1" smtClean="0"/>
              <a:t>paritaprevir</a:t>
            </a:r>
            <a:r>
              <a:rPr lang="en-US" sz="1600" kern="0" dirty="0" smtClean="0"/>
              <a:t> (PTV)/</a:t>
            </a:r>
            <a:r>
              <a:rPr lang="en-US" sz="1600" kern="0" dirty="0" err="1" smtClean="0"/>
              <a:t>rironavir</a:t>
            </a:r>
            <a:r>
              <a:rPr lang="en-US" sz="1600" kern="0" dirty="0" smtClean="0"/>
              <a:t> (r) : 25/150/100 mg </a:t>
            </a:r>
            <a:r>
              <a:rPr lang="en-US" sz="1600" kern="0" dirty="0" err="1" smtClean="0"/>
              <a:t>qd</a:t>
            </a:r>
            <a:r>
              <a:rPr lang="en-US" sz="1600" kern="0" dirty="0" smtClean="0"/>
              <a:t> = 2 tablets</a:t>
            </a:r>
          </a:p>
          <a:p>
            <a:pPr lvl="1"/>
            <a:r>
              <a:rPr lang="en-US" sz="1600" kern="0" dirty="0" err="1" smtClean="0"/>
              <a:t>Dasabuvir</a:t>
            </a:r>
            <a:r>
              <a:rPr lang="en-US" sz="1600" kern="0" dirty="0" smtClean="0"/>
              <a:t> </a:t>
            </a:r>
            <a:r>
              <a:rPr lang="en-US" sz="1600" kern="0" dirty="0" smtClean="0"/>
              <a:t>(DSV) </a:t>
            </a:r>
            <a:r>
              <a:rPr lang="en-US" sz="1600" kern="0" dirty="0" smtClean="0"/>
              <a:t>: 250 mg bid</a:t>
            </a:r>
          </a:p>
          <a:p>
            <a:pPr lvl="1"/>
            <a:r>
              <a:rPr lang="en-US" sz="1600" kern="0" dirty="0" smtClean="0"/>
              <a:t>RBV : 1000 or 1200 mg/day (bid dosing) according to body weight (&lt; or ≥ 75 kg)</a:t>
            </a:r>
            <a:endParaRPr lang="en-US" sz="1600" kern="0" dirty="0"/>
          </a:p>
        </p:txBody>
      </p:sp>
      <p:sp>
        <p:nvSpPr>
          <p:cNvPr id="28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F, NEJM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2014;370:1973-82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cxnSp>
        <p:nvCxnSpPr>
          <p:cNvPr id="4" name="Connecteur en angle 3"/>
          <p:cNvCxnSpPr>
            <a:stCxn id="234520" idx="3"/>
            <a:endCxn id="207880" idx="1"/>
          </p:cNvCxnSpPr>
          <p:nvPr/>
        </p:nvCxnSpPr>
        <p:spPr>
          <a:xfrm flipV="1">
            <a:off x="2746528" y="2676633"/>
            <a:ext cx="1714868" cy="338582"/>
          </a:xfrm>
          <a:prstGeom prst="bentConnector3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en angle 5"/>
          <p:cNvCxnSpPr>
            <a:stCxn id="234520" idx="3"/>
            <a:endCxn id="207888" idx="1"/>
          </p:cNvCxnSpPr>
          <p:nvPr/>
        </p:nvCxnSpPr>
        <p:spPr>
          <a:xfrm>
            <a:off x="2746528" y="3015215"/>
            <a:ext cx="1714868" cy="443955"/>
          </a:xfrm>
          <a:prstGeom prst="bentConnector3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5483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35148284"/>
              </p:ext>
            </p:extLst>
          </p:nvPr>
        </p:nvGraphicFramePr>
        <p:xfrm>
          <a:off x="395288" y="3622335"/>
          <a:ext cx="8353425" cy="2883672"/>
        </p:xfrm>
        <a:graphic>
          <a:graphicData uri="http://schemas.openxmlformats.org/drawingml/2006/table">
            <a:tbl>
              <a:tblPr/>
              <a:tblGrid>
                <a:gridCol w="3753379"/>
                <a:gridCol w="2413000"/>
                <a:gridCol w="2187046"/>
              </a:tblGrid>
              <a:tr h="2684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weeks, N = 208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 weeks, N = 172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447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ALT, grade 3-4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 (2.9%)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(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0.05)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7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AST, grade 3-4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(0.5%)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7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Alkaline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phosphatase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grade 3-4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7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bilirubin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grade 3-4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 (13.5%)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 (5.2%) (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0.01)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7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72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49.5%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56.4%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72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10.5%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72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72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70908" y="3130401"/>
            <a:ext cx="83055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Laboratory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abnormalities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N (%)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6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1862981"/>
              </p:ext>
            </p:extLst>
          </p:nvPr>
        </p:nvGraphicFramePr>
        <p:xfrm>
          <a:off x="370908" y="1556792"/>
          <a:ext cx="8305548" cy="1542543"/>
        </p:xfrm>
        <a:graphic>
          <a:graphicData uri="http://schemas.openxmlformats.org/drawingml/2006/table">
            <a:tbl>
              <a:tblPr/>
              <a:tblGrid>
                <a:gridCol w="3610250"/>
                <a:gridCol w="4695298"/>
              </a:tblGrid>
              <a:tr h="2928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weeks, N = 208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 weeks, N = 172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Acute hepatitis,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Mental status change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Extradural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hematoma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Lactic acidosis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COPD,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Suicidal ideation,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CNS symptoms + asthenia + dehydration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70908" y="1124744"/>
            <a:ext cx="83055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AE </a:t>
            </a:r>
            <a:r>
              <a:rPr lang="fr-FR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leading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to discontinuation</a:t>
            </a:r>
          </a:p>
        </p:txBody>
      </p:sp>
      <p:grpSp>
        <p:nvGrpSpPr>
          <p:cNvPr id="13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14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5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TURQUOISE-II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6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TURQUOISE-II Study: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ritonavir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+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for HCV with cirrhosis</a:t>
            </a:r>
            <a:endParaRPr lang="en-US" sz="26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7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F, NEJM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2014;370:1973-82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4621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>
          <a:xfrm>
            <a:off x="539750" y="1268884"/>
            <a:ext cx="8352730" cy="5112444"/>
          </a:xfrm>
        </p:spPr>
        <p:txBody>
          <a:bodyPr/>
          <a:lstStyle/>
          <a:p>
            <a:r>
              <a:rPr lang="en-US" dirty="0" smtClean="0"/>
              <a:t>Summary</a:t>
            </a:r>
          </a:p>
          <a:p>
            <a:pPr lvl="1"/>
            <a:r>
              <a:rPr lang="en-US" dirty="0" smtClean="0"/>
              <a:t>In both treatment groups of 3D + RBV, the primary efficacy end points  met the </a:t>
            </a:r>
            <a:r>
              <a:rPr lang="en-US" dirty="0" err="1" smtClean="0"/>
              <a:t>prespecified</a:t>
            </a:r>
            <a:r>
              <a:rPr lang="en-US" dirty="0" smtClean="0"/>
              <a:t> criteria for </a:t>
            </a:r>
            <a:r>
              <a:rPr lang="en-US" dirty="0" err="1" smtClean="0"/>
              <a:t>noninferiority</a:t>
            </a:r>
            <a:r>
              <a:rPr lang="en-US" dirty="0" smtClean="0"/>
              <a:t> and superiority to the historical rate with </a:t>
            </a:r>
            <a:r>
              <a:rPr lang="en-US" dirty="0" err="1" smtClean="0"/>
              <a:t>telaprevir</a:t>
            </a:r>
            <a:r>
              <a:rPr lang="en-US" dirty="0" smtClean="0"/>
              <a:t> plus PEG-IFN + RBV among patients with HCV genotype 1 infection and cirrhosis</a:t>
            </a:r>
          </a:p>
          <a:p>
            <a:pPr lvl="2"/>
            <a:r>
              <a:rPr lang="en-US" dirty="0" smtClean="0"/>
              <a:t>12 or 24 weeks of treatment with </a:t>
            </a:r>
            <a:r>
              <a:rPr lang="en-US" dirty="0" err="1" smtClean="0"/>
              <a:t>coformulated</a:t>
            </a:r>
            <a:r>
              <a:rPr lang="en-US" dirty="0" smtClean="0"/>
              <a:t> </a:t>
            </a:r>
            <a:r>
              <a:rPr lang="en-US" dirty="0" err="1" smtClean="0"/>
              <a:t>ombitasvir</a:t>
            </a:r>
            <a:r>
              <a:rPr lang="en-US" dirty="0" smtClean="0"/>
              <a:t>/</a:t>
            </a:r>
            <a:r>
              <a:rPr lang="en-US" dirty="0" err="1" smtClean="0"/>
              <a:t>paritaprevir</a:t>
            </a:r>
            <a:r>
              <a:rPr lang="en-US" dirty="0" smtClean="0"/>
              <a:t>/</a:t>
            </a:r>
            <a:r>
              <a:rPr lang="en-US" dirty="0" err="1" smtClean="0"/>
              <a:t>ritonavir</a:t>
            </a:r>
            <a:r>
              <a:rPr lang="en-US" dirty="0" smtClean="0"/>
              <a:t> and </a:t>
            </a:r>
            <a:r>
              <a:rPr lang="en-US" dirty="0" err="1" smtClean="0"/>
              <a:t>dasabuvir</a:t>
            </a:r>
            <a:r>
              <a:rPr lang="en-US" dirty="0" smtClean="0"/>
              <a:t>, administered with RBV, resulted in high rates of SVR</a:t>
            </a:r>
            <a:r>
              <a:rPr lang="en-US" baseline="-25000" dirty="0" smtClean="0"/>
              <a:t>12</a:t>
            </a:r>
            <a:r>
              <a:rPr lang="en-US" dirty="0" smtClean="0"/>
              <a:t> (91.8% and 95.9%, respectively)</a:t>
            </a:r>
          </a:p>
          <a:p>
            <a:pPr lvl="2"/>
            <a:r>
              <a:rPr lang="en-US" dirty="0" smtClean="0"/>
              <a:t>Patients with cirrhosis and a prior null response had SVR</a:t>
            </a:r>
            <a:r>
              <a:rPr lang="en-US" baseline="-25000" dirty="0" smtClean="0"/>
              <a:t>12</a:t>
            </a:r>
            <a:r>
              <a:rPr lang="en-US" dirty="0" smtClean="0"/>
              <a:t> of 86.7% and 95.2% in the 12-W and 24-W groups, respectively. </a:t>
            </a:r>
          </a:p>
          <a:p>
            <a:pPr lvl="2"/>
            <a:r>
              <a:rPr lang="en-US" dirty="0" smtClean="0"/>
              <a:t>Patients with genotype 1a and a prior null response had a SVR</a:t>
            </a:r>
            <a:r>
              <a:rPr lang="en-US" baseline="-25000" dirty="0" smtClean="0"/>
              <a:t>12</a:t>
            </a:r>
            <a:r>
              <a:rPr lang="en-US" dirty="0" smtClean="0"/>
              <a:t> of 80% with 12 weeks of treatment and 92.9% with 24 </a:t>
            </a:r>
            <a:r>
              <a:rPr lang="en-US" dirty="0"/>
              <a:t>weeks of </a:t>
            </a:r>
            <a:r>
              <a:rPr lang="en-US" dirty="0" smtClean="0"/>
              <a:t>treatment.</a:t>
            </a:r>
          </a:p>
          <a:p>
            <a:pPr lvl="2"/>
            <a:r>
              <a:rPr lang="en-US" dirty="0" smtClean="0"/>
              <a:t>All other subgroups with genotype 1a, including previously naïve patients, those with a prior partial response, with a prior relapse, had rates of SVR</a:t>
            </a:r>
            <a:r>
              <a:rPr lang="en-US" baseline="-25000" dirty="0" smtClean="0"/>
              <a:t>12</a:t>
            </a:r>
            <a:r>
              <a:rPr lang="en-US" dirty="0" smtClean="0"/>
              <a:t> of 92 to 100% with 12 weeks or 24 weeks of treatment </a:t>
            </a:r>
          </a:p>
          <a:p>
            <a:pPr lvl="2"/>
            <a:r>
              <a:rPr lang="en-US" dirty="0" smtClean="0"/>
              <a:t>Patients with genotype 1b and a prior null response had a SVR</a:t>
            </a:r>
            <a:r>
              <a:rPr lang="en-US" baseline="-25000" dirty="0" smtClean="0"/>
              <a:t>12</a:t>
            </a:r>
            <a:r>
              <a:rPr lang="en-US" dirty="0" smtClean="0"/>
              <a:t> of 100% with either treatment duration</a:t>
            </a:r>
          </a:p>
          <a:p>
            <a:pPr lvl="1"/>
            <a:r>
              <a:rPr lang="en-US" dirty="0" smtClean="0"/>
              <a:t>Drug discontinuations due to adverse events were infrequent</a:t>
            </a:r>
          </a:p>
        </p:txBody>
      </p:sp>
      <p:grpSp>
        <p:nvGrpSpPr>
          <p:cNvPr id="10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11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TURQUOISE-II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3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TURQUOISE-II Study: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ritonavir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+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for HCV with cirrhosis</a:t>
            </a:r>
            <a:endParaRPr lang="en-US" sz="26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4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F, NEJM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2014;370:1973-82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274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750" y="4437112"/>
            <a:ext cx="8351838" cy="1728614"/>
          </a:xfrm>
        </p:spPr>
        <p:txBody>
          <a:bodyPr/>
          <a:lstStyle/>
          <a:p>
            <a:r>
              <a:rPr lang="en-US" dirty="0" smtClean="0"/>
              <a:t>Primary efficacy endpoint</a:t>
            </a:r>
          </a:p>
          <a:p>
            <a:pPr lvl="1"/>
            <a:r>
              <a:rPr lang="en-US" sz="1600" dirty="0" smtClean="0"/>
              <a:t>Sustained </a:t>
            </a:r>
            <a:r>
              <a:rPr lang="en-US" sz="1600" dirty="0" err="1" smtClean="0"/>
              <a:t>virologic</a:t>
            </a:r>
            <a:r>
              <a:rPr lang="en-US" sz="1600" dirty="0" smtClean="0"/>
              <a:t> response (HCV RNA &lt; 25 IU/ml) 12 weeks after end of treatment, with two-sided 97.5% CI</a:t>
            </a:r>
          </a:p>
          <a:p>
            <a:pPr lvl="1"/>
            <a:r>
              <a:rPr lang="en-US" sz="1600" dirty="0" smtClean="0"/>
              <a:t>Non-inferiority of SVR</a:t>
            </a:r>
            <a:r>
              <a:rPr lang="en-US" sz="1600" baseline="-25000" dirty="0" smtClean="0"/>
              <a:t>12</a:t>
            </a:r>
            <a:r>
              <a:rPr lang="en-US" sz="1600" dirty="0" smtClean="0"/>
              <a:t> assessed </a:t>
            </a:r>
            <a:r>
              <a:rPr lang="en-US" sz="1600" dirty="0" err="1" smtClean="0"/>
              <a:t>vs</a:t>
            </a:r>
            <a:r>
              <a:rPr lang="en-US" sz="1600" dirty="0" smtClean="0"/>
              <a:t> estimated rate of SVR</a:t>
            </a:r>
            <a:r>
              <a:rPr lang="en-US" sz="1600" baseline="-25000" dirty="0" smtClean="0"/>
              <a:t>24</a:t>
            </a:r>
            <a:r>
              <a:rPr lang="en-US" sz="1600" dirty="0" smtClean="0"/>
              <a:t> with a </a:t>
            </a:r>
            <a:r>
              <a:rPr lang="en-US" sz="1600" dirty="0" err="1" smtClean="0"/>
              <a:t>telaprevir</a:t>
            </a:r>
            <a:r>
              <a:rPr lang="en-US" sz="1600" dirty="0" smtClean="0"/>
              <a:t>-based regimen (47%; 95% CI : 41 to 54). A </a:t>
            </a:r>
            <a:r>
              <a:rPr lang="en-US" sz="1600" dirty="0" err="1" smtClean="0"/>
              <a:t>noninferiority</a:t>
            </a:r>
            <a:r>
              <a:rPr lang="en-US" sz="1600" dirty="0" smtClean="0"/>
              <a:t> margin of 10.5 % established 43% as the </a:t>
            </a:r>
            <a:r>
              <a:rPr lang="en-US" sz="1600" dirty="0" err="1" smtClean="0"/>
              <a:t>noninferiority</a:t>
            </a:r>
            <a:r>
              <a:rPr lang="en-US" sz="1600" dirty="0" smtClean="0"/>
              <a:t> threshold; the superiority threshold was 54%</a:t>
            </a:r>
          </a:p>
          <a:p>
            <a:pPr lvl="1"/>
            <a:r>
              <a:rPr lang="en-US" sz="1600" dirty="0" smtClean="0"/>
              <a:t>Analyses by </a:t>
            </a:r>
            <a:r>
              <a:rPr lang="en-US" sz="1600" dirty="0" err="1" smtClean="0"/>
              <a:t>mITT</a:t>
            </a:r>
            <a:endParaRPr lang="en-US" sz="1600" dirty="0" smtClean="0"/>
          </a:p>
          <a:p>
            <a:endParaRPr lang="en-US" sz="2000" dirty="0"/>
          </a:p>
        </p:txBody>
      </p:sp>
      <p:cxnSp>
        <p:nvCxnSpPr>
          <p:cNvPr id="5" name="Connecteur droit 66"/>
          <p:cNvCxnSpPr>
            <a:cxnSpLocks noChangeShapeType="1"/>
          </p:cNvCxnSpPr>
          <p:nvPr/>
        </p:nvCxnSpPr>
        <p:spPr bwMode="auto">
          <a:xfrm rot="5400000">
            <a:off x="3134172" y="2480717"/>
            <a:ext cx="400050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6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871992"/>
              </p:ext>
            </p:extLst>
          </p:nvPr>
        </p:nvGraphicFramePr>
        <p:xfrm>
          <a:off x="4461396" y="2408727"/>
          <a:ext cx="1724990" cy="535813"/>
        </p:xfrm>
        <a:graphic>
          <a:graphicData uri="http://schemas.openxmlformats.org/drawingml/2006/table">
            <a:tbl>
              <a:tblPr/>
              <a:tblGrid>
                <a:gridCol w="1724990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</a:t>
                      </a:r>
                      <a:b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62500"/>
              </p:ext>
            </p:extLst>
          </p:nvPr>
        </p:nvGraphicFramePr>
        <p:xfrm>
          <a:off x="4461396" y="3275020"/>
          <a:ext cx="3533397" cy="368300"/>
        </p:xfrm>
        <a:graphic>
          <a:graphicData uri="http://schemas.openxmlformats.org/drawingml/2006/table">
            <a:tbl>
              <a:tblPr/>
              <a:tblGrid>
                <a:gridCol w="3533397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8" name="Oval 170"/>
          <p:cNvSpPr>
            <a:spLocks noChangeArrowheads="1"/>
          </p:cNvSpPr>
          <p:nvPr/>
        </p:nvSpPr>
        <p:spPr bwMode="auto">
          <a:xfrm>
            <a:off x="2563466" y="1261701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 :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  <a:endParaRPr lang="en-US" sz="1400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254084" y="1960155"/>
            <a:ext cx="2492444" cy="200906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18-70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genotype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Naïve or pre-treated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Cirrhosis*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Child-Pugh A &lt; 7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prior therapy with PI</a:t>
            </a:r>
            <a:endParaRPr lang="en-US" sz="16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0" name="ZoneTexte 71"/>
          <p:cNvSpPr txBox="1">
            <a:spLocks noChangeArrowheads="1"/>
          </p:cNvSpPr>
          <p:nvPr/>
        </p:nvSpPr>
        <p:spPr bwMode="auto">
          <a:xfrm>
            <a:off x="362750" y="3950074"/>
            <a:ext cx="654819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* Liver biopsy with Metavir &gt; 3 or Ishak &gt; 4, or Fibroscan kPa </a:t>
            </a:r>
            <a:r>
              <a:rPr lang="en-US" sz="1400" u="sng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&gt;</a:t>
            </a:r>
            <a:r>
              <a:rPr lang="en-US" sz="140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14.6</a:t>
            </a:r>
            <a:endParaRPr lang="en-US" sz="1400" baseline="300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634626" y="3501008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172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634627" y="2308232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208</a:t>
            </a:r>
            <a:endParaRPr lang="en-US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5" name="Line 172"/>
          <p:cNvSpPr>
            <a:spLocks noChangeShapeType="1"/>
          </p:cNvSpPr>
          <p:nvPr/>
        </p:nvSpPr>
        <p:spPr bwMode="auto">
          <a:xfrm>
            <a:off x="8013621" y="1804385"/>
            <a:ext cx="0" cy="181451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" name="Line 172"/>
          <p:cNvSpPr>
            <a:spLocks noChangeShapeType="1"/>
          </p:cNvSpPr>
          <p:nvPr/>
        </p:nvSpPr>
        <p:spPr bwMode="auto">
          <a:xfrm>
            <a:off x="6186386" y="1804386"/>
            <a:ext cx="0" cy="181175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7" name="Oval 110"/>
          <p:cNvSpPr>
            <a:spLocks noChangeArrowheads="1"/>
          </p:cNvSpPr>
          <p:nvPr/>
        </p:nvSpPr>
        <p:spPr bwMode="auto">
          <a:xfrm>
            <a:off x="5898248" y="1394949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8" name="Oval 110"/>
          <p:cNvSpPr>
            <a:spLocks noChangeArrowheads="1"/>
          </p:cNvSpPr>
          <p:nvPr/>
        </p:nvSpPr>
        <p:spPr bwMode="auto">
          <a:xfrm>
            <a:off x="7706662" y="1394949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pSp>
        <p:nvGrpSpPr>
          <p:cNvPr id="28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2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30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TURQUOISE-II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31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TURQUOISE-II Study: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ritonavir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+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for HCV with cirrhosis</a:t>
            </a:r>
            <a:endParaRPr lang="en-US" sz="26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2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F, NEJM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2014;370:1973-82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cxnSp>
        <p:nvCxnSpPr>
          <p:cNvPr id="33" name="Connecteur en angle 32"/>
          <p:cNvCxnSpPr/>
          <p:nvPr/>
        </p:nvCxnSpPr>
        <p:spPr>
          <a:xfrm flipV="1">
            <a:off x="2746528" y="2673903"/>
            <a:ext cx="1714868" cy="341312"/>
          </a:xfrm>
          <a:prstGeom prst="bentConnector3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en angle 33"/>
          <p:cNvCxnSpPr/>
          <p:nvPr/>
        </p:nvCxnSpPr>
        <p:spPr>
          <a:xfrm>
            <a:off x="2746528" y="3015215"/>
            <a:ext cx="1714868" cy="443955"/>
          </a:xfrm>
          <a:prstGeom prst="bentConnector3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space réservé du contenu 1"/>
          <p:cNvSpPr txBox="1">
            <a:spLocks/>
          </p:cNvSpPr>
          <p:nvPr/>
        </p:nvSpPr>
        <p:spPr bwMode="auto">
          <a:xfrm>
            <a:off x="539750" y="1412900"/>
            <a:ext cx="8351838" cy="509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1463" marR="0" lvl="0" indent="-2714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Design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7883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750" y="1340768"/>
            <a:ext cx="8351838" cy="4824412"/>
          </a:xfrm>
        </p:spPr>
        <p:txBody>
          <a:bodyPr/>
          <a:lstStyle/>
          <a:p>
            <a:r>
              <a:rPr lang="en-US" sz="2000" dirty="0" smtClean="0"/>
              <a:t>HCV RNA : </a:t>
            </a:r>
            <a:r>
              <a:rPr lang="en-US" sz="1800" b="0" dirty="0" smtClean="0">
                <a:solidFill>
                  <a:srgbClr val="000066"/>
                </a:solidFill>
                <a:latin typeface="+mn-lt"/>
              </a:rPr>
              <a:t>COBAS </a:t>
            </a:r>
            <a:r>
              <a:rPr lang="en-US" sz="1800" b="0" dirty="0" err="1" smtClean="0">
                <a:solidFill>
                  <a:srgbClr val="000066"/>
                </a:solidFill>
                <a:latin typeface="+mn-lt"/>
              </a:rPr>
              <a:t>TaqMan</a:t>
            </a:r>
            <a:r>
              <a:rPr lang="en-US" sz="1800" b="0" dirty="0" smtClean="0">
                <a:solidFill>
                  <a:srgbClr val="000066"/>
                </a:solidFill>
                <a:latin typeface="+mn-lt"/>
              </a:rPr>
              <a:t> real-time RT–PCR assay, v 2.0 (Roche)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err="1" smtClean="0"/>
              <a:t>Virologic</a:t>
            </a:r>
            <a:r>
              <a:rPr lang="en-US" sz="2000" dirty="0" smtClean="0"/>
              <a:t> failure </a:t>
            </a:r>
          </a:p>
          <a:p>
            <a:pPr lvl="1"/>
            <a:r>
              <a:rPr lang="en-US" sz="1600" dirty="0" smtClean="0"/>
              <a:t>2 consecutive HCV RNA &gt; 1 log</a:t>
            </a:r>
            <a:r>
              <a:rPr lang="en-US" sz="1600" baseline="-25000" dirty="0" smtClean="0"/>
              <a:t>10</a:t>
            </a:r>
            <a:r>
              <a:rPr lang="en-US" sz="1600" dirty="0" smtClean="0"/>
              <a:t> IU/ml above the nadir at any time during treatment, </a:t>
            </a:r>
          </a:p>
          <a:p>
            <a:pPr lvl="1"/>
            <a:r>
              <a:rPr lang="en-US" sz="1600" dirty="0" smtClean="0"/>
              <a:t>HCV RNA ≥ 25 IU/ml at all assessments during treatment among patients who received at least 6 weeks of treatment, </a:t>
            </a:r>
          </a:p>
          <a:p>
            <a:pPr lvl="1"/>
            <a:r>
              <a:rPr lang="en-US" sz="1600" dirty="0" smtClean="0"/>
              <a:t>confirmed HCV RNA ≥ 25 IU/ml after a level &lt; 25 IU/ml during treatment</a:t>
            </a:r>
            <a:br>
              <a:rPr lang="en-US" sz="1600" dirty="0" smtClean="0"/>
            </a:br>
            <a:endParaRPr lang="en-US" sz="1600" dirty="0" smtClean="0"/>
          </a:p>
          <a:p>
            <a:r>
              <a:rPr lang="en-US" sz="2000" dirty="0" err="1" smtClean="0"/>
              <a:t>Virologic</a:t>
            </a:r>
            <a:r>
              <a:rPr lang="en-US" sz="2000" dirty="0" smtClean="0"/>
              <a:t> relapse : </a:t>
            </a:r>
            <a:r>
              <a:rPr lang="en-US" sz="1800" b="0" dirty="0" smtClean="0">
                <a:solidFill>
                  <a:srgbClr val="000066"/>
                </a:solidFill>
                <a:latin typeface="+mn-lt"/>
              </a:rPr>
              <a:t>confirmed HCV RNA ≥ 25 IU/ml between the end of treatment and 12 weeks after the last dose of study drug among patients who completed treatment and had an HCV RNA &lt; 25 IU/ml at the final visit during the treatment period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Exploratory analysis </a:t>
            </a:r>
            <a:r>
              <a:rPr lang="en-US" sz="1800" dirty="0" smtClean="0"/>
              <a:t>: </a:t>
            </a:r>
            <a:r>
              <a:rPr lang="en-US" sz="1800" b="0" dirty="0" smtClean="0">
                <a:solidFill>
                  <a:srgbClr val="000066"/>
                </a:solidFill>
                <a:latin typeface="+mn-lt"/>
              </a:rPr>
              <a:t>stepwise logistic-regression model to assess the association between the rate of SVR</a:t>
            </a:r>
            <a:r>
              <a:rPr lang="en-US" sz="1800" b="0" baseline="-25000" dirty="0" smtClean="0">
                <a:solidFill>
                  <a:srgbClr val="000066"/>
                </a:solidFill>
                <a:latin typeface="+mn-lt"/>
              </a:rPr>
              <a:t>12</a:t>
            </a:r>
            <a:r>
              <a:rPr lang="en-US" sz="1800" b="0" dirty="0" smtClean="0">
                <a:solidFill>
                  <a:srgbClr val="000066"/>
                </a:solidFill>
                <a:latin typeface="+mn-lt"/>
              </a:rPr>
              <a:t> and continuous and categorical subgroup variables</a:t>
            </a:r>
            <a:endParaRPr lang="en-US" sz="2000" b="0" dirty="0" smtClean="0">
              <a:solidFill>
                <a:srgbClr val="000066"/>
              </a:solidFill>
              <a:latin typeface="+mn-lt"/>
            </a:endParaRPr>
          </a:p>
          <a:p>
            <a:pPr lvl="1"/>
            <a:endParaRPr lang="en-US" sz="1600" dirty="0"/>
          </a:p>
        </p:txBody>
      </p:sp>
      <p:grpSp>
        <p:nvGrpSpPr>
          <p:cNvPr id="10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11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TURQUOISE-II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3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TURQUOISE-II Study: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ritonavir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+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for HCV with cirrhosis</a:t>
            </a:r>
            <a:endParaRPr lang="en-US" sz="26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4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F, NEJM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2014;370:1973-82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8121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5353769"/>
              </p:ext>
            </p:extLst>
          </p:nvPr>
        </p:nvGraphicFramePr>
        <p:xfrm>
          <a:off x="511175" y="1662113"/>
          <a:ext cx="8351838" cy="4848183"/>
        </p:xfrm>
        <a:graphic>
          <a:graphicData uri="http://schemas.openxmlformats.org/drawingml/2006/table">
            <a:tbl>
              <a:tblPr/>
              <a:tblGrid>
                <a:gridCol w="433305"/>
                <a:gridCol w="3944188"/>
                <a:gridCol w="2069707"/>
                <a:gridCol w="1904638"/>
              </a:tblGrid>
              <a:tr h="58668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208</a:t>
                      </a: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172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463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57.1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56.5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3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3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white/black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95.7% / 2.9%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93.6% / 3.5%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3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Body mass index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27.9 ± 4.1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27.9 ± 4.3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3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: 1a / 1b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67.3% / 32.7%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70.3% / 29.7%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3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non-CC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83.2 %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80.2%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3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6.41 ± 0.62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6.53 ± 0.52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3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treatment with PEG-IFN + RBV,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Null response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Partial response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3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Platelet count x 10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-9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/l, median (IQR)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140 (104-188.5)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142.5 (105-183)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63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Serum albumin, g/l, median (IQR)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 (37-42)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 (37-42)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3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 treatment,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6304">
                <a:tc gridSpan="2"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adverse event / for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/ 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304925"/>
            <a:ext cx="7162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patient disposition</a:t>
            </a:r>
          </a:p>
        </p:txBody>
      </p:sp>
      <p:grpSp>
        <p:nvGrpSpPr>
          <p:cNvPr id="10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11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TURQUOISE-II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4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TURQUOISE-II Study: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ritonavir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+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for HCV with cirrhosis</a:t>
            </a:r>
            <a:endParaRPr lang="en-US" sz="26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5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F, NEJM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2014;370:1973-82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136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2636258" y="1195388"/>
            <a:ext cx="38588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IU/ml)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</a:p>
        </p:txBody>
      </p:sp>
      <p:grpSp>
        <p:nvGrpSpPr>
          <p:cNvPr id="103" name="Groupe 102"/>
          <p:cNvGrpSpPr/>
          <p:nvPr/>
        </p:nvGrpSpPr>
        <p:grpSpPr>
          <a:xfrm>
            <a:off x="3347864" y="1872297"/>
            <a:ext cx="2376264" cy="332577"/>
            <a:chOff x="3347864" y="1872297"/>
            <a:chExt cx="2376264" cy="332577"/>
          </a:xfrm>
        </p:grpSpPr>
        <p:sp>
          <p:nvSpPr>
            <p:cNvPr id="102" name="AutoShape 126"/>
            <p:cNvSpPr>
              <a:spLocks noChangeArrowheads="1"/>
            </p:cNvSpPr>
            <p:nvPr/>
          </p:nvSpPr>
          <p:spPr bwMode="auto">
            <a:xfrm>
              <a:off x="3347864" y="1872297"/>
              <a:ext cx="2376264" cy="33257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fr-FR" sz="2800"/>
            </a:p>
          </p:txBody>
        </p:sp>
        <p:sp>
          <p:nvSpPr>
            <p:cNvPr id="238638" name="Rectangle 3"/>
            <p:cNvSpPr>
              <a:spLocks noChangeArrowheads="1"/>
            </p:cNvSpPr>
            <p:nvPr/>
          </p:nvSpPr>
          <p:spPr bwMode="auto">
            <a:xfrm>
              <a:off x="3404229" y="1985424"/>
              <a:ext cx="177800" cy="144462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9" name="Rectangle 4"/>
            <p:cNvSpPr>
              <a:spLocks noChangeArrowheads="1"/>
            </p:cNvSpPr>
            <p:nvPr/>
          </p:nvSpPr>
          <p:spPr bwMode="auto">
            <a:xfrm>
              <a:off x="4593750" y="1985424"/>
              <a:ext cx="177800" cy="144463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40" name="ZoneTexte 84"/>
            <p:cNvSpPr txBox="1">
              <a:spLocks noChangeArrowheads="1"/>
            </p:cNvSpPr>
            <p:nvPr/>
          </p:nvSpPr>
          <p:spPr bwMode="auto">
            <a:xfrm>
              <a:off x="3561392" y="1888378"/>
              <a:ext cx="97013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+mn-lt"/>
                  <a:ea typeface="ＭＳ Ｐゴシック" pitchFamily="-1" charset="-128"/>
                  <a:cs typeface="ＭＳ Ｐゴシック" pitchFamily="-1" charset="-128"/>
                </a:rPr>
                <a:t>12 weeks</a:t>
              </a:r>
              <a:endParaRPr lang="en-GB" sz="1400" b="1" dirty="0">
                <a:solidFill>
                  <a:srgbClr val="333399"/>
                </a:solidFill>
                <a:latin typeface="+mn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41" name="ZoneTexte 85"/>
            <p:cNvSpPr txBox="1">
              <a:spLocks noChangeArrowheads="1"/>
            </p:cNvSpPr>
            <p:nvPr/>
          </p:nvSpPr>
          <p:spPr bwMode="auto">
            <a:xfrm>
              <a:off x="4750913" y="1888378"/>
              <a:ext cx="97013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+mn-lt"/>
                  <a:ea typeface="ＭＳ Ｐゴシック" pitchFamily="-1" charset="-128"/>
                  <a:cs typeface="ＭＳ Ｐゴシック" pitchFamily="-1" charset="-128"/>
                </a:rPr>
                <a:t>24 weeks</a:t>
              </a:r>
              <a:endParaRPr lang="en-GB" sz="1400" b="1" dirty="0">
                <a:solidFill>
                  <a:srgbClr val="333399"/>
                </a:solidFill>
                <a:latin typeface="+mn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grpSp>
        <p:nvGrpSpPr>
          <p:cNvPr id="96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9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98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TURQUOISE-II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99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TURQUOISE-II Study: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ritonavir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+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for HCV with cirrhosis</a:t>
            </a:r>
            <a:endParaRPr lang="en-US" sz="26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0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F, NEJM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2014;370:1973-82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grpSp>
        <p:nvGrpSpPr>
          <p:cNvPr id="104" name="Groupe 103"/>
          <p:cNvGrpSpPr/>
          <p:nvPr/>
        </p:nvGrpSpPr>
        <p:grpSpPr>
          <a:xfrm>
            <a:off x="421227" y="2207438"/>
            <a:ext cx="8514934" cy="4101882"/>
            <a:chOff x="421227" y="2207438"/>
            <a:chExt cx="8514934" cy="4101882"/>
          </a:xfrm>
        </p:grpSpPr>
        <p:sp>
          <p:nvSpPr>
            <p:cNvPr id="238615" name="Rectangle 133"/>
            <p:cNvSpPr>
              <a:spLocks noChangeArrowheads="1"/>
            </p:cNvSpPr>
            <p:nvPr/>
          </p:nvSpPr>
          <p:spPr bwMode="auto">
            <a:xfrm>
              <a:off x="1063873" y="2895846"/>
              <a:ext cx="338400" cy="2553267"/>
            </a:xfrm>
            <a:prstGeom prst="rect">
              <a:avLst/>
            </a:prstGeom>
            <a:solidFill>
              <a:srgbClr val="FFCC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16" name="Rectangle 135"/>
            <p:cNvSpPr>
              <a:spLocks noChangeArrowheads="1"/>
            </p:cNvSpPr>
            <p:nvPr/>
          </p:nvSpPr>
          <p:spPr bwMode="auto">
            <a:xfrm>
              <a:off x="520614" y="4660354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25</a:t>
              </a:r>
            </a:p>
          </p:txBody>
        </p:sp>
        <p:sp>
          <p:nvSpPr>
            <p:cNvPr id="238617" name="Rectangle 136"/>
            <p:cNvSpPr>
              <a:spLocks noChangeArrowheads="1"/>
            </p:cNvSpPr>
            <p:nvPr/>
          </p:nvSpPr>
          <p:spPr bwMode="auto">
            <a:xfrm>
              <a:off x="520614" y="3968204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50</a:t>
              </a:r>
            </a:p>
          </p:txBody>
        </p:sp>
        <p:sp>
          <p:nvSpPr>
            <p:cNvPr id="238618" name="Rectangle 137"/>
            <p:cNvSpPr>
              <a:spLocks noChangeArrowheads="1"/>
            </p:cNvSpPr>
            <p:nvPr/>
          </p:nvSpPr>
          <p:spPr bwMode="auto">
            <a:xfrm>
              <a:off x="421227" y="2587079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100</a:t>
              </a:r>
            </a:p>
          </p:txBody>
        </p:sp>
        <p:sp>
          <p:nvSpPr>
            <p:cNvPr id="238619" name="Rectangle 138"/>
            <p:cNvSpPr>
              <a:spLocks noChangeArrowheads="1"/>
            </p:cNvSpPr>
            <p:nvPr/>
          </p:nvSpPr>
          <p:spPr bwMode="auto">
            <a:xfrm>
              <a:off x="520614" y="3277641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75</a:t>
              </a:r>
            </a:p>
          </p:txBody>
        </p:sp>
        <p:sp>
          <p:nvSpPr>
            <p:cNvPr id="238620" name="Line 139"/>
            <p:cNvSpPr>
              <a:spLocks noChangeShapeType="1"/>
            </p:cNvSpPr>
            <p:nvPr/>
          </p:nvSpPr>
          <p:spPr bwMode="auto">
            <a:xfrm>
              <a:off x="787648" y="476807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1" name="Line 140"/>
            <p:cNvSpPr>
              <a:spLocks noChangeShapeType="1"/>
            </p:cNvSpPr>
            <p:nvPr/>
          </p:nvSpPr>
          <p:spPr bwMode="auto">
            <a:xfrm>
              <a:off x="787648" y="407751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2" name="Line 141"/>
            <p:cNvSpPr>
              <a:spLocks noChangeShapeType="1"/>
            </p:cNvSpPr>
            <p:nvPr/>
          </p:nvSpPr>
          <p:spPr bwMode="auto">
            <a:xfrm>
              <a:off x="787648" y="269321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3" name="Line 142"/>
            <p:cNvSpPr>
              <a:spLocks noChangeShapeType="1"/>
            </p:cNvSpPr>
            <p:nvPr/>
          </p:nvSpPr>
          <p:spPr bwMode="auto">
            <a:xfrm>
              <a:off x="787648" y="338377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4" name="Line 143"/>
            <p:cNvSpPr>
              <a:spLocks noChangeShapeType="1"/>
            </p:cNvSpPr>
            <p:nvPr/>
          </p:nvSpPr>
          <p:spPr bwMode="auto">
            <a:xfrm>
              <a:off x="878137" y="2683688"/>
              <a:ext cx="0" cy="276455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5" name="Rectangle 144"/>
            <p:cNvSpPr>
              <a:spLocks noChangeArrowheads="1"/>
            </p:cNvSpPr>
            <p:nvPr/>
          </p:nvSpPr>
          <p:spPr bwMode="auto">
            <a:xfrm>
              <a:off x="1002612" y="2557724"/>
              <a:ext cx="46198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91.8</a:t>
              </a:r>
              <a:endParaRPr lang="en-GB" sz="12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26" name="Rectangle 145"/>
            <p:cNvSpPr>
              <a:spLocks noChangeArrowheads="1"/>
            </p:cNvSpPr>
            <p:nvPr/>
          </p:nvSpPr>
          <p:spPr bwMode="auto">
            <a:xfrm>
              <a:off x="1452301" y="2493019"/>
              <a:ext cx="46198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95.9</a:t>
              </a:r>
              <a:endParaRPr lang="en-GB" sz="12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27" name="Text Box 148"/>
            <p:cNvSpPr txBox="1">
              <a:spLocks noChangeArrowheads="1"/>
            </p:cNvSpPr>
            <p:nvPr/>
          </p:nvSpPr>
          <p:spPr bwMode="auto">
            <a:xfrm>
              <a:off x="449511" y="2207438"/>
              <a:ext cx="3873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%</a:t>
              </a:r>
            </a:p>
          </p:txBody>
        </p:sp>
        <p:sp>
          <p:nvSpPr>
            <p:cNvPr id="238628" name="Rectangle 151"/>
            <p:cNvSpPr>
              <a:spLocks noChangeArrowheads="1"/>
            </p:cNvSpPr>
            <p:nvPr/>
          </p:nvSpPr>
          <p:spPr bwMode="auto">
            <a:xfrm>
              <a:off x="1519703" y="2812275"/>
              <a:ext cx="338400" cy="2636838"/>
            </a:xfrm>
            <a:prstGeom prst="rect">
              <a:avLst/>
            </a:prstGeom>
            <a:solidFill>
              <a:srgbClr val="FFFF99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9" name="ZoneTexte 86"/>
            <p:cNvSpPr txBox="1">
              <a:spLocks noChangeArrowheads="1"/>
            </p:cNvSpPr>
            <p:nvPr/>
          </p:nvSpPr>
          <p:spPr bwMode="auto">
            <a:xfrm>
              <a:off x="1004831" y="5871124"/>
              <a:ext cx="885260" cy="3039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500" dirty="0" err="1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p</a:t>
              </a:r>
              <a:r>
                <a:rPr lang="en-GB" sz="1500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 = 0.09</a:t>
              </a:r>
              <a:endParaRPr lang="en-GB" sz="15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0" name="Rectangle 133"/>
            <p:cNvSpPr>
              <a:spLocks noChangeArrowheads="1"/>
            </p:cNvSpPr>
            <p:nvPr/>
          </p:nvSpPr>
          <p:spPr bwMode="auto">
            <a:xfrm>
              <a:off x="3131956" y="2720536"/>
              <a:ext cx="338400" cy="2728577"/>
            </a:xfrm>
            <a:prstGeom prst="rect">
              <a:avLst/>
            </a:prstGeom>
            <a:solidFill>
              <a:srgbClr val="FFCC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1" name="Rectangle 144"/>
            <p:cNvSpPr>
              <a:spLocks noChangeArrowheads="1"/>
            </p:cNvSpPr>
            <p:nvPr/>
          </p:nvSpPr>
          <p:spPr bwMode="auto">
            <a:xfrm>
              <a:off x="2139741" y="2756382"/>
              <a:ext cx="46198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88.6</a:t>
              </a:r>
              <a:endParaRPr lang="en-GB" sz="12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32" name="Rectangle 145"/>
            <p:cNvSpPr>
              <a:spLocks noChangeArrowheads="1"/>
            </p:cNvSpPr>
            <p:nvPr/>
          </p:nvSpPr>
          <p:spPr bwMode="auto">
            <a:xfrm>
              <a:off x="2547728" y="2565027"/>
              <a:ext cx="46198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94.2</a:t>
              </a:r>
              <a:endParaRPr lang="en-GB" sz="12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33" name="Rectangle 151"/>
            <p:cNvSpPr>
              <a:spLocks noChangeArrowheads="1"/>
            </p:cNvSpPr>
            <p:nvPr/>
          </p:nvSpPr>
          <p:spPr bwMode="auto">
            <a:xfrm>
              <a:off x="3553766" y="2683688"/>
              <a:ext cx="338400" cy="2765425"/>
            </a:xfrm>
            <a:prstGeom prst="rect">
              <a:avLst/>
            </a:prstGeom>
            <a:solidFill>
              <a:srgbClr val="FFFF99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5" name="ZoneTexte 86"/>
            <p:cNvSpPr txBox="1">
              <a:spLocks noChangeArrowheads="1"/>
            </p:cNvSpPr>
            <p:nvPr/>
          </p:nvSpPr>
          <p:spPr bwMode="auto">
            <a:xfrm>
              <a:off x="2205991" y="6023088"/>
              <a:ext cx="1725151" cy="286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HCV </a:t>
              </a:r>
              <a:r>
                <a:rPr lang="en-GB" sz="1400" b="1" dirty="0" err="1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subgenotype</a:t>
              </a:r>
              <a:endParaRPr lang="en-GB" sz="1400" b="1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42" name="Rectangle 40"/>
            <p:cNvSpPr>
              <a:spLocks noChangeArrowheads="1"/>
            </p:cNvSpPr>
            <p:nvPr/>
          </p:nvSpPr>
          <p:spPr bwMode="auto">
            <a:xfrm>
              <a:off x="1040231" y="5449428"/>
              <a:ext cx="79220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Overall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40" name="Rectangle 133"/>
            <p:cNvSpPr>
              <a:spLocks noChangeArrowheads="1"/>
            </p:cNvSpPr>
            <p:nvPr/>
          </p:nvSpPr>
          <p:spPr bwMode="auto">
            <a:xfrm>
              <a:off x="7907134" y="3031018"/>
              <a:ext cx="338400" cy="2418095"/>
            </a:xfrm>
            <a:prstGeom prst="rect">
              <a:avLst/>
            </a:prstGeom>
            <a:solidFill>
              <a:srgbClr val="FFCC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1" name="Rectangle 151"/>
            <p:cNvSpPr>
              <a:spLocks noChangeArrowheads="1"/>
            </p:cNvSpPr>
            <p:nvPr/>
          </p:nvSpPr>
          <p:spPr bwMode="auto">
            <a:xfrm>
              <a:off x="8362964" y="2824408"/>
              <a:ext cx="338400" cy="2624705"/>
            </a:xfrm>
            <a:prstGeom prst="rect">
              <a:avLst/>
            </a:prstGeom>
            <a:solidFill>
              <a:srgbClr val="FFFF99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2" name="Rectangle 133"/>
            <p:cNvSpPr>
              <a:spLocks noChangeArrowheads="1"/>
            </p:cNvSpPr>
            <p:nvPr/>
          </p:nvSpPr>
          <p:spPr bwMode="auto">
            <a:xfrm>
              <a:off x="6713341" y="2895846"/>
              <a:ext cx="338400" cy="2553268"/>
            </a:xfrm>
            <a:prstGeom prst="rect">
              <a:avLst/>
            </a:prstGeom>
            <a:solidFill>
              <a:srgbClr val="FFCC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3" name="Rectangle 151"/>
            <p:cNvSpPr>
              <a:spLocks noChangeArrowheads="1"/>
            </p:cNvSpPr>
            <p:nvPr/>
          </p:nvSpPr>
          <p:spPr bwMode="auto">
            <a:xfrm>
              <a:off x="7112471" y="2683688"/>
              <a:ext cx="338400" cy="2765425"/>
            </a:xfrm>
            <a:prstGeom prst="rect">
              <a:avLst/>
            </a:prstGeom>
            <a:solidFill>
              <a:srgbClr val="FFFF99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9" name="Rectangle 133"/>
            <p:cNvSpPr>
              <a:spLocks noChangeArrowheads="1"/>
            </p:cNvSpPr>
            <p:nvPr/>
          </p:nvSpPr>
          <p:spPr bwMode="auto">
            <a:xfrm>
              <a:off x="5400677" y="2824408"/>
              <a:ext cx="338400" cy="2624705"/>
            </a:xfrm>
            <a:prstGeom prst="rect">
              <a:avLst/>
            </a:prstGeom>
            <a:solidFill>
              <a:srgbClr val="FFCC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0" name="Rectangle 151"/>
            <p:cNvSpPr>
              <a:spLocks noChangeArrowheads="1"/>
            </p:cNvSpPr>
            <p:nvPr/>
          </p:nvSpPr>
          <p:spPr bwMode="auto">
            <a:xfrm>
              <a:off x="5811147" y="2683688"/>
              <a:ext cx="338400" cy="2765425"/>
            </a:xfrm>
            <a:prstGeom prst="rect">
              <a:avLst/>
            </a:prstGeom>
            <a:solidFill>
              <a:srgbClr val="FFFF99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1" name="Rectangle 133"/>
            <p:cNvSpPr>
              <a:spLocks noChangeArrowheads="1"/>
            </p:cNvSpPr>
            <p:nvPr/>
          </p:nvSpPr>
          <p:spPr bwMode="auto">
            <a:xfrm>
              <a:off x="4166554" y="2878890"/>
              <a:ext cx="338400" cy="2541883"/>
            </a:xfrm>
            <a:prstGeom prst="rect">
              <a:avLst/>
            </a:prstGeom>
            <a:solidFill>
              <a:srgbClr val="FFCC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2" name="Rectangle 151"/>
            <p:cNvSpPr>
              <a:spLocks noChangeArrowheads="1"/>
            </p:cNvSpPr>
            <p:nvPr/>
          </p:nvSpPr>
          <p:spPr bwMode="auto">
            <a:xfrm>
              <a:off x="4611044" y="2895845"/>
              <a:ext cx="338400" cy="2553268"/>
            </a:xfrm>
            <a:prstGeom prst="rect">
              <a:avLst/>
            </a:prstGeom>
            <a:solidFill>
              <a:srgbClr val="FFFF99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3" name="Rectangle 133"/>
            <p:cNvSpPr>
              <a:spLocks noChangeArrowheads="1"/>
            </p:cNvSpPr>
            <p:nvPr/>
          </p:nvSpPr>
          <p:spPr bwMode="auto">
            <a:xfrm>
              <a:off x="2202318" y="3029430"/>
              <a:ext cx="338400" cy="2419683"/>
            </a:xfrm>
            <a:prstGeom prst="rect">
              <a:avLst/>
            </a:prstGeom>
            <a:solidFill>
              <a:srgbClr val="FFCC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4" name="Rectangle 151"/>
            <p:cNvSpPr>
              <a:spLocks noChangeArrowheads="1"/>
            </p:cNvSpPr>
            <p:nvPr/>
          </p:nvSpPr>
          <p:spPr bwMode="auto">
            <a:xfrm>
              <a:off x="2612788" y="2895845"/>
              <a:ext cx="338400" cy="2553268"/>
            </a:xfrm>
            <a:prstGeom prst="rect">
              <a:avLst/>
            </a:prstGeom>
            <a:solidFill>
              <a:srgbClr val="FFFF99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6" name="Rectangle 40"/>
            <p:cNvSpPr>
              <a:spLocks noChangeArrowheads="1"/>
            </p:cNvSpPr>
            <p:nvPr/>
          </p:nvSpPr>
          <p:spPr bwMode="auto">
            <a:xfrm>
              <a:off x="2447627" y="5449428"/>
              <a:ext cx="38985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1a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57" name="Rectangle 40"/>
            <p:cNvSpPr>
              <a:spLocks noChangeArrowheads="1"/>
            </p:cNvSpPr>
            <p:nvPr/>
          </p:nvSpPr>
          <p:spPr bwMode="auto">
            <a:xfrm>
              <a:off x="4106494" y="5449428"/>
              <a:ext cx="1000595" cy="533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No prior</a:t>
              </a:r>
            </a:p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treatment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58" name="Rectangle 40"/>
            <p:cNvSpPr>
              <a:spLocks noChangeArrowheads="1"/>
            </p:cNvSpPr>
            <p:nvPr/>
          </p:nvSpPr>
          <p:spPr bwMode="auto">
            <a:xfrm>
              <a:off x="3273265" y="5449428"/>
              <a:ext cx="39418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1b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1" name="Rectangle 144"/>
            <p:cNvSpPr>
              <a:spLocks noChangeArrowheads="1"/>
            </p:cNvSpPr>
            <p:nvPr/>
          </p:nvSpPr>
          <p:spPr bwMode="auto">
            <a:xfrm>
              <a:off x="3069242" y="2396628"/>
              <a:ext cx="46198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98.5</a:t>
              </a:r>
              <a:endParaRPr lang="en-GB" sz="12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2" name="Rectangle 145"/>
            <p:cNvSpPr>
              <a:spLocks noChangeArrowheads="1"/>
            </p:cNvSpPr>
            <p:nvPr/>
          </p:nvSpPr>
          <p:spPr bwMode="auto">
            <a:xfrm>
              <a:off x="3520753" y="2353195"/>
              <a:ext cx="42030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100</a:t>
              </a:r>
              <a:endParaRPr lang="en-GB" sz="12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3" name="Rectangle 144"/>
            <p:cNvSpPr>
              <a:spLocks noChangeArrowheads="1"/>
            </p:cNvSpPr>
            <p:nvPr/>
          </p:nvSpPr>
          <p:spPr bwMode="auto">
            <a:xfrm>
              <a:off x="4103999" y="2554361"/>
              <a:ext cx="46198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94.2</a:t>
              </a:r>
              <a:endParaRPr lang="en-GB" sz="12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4" name="Rectangle 145"/>
            <p:cNvSpPr>
              <a:spLocks noChangeArrowheads="1"/>
            </p:cNvSpPr>
            <p:nvPr/>
          </p:nvSpPr>
          <p:spPr bwMode="auto">
            <a:xfrm>
              <a:off x="4541009" y="2559694"/>
              <a:ext cx="46198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94.6</a:t>
              </a:r>
              <a:endParaRPr lang="en-GB" sz="12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5" name="Rectangle 144"/>
            <p:cNvSpPr>
              <a:spLocks noChangeArrowheads="1"/>
            </p:cNvSpPr>
            <p:nvPr/>
          </p:nvSpPr>
          <p:spPr bwMode="auto">
            <a:xfrm>
              <a:off x="5338570" y="2505497"/>
              <a:ext cx="46198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96.6</a:t>
              </a:r>
              <a:endParaRPr lang="en-GB" sz="12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6" name="Rectangle 145"/>
            <p:cNvSpPr>
              <a:spLocks noChangeArrowheads="1"/>
            </p:cNvSpPr>
            <p:nvPr/>
          </p:nvSpPr>
          <p:spPr bwMode="auto">
            <a:xfrm>
              <a:off x="5771031" y="2368053"/>
              <a:ext cx="42030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100</a:t>
              </a:r>
              <a:endParaRPr lang="en-GB" sz="12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7" name="Rectangle 144"/>
            <p:cNvSpPr>
              <a:spLocks noChangeArrowheads="1"/>
            </p:cNvSpPr>
            <p:nvPr/>
          </p:nvSpPr>
          <p:spPr bwMode="auto">
            <a:xfrm>
              <a:off x="7843082" y="2705522"/>
              <a:ext cx="46198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86.7</a:t>
              </a:r>
              <a:endParaRPr lang="en-GB" sz="12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8" name="Rectangle 145"/>
            <p:cNvSpPr>
              <a:spLocks noChangeArrowheads="1"/>
            </p:cNvSpPr>
            <p:nvPr/>
          </p:nvSpPr>
          <p:spPr bwMode="auto">
            <a:xfrm>
              <a:off x="8303551" y="2488367"/>
              <a:ext cx="46198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95.2</a:t>
              </a:r>
              <a:endParaRPr lang="en-GB" sz="12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9" name="Rectangle 144"/>
            <p:cNvSpPr>
              <a:spLocks noChangeArrowheads="1"/>
            </p:cNvSpPr>
            <p:nvPr/>
          </p:nvSpPr>
          <p:spPr bwMode="auto">
            <a:xfrm>
              <a:off x="6656722" y="2535311"/>
              <a:ext cx="46198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94.4</a:t>
              </a:r>
              <a:endParaRPr lang="en-GB" sz="12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0" name="Rectangle 145"/>
            <p:cNvSpPr>
              <a:spLocks noChangeArrowheads="1"/>
            </p:cNvSpPr>
            <p:nvPr/>
          </p:nvSpPr>
          <p:spPr bwMode="auto">
            <a:xfrm>
              <a:off x="7077082" y="2377578"/>
              <a:ext cx="42030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100</a:t>
              </a:r>
              <a:endParaRPr lang="en-GB" sz="12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1" name="Rectangle 40"/>
            <p:cNvSpPr>
              <a:spLocks noChangeArrowheads="1"/>
            </p:cNvSpPr>
            <p:nvPr/>
          </p:nvSpPr>
          <p:spPr bwMode="auto">
            <a:xfrm>
              <a:off x="5420287" y="5449428"/>
              <a:ext cx="87075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Relapse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2" name="Rectangle 40"/>
            <p:cNvSpPr>
              <a:spLocks noChangeArrowheads="1"/>
            </p:cNvSpPr>
            <p:nvPr/>
          </p:nvSpPr>
          <p:spPr bwMode="auto">
            <a:xfrm>
              <a:off x="6622595" y="5449428"/>
              <a:ext cx="979755" cy="533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Partial</a:t>
              </a:r>
            </a:p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response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3" name="Rectangle 40"/>
            <p:cNvSpPr>
              <a:spLocks noChangeArrowheads="1"/>
            </p:cNvSpPr>
            <p:nvPr/>
          </p:nvSpPr>
          <p:spPr bwMode="auto">
            <a:xfrm>
              <a:off x="7782788" y="5449428"/>
              <a:ext cx="979755" cy="533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Null</a:t>
              </a:r>
            </a:p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response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4" name="ZoneTexte 86"/>
            <p:cNvSpPr txBox="1">
              <a:spLocks noChangeArrowheads="1"/>
            </p:cNvSpPr>
            <p:nvPr/>
          </p:nvSpPr>
          <p:spPr bwMode="auto">
            <a:xfrm>
              <a:off x="6464512" y="6023088"/>
              <a:ext cx="1470274" cy="286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Prior treatment</a:t>
              </a:r>
              <a:endParaRPr lang="en-GB" sz="1400" b="1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822878" y="5128738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</a:t>
              </a:r>
              <a:endParaRPr lang="fr-FR" sz="1200" dirty="0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1007943" y="5128738"/>
              <a:ext cx="4395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208</a:t>
              </a:r>
              <a:endParaRPr lang="fr-FR" sz="1200" dirty="0"/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1429057" y="5128738"/>
              <a:ext cx="4395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172</a:t>
              </a:r>
              <a:endParaRPr lang="fr-FR" sz="1200" dirty="0"/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2150909" y="5128738"/>
              <a:ext cx="4395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140</a:t>
              </a:r>
              <a:endParaRPr lang="fr-FR" sz="1200" dirty="0"/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2563054" y="5128738"/>
              <a:ext cx="4395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121</a:t>
              </a:r>
              <a:endParaRPr lang="fr-FR" sz="1200" dirty="0"/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3107483" y="512873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68</a:t>
              </a:r>
              <a:endParaRPr lang="fr-FR" sz="1200" dirty="0"/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3557164" y="512873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51</a:t>
              </a:r>
              <a:endParaRPr lang="fr-FR" sz="1200" dirty="0"/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4171564" y="512873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86</a:t>
              </a:r>
              <a:endParaRPr lang="fr-FR" sz="1200" dirty="0"/>
            </a:p>
          </p:txBody>
        </p:sp>
        <p:sp>
          <p:nvSpPr>
            <p:cNvPr id="87" name="ZoneTexte 86"/>
            <p:cNvSpPr txBox="1"/>
            <p:nvPr/>
          </p:nvSpPr>
          <p:spPr>
            <a:xfrm>
              <a:off x="4625336" y="512873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74</a:t>
              </a:r>
              <a:endParaRPr lang="fr-FR" sz="1200" dirty="0"/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5379846" y="512873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29</a:t>
              </a:r>
              <a:endParaRPr lang="fr-FR" sz="1200" dirty="0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5791991" y="512873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23</a:t>
              </a:r>
              <a:endParaRPr lang="fr-FR" sz="1200" dirty="0"/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6679306" y="512873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18</a:t>
              </a:r>
              <a:endParaRPr lang="fr-FR" sz="1200" dirty="0"/>
            </a:p>
          </p:txBody>
        </p:sp>
        <p:sp>
          <p:nvSpPr>
            <p:cNvPr id="91" name="ZoneTexte 90"/>
            <p:cNvSpPr txBox="1"/>
            <p:nvPr/>
          </p:nvSpPr>
          <p:spPr>
            <a:xfrm>
              <a:off x="7096329" y="512873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13</a:t>
              </a:r>
              <a:endParaRPr lang="fr-FR" sz="1200" dirty="0"/>
            </a:p>
          </p:txBody>
        </p:sp>
        <p:sp>
          <p:nvSpPr>
            <p:cNvPr id="92" name="ZoneTexte 91"/>
            <p:cNvSpPr txBox="1"/>
            <p:nvPr/>
          </p:nvSpPr>
          <p:spPr>
            <a:xfrm>
              <a:off x="7889366" y="512873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75</a:t>
              </a:r>
              <a:endParaRPr lang="fr-FR" sz="1200" dirty="0"/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8306389" y="512873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62</a:t>
              </a:r>
              <a:endParaRPr lang="fr-FR" sz="1200" dirty="0"/>
            </a:p>
          </p:txBody>
        </p:sp>
        <p:sp>
          <p:nvSpPr>
            <p:cNvPr id="238636" name="Line 146"/>
            <p:cNvSpPr>
              <a:spLocks noChangeShapeType="1"/>
            </p:cNvSpPr>
            <p:nvPr/>
          </p:nvSpPr>
          <p:spPr bwMode="auto">
            <a:xfrm>
              <a:off x="787647" y="5448243"/>
              <a:ext cx="797083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cxnSp>
          <p:nvCxnSpPr>
            <p:cNvPr id="5" name="Connecteur droit 4"/>
            <p:cNvCxnSpPr/>
            <p:nvPr/>
          </p:nvCxnSpPr>
          <p:spPr>
            <a:xfrm>
              <a:off x="2277945" y="6010410"/>
              <a:ext cx="1695602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93"/>
            <p:cNvCxnSpPr/>
            <p:nvPr/>
          </p:nvCxnSpPr>
          <p:spPr>
            <a:xfrm>
              <a:off x="5493682" y="6010410"/>
              <a:ext cx="3442479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Rectangle 135"/>
            <p:cNvSpPr>
              <a:spLocks noChangeArrowheads="1"/>
            </p:cNvSpPr>
            <p:nvPr/>
          </p:nvSpPr>
          <p:spPr bwMode="auto">
            <a:xfrm>
              <a:off x="628052" y="5305992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 smtClean="0">
                  <a:ea typeface="Arial" pitchFamily="-1" charset="0"/>
                  <a:cs typeface="Arial" pitchFamily="-1" charset="0"/>
                </a:rPr>
                <a:t>0</a:t>
              </a:r>
              <a:endParaRPr lang="en-GB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87057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57594" y="1141303"/>
            <a:ext cx="743083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27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Outcomes</a:t>
            </a:r>
            <a:r>
              <a:rPr lang="fr-FR" sz="27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for patients </a:t>
            </a:r>
            <a:r>
              <a:rPr lang="fr-FR" sz="27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without</a:t>
            </a:r>
            <a:r>
              <a:rPr lang="fr-FR" sz="27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SVR</a:t>
            </a:r>
            <a:r>
              <a:rPr lang="fr-FR" sz="27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endParaRPr lang="en-GB" sz="2700" b="1" baseline="-25000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5536" y="3573016"/>
            <a:ext cx="5453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7/12 had genotype 1a and prior null response to PEG-IFN + RBV</a:t>
            </a:r>
            <a:endParaRPr lang="en-US" sz="1400" dirty="0"/>
          </a:p>
        </p:txBody>
      </p:sp>
      <p:sp>
        <p:nvSpPr>
          <p:cNvPr id="14" name="Espace réservé du contenu 13"/>
          <p:cNvSpPr>
            <a:spLocks noGrp="1"/>
          </p:cNvSpPr>
          <p:nvPr>
            <p:ph idx="1"/>
          </p:nvPr>
        </p:nvSpPr>
        <p:spPr>
          <a:xfrm>
            <a:off x="467544" y="4149080"/>
            <a:ext cx="8351838" cy="1800622"/>
          </a:xfrm>
        </p:spPr>
        <p:txBody>
          <a:bodyPr/>
          <a:lstStyle/>
          <a:p>
            <a:r>
              <a:rPr lang="en-US" sz="2000" dirty="0"/>
              <a:t>Resistance testing (population sequencing) of the 17 </a:t>
            </a:r>
            <a:r>
              <a:rPr lang="en-US" sz="2000" dirty="0" err="1"/>
              <a:t>virologic</a:t>
            </a:r>
            <a:r>
              <a:rPr lang="en-US" sz="2000" dirty="0"/>
              <a:t> failures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(</a:t>
            </a:r>
            <a:r>
              <a:rPr lang="en-US" sz="2000" dirty="0"/>
              <a:t>on-treatment or relapse)</a:t>
            </a:r>
          </a:p>
          <a:p>
            <a:pPr lvl="1"/>
            <a:r>
              <a:rPr lang="en-US" sz="1600" dirty="0"/>
              <a:t>No resistance, </a:t>
            </a:r>
            <a:r>
              <a:rPr lang="en-US" sz="1600" dirty="0" smtClean="0"/>
              <a:t>N </a:t>
            </a:r>
            <a:r>
              <a:rPr lang="en-US" sz="1600" dirty="0"/>
              <a:t>= 2</a:t>
            </a:r>
          </a:p>
          <a:p>
            <a:pPr lvl="1"/>
            <a:r>
              <a:rPr lang="en-US" sz="1600" dirty="0"/>
              <a:t>Resistance, </a:t>
            </a:r>
            <a:r>
              <a:rPr lang="en-US" sz="1600" dirty="0" smtClean="0"/>
              <a:t>N </a:t>
            </a:r>
            <a:r>
              <a:rPr lang="en-US" sz="1600" dirty="0"/>
              <a:t>= 15</a:t>
            </a:r>
          </a:p>
          <a:p>
            <a:pPr lvl="2"/>
            <a:r>
              <a:rPr lang="en-US" sz="1400" dirty="0"/>
              <a:t>D168V (NS3) and Q30R (NS5A) most </a:t>
            </a:r>
            <a:r>
              <a:rPr lang="en-US" sz="1400" dirty="0" smtClean="0"/>
              <a:t>frequent </a:t>
            </a:r>
            <a:r>
              <a:rPr lang="en-US" sz="1400" dirty="0"/>
              <a:t>in genotype 1a</a:t>
            </a:r>
          </a:p>
          <a:p>
            <a:pPr lvl="2"/>
            <a:r>
              <a:rPr lang="en-US" sz="1400" dirty="0"/>
              <a:t>D168V (NS3), Y93H (NS5A) and C316Y + M414I (NS5B) in the single genotype 1b case</a:t>
            </a:r>
          </a:p>
          <a:p>
            <a:endParaRPr lang="fr-FR" sz="2000" dirty="0"/>
          </a:p>
        </p:txBody>
      </p:sp>
      <p:graphicFrame>
        <p:nvGraphicFramePr>
          <p:cNvPr id="15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1928079"/>
              </p:ext>
            </p:extLst>
          </p:nvPr>
        </p:nvGraphicFramePr>
        <p:xfrm>
          <a:off x="434975" y="1771639"/>
          <a:ext cx="8351838" cy="1762892"/>
        </p:xfrm>
        <a:graphic>
          <a:graphicData uri="http://schemas.openxmlformats.org/drawingml/2006/table">
            <a:tbl>
              <a:tblPr/>
              <a:tblGrid>
                <a:gridCol w="4377493"/>
                <a:gridCol w="2069707"/>
                <a:gridCol w="1904638"/>
              </a:tblGrid>
              <a:tr h="616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208</a:t>
                      </a: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172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5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(%)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 (8.2%)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(4.1%)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86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On-treatment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86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(5.9%) *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(0.6%)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86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Other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grpSp>
        <p:nvGrpSpPr>
          <p:cNvPr id="13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1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7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TURQUOISE-II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8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TURQUOISE-II Study: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ritonavir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+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for HCV with cirrhosis</a:t>
            </a:r>
            <a:endParaRPr lang="en-US" sz="26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9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F, NEJM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2014;370:1973-82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7544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84638459"/>
              </p:ext>
            </p:extLst>
          </p:nvPr>
        </p:nvGraphicFramePr>
        <p:xfrm>
          <a:off x="395288" y="2019915"/>
          <a:ext cx="8353425" cy="4385324"/>
        </p:xfrm>
        <a:graphic>
          <a:graphicData uri="http://schemas.openxmlformats.org/drawingml/2006/table">
            <a:tbl>
              <a:tblPr/>
              <a:tblGrid>
                <a:gridCol w="4378325"/>
                <a:gridCol w="2070100"/>
                <a:gridCol w="1905000"/>
              </a:tblGrid>
              <a:tr h="616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208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172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5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N/</a:t>
                      </a:r>
                      <a:r>
                        <a:rPr lang="fr-FR" sz="1600" b="1" baseline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 total N (%)</a:t>
                      </a:r>
                      <a:endParaRPr lang="fr-FR" sz="1600" b="1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86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prior treatment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59/64 (92.2)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52/56 (92.9)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86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treatment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8625">
                <a:tc>
                  <a:txBody>
                    <a:bodyPr/>
                    <a:lstStyle/>
                    <a:p>
                      <a:pPr marL="914400" marR="0" lvl="2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Null response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40/50 (80)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39/42 (92.9)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8625">
                <a:tc>
                  <a:txBody>
                    <a:bodyPr/>
                    <a:lstStyle/>
                    <a:p>
                      <a:pPr marL="914400" marR="0" lvl="2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Partial response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11/11 (100)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10/10 (100)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8625">
                <a:tc>
                  <a:txBody>
                    <a:bodyPr/>
                    <a:lstStyle/>
                    <a:p>
                      <a:pPr marL="914400" marR="0" lvl="2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14/15 (93.3)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13/13 (100)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1b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86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prior treatment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22/22 (100)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18/18 (100)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86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treatment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8625">
                <a:tc>
                  <a:txBody>
                    <a:bodyPr/>
                    <a:lstStyle/>
                    <a:p>
                      <a:pPr marL="914400" marR="0" lvl="2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Null response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25/25 (100)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20/20 (100)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8625">
                <a:tc>
                  <a:txBody>
                    <a:bodyPr/>
                    <a:lstStyle/>
                    <a:p>
                      <a:pPr marL="914400" marR="0" lvl="2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Partial response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6/7 (85.7)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3/3 (100)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8625">
                <a:tc>
                  <a:txBody>
                    <a:bodyPr/>
                    <a:lstStyle/>
                    <a:p>
                      <a:pPr marL="914400" marR="0" lvl="2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14/14 (100)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10/10 (100)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904738" y="1160353"/>
            <a:ext cx="74116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IU/ml)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according to genotype </a:t>
            </a:r>
            <a:b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and prior treatment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12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1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4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TURQUOISE-II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5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TURQUOISE-II Study: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ritonavir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+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for HCV with cirrhosis</a:t>
            </a:r>
            <a:endParaRPr lang="en-US" sz="26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F, NEJM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2014;370:1973-82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8225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789125"/>
              </p:ext>
            </p:extLst>
          </p:nvPr>
        </p:nvGraphicFramePr>
        <p:xfrm>
          <a:off x="191910" y="1717013"/>
          <a:ext cx="8782756" cy="3320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6756"/>
                <a:gridCol w="2935112"/>
                <a:gridCol w="620888"/>
              </a:tblGrid>
              <a:tr h="652636"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Estimated odds ratio (95% CI)</a:t>
                      </a:r>
                      <a:endParaRPr lang="en-US" sz="1600" b="1" noProof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p</a:t>
                      </a:r>
                      <a:endParaRPr lang="en-US" sz="1600" b="1" noProof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326318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Model including former injection-drug use *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9593">
                <a:tc>
                  <a:txBody>
                    <a:bodyPr/>
                    <a:lstStyle/>
                    <a:p>
                      <a:pPr lvl="1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Previous PEG-IFN + RBV treatment (null response </a:t>
                      </a:r>
                      <a:b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400" b="1" noProof="0" dirty="0" err="1" smtClean="0">
                          <a:solidFill>
                            <a:srgbClr val="000066"/>
                          </a:solidFill>
                        </a:rPr>
                        <a:t>vs</a:t>
                      </a: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 partial response, relapse or no prior treatment)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0.39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(0.16 - 0.94)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0.04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318">
                <a:tc>
                  <a:txBody>
                    <a:bodyPr/>
                    <a:lstStyle/>
                    <a:p>
                      <a:pPr lvl="1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Genotype (1a vs 1b)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0.12 (0.02 -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0.90)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0.04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318">
                <a:tc>
                  <a:txBody>
                    <a:bodyPr/>
                    <a:lstStyle/>
                    <a:p>
                      <a:pPr lvl="1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Former injection-drug</a:t>
                      </a:r>
                      <a:r>
                        <a:rPr lang="en-US" sz="1400" b="1" baseline="0" noProof="0" smtClean="0">
                          <a:solidFill>
                            <a:srgbClr val="000066"/>
                          </a:solidFill>
                        </a:rPr>
                        <a:t> use (yes vs no)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0.35 (0.14 -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0.86)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0.02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318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Model excluding former injection-drug use **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509593">
                <a:tc>
                  <a:txBody>
                    <a:bodyPr/>
                    <a:lstStyle/>
                    <a:p>
                      <a:pPr lvl="1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Previous PEG-IFN + RBV treatment (null response </a:t>
                      </a:r>
                      <a:b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400" b="1" noProof="0" dirty="0" err="1" smtClean="0">
                          <a:solidFill>
                            <a:srgbClr val="000066"/>
                          </a:solidFill>
                        </a:rPr>
                        <a:t>vs</a:t>
                      </a: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 partial response, relapse or no prior treatment)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0.33 (0.13 -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0.80)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0.02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326318">
                <a:tc>
                  <a:txBody>
                    <a:bodyPr/>
                    <a:lstStyle/>
                    <a:p>
                      <a:pPr lvl="1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Genotype (1a vs 1b)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0.10 (0.01 -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0.80)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0.03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35466" y="5128617"/>
            <a:ext cx="89238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smtClean="0">
                <a:latin typeface="+mn-lt"/>
              </a:rPr>
              <a:t>* Also adjusted for baseline Child–Pugh score and ethnic group; ** also adjusted for geographic region and treatment duration </a:t>
            </a:r>
          </a:p>
          <a:p>
            <a:r>
              <a:rPr lang="en-US" sz="1200" smtClean="0">
                <a:latin typeface="+mn-lt"/>
              </a:rPr>
              <a:t>Continuous variables : age, BMI, platelet, albumin, alpha-foetoprotein, HCV RNA level</a:t>
            </a:r>
          </a:p>
          <a:p>
            <a:r>
              <a:rPr lang="en-US" sz="1200" smtClean="0">
                <a:latin typeface="+mn-lt"/>
              </a:rPr>
              <a:t>Categorical variables : treatment duration, genotype, IL28B genotype, previous PEG-IFN + RBV, sex, race, ethnicity, geographic region, Child–Pugh score, diabetes, history of depression or bipolar disorder , former injection-drug use</a:t>
            </a:r>
            <a:endParaRPr lang="en-US" sz="120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1169878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Multivariate Analysis of Association of Variables with a SVR</a:t>
            </a:r>
            <a:r>
              <a:rPr lang="en-US" sz="2400" b="1" baseline="-2500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</a:p>
        </p:txBody>
      </p:sp>
      <p:grpSp>
        <p:nvGrpSpPr>
          <p:cNvPr id="12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1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4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TURQUOISE-II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5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TURQUOISE-II Study: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ritonavir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+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for HCV with cirrhosis</a:t>
            </a:r>
            <a:endParaRPr lang="en-US" sz="26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F, NEJM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2014;370:1973-82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5019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24630301"/>
              </p:ext>
            </p:extLst>
          </p:nvPr>
        </p:nvGraphicFramePr>
        <p:xfrm>
          <a:off x="395288" y="1619868"/>
          <a:ext cx="8353425" cy="4883040"/>
        </p:xfrm>
        <a:graphic>
          <a:graphicData uri="http://schemas.openxmlformats.org/drawingml/2006/table">
            <a:tbl>
              <a:tblPr/>
              <a:tblGrid>
                <a:gridCol w="3753379"/>
                <a:gridCol w="2413000"/>
                <a:gridCol w="2187046"/>
              </a:tblGrid>
              <a:tr h="292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weeks, N = 208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 weeks, N = 172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191 (91.8)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156 (90.7)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leading to treatment discontinuation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(1.9)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(2.3)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 (6.2)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(4.7)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occurring in &gt; 10% in either group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32.7%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46.5% (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0.01)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30.8%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17.8%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20.3%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18.3%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19.2%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15.4%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18.0%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14.4%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16.9%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Asthenia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13.9%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12.8%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11.1%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14.5%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Irritability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7.2%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12.2%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7.7%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10.5%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Dyspnea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12.2% (p&lt;0.05)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Death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(0.5)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98653" y="1169878"/>
            <a:ext cx="8748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events, N (%)</a:t>
            </a:r>
            <a:endParaRPr lang="en-US" sz="2400" b="1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11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12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3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TURQUOISE-II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4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TURQUOISE-II Study: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ritonavir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+ </a:t>
            </a:r>
            <a:r>
              <a:rPr lang="en-US" sz="26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US" sz="2600" dirty="0" smtClean="0">
                <a:ea typeface="ＭＳ Ｐゴシック" pitchFamily="-1" charset="-128"/>
                <a:cs typeface="ＭＳ Ｐゴシック" pitchFamily="-1" charset="-128"/>
              </a:rPr>
              <a:t> for HCV with cirrhosis</a:t>
            </a:r>
            <a:endParaRPr lang="en-US" sz="26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5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F, NEJM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2014;370:1973-82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59842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1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1755</TotalTime>
  <Words>1457</Words>
  <Application>Microsoft Office PowerPoint</Application>
  <PresentationFormat>Affichage à l'écran (4:3)</PresentationFormat>
  <Paragraphs>374</Paragraphs>
  <Slides>11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HCV-trials.com 2015 </vt:lpstr>
      <vt:lpstr>TURQUOISE-II Study: ombitasvir/paritaprevir/ritonavir  + dasabuvir + ribavirin for HCV with cirrhosis</vt:lpstr>
      <vt:lpstr>TURQUOISE-II Study: ombitasvir/paritaprevir/ritonavir  + dasabuvir + ribavirin for HCV with cirrhosis</vt:lpstr>
      <vt:lpstr>TURQUOISE-II Study: ombitasvir/paritaprevir/ritonavir  + dasabuvir + ribavirin for HCV with cirrhosis</vt:lpstr>
      <vt:lpstr>TURQUOISE-II Study: ombitasvir/paritaprevir/ritonavir  + dasabuvir + ribavirin for HCV with cirrhosis</vt:lpstr>
      <vt:lpstr>TURQUOISE-II Study: ombitasvir/paritaprevir/ritonavir  + dasabuvir + ribavirin for HCV with cirrhosis</vt:lpstr>
      <vt:lpstr>TURQUOISE-II Study: ombitasvir/paritaprevir/ritonavir  + dasabuvir + ribavirin for HCV with cirrhosis</vt:lpstr>
      <vt:lpstr>TURQUOISE-II Study: ombitasvir/paritaprevir/ritonavir  + dasabuvir + ribavirin for HCV with cirrhosis</vt:lpstr>
      <vt:lpstr>TURQUOISE-II Study: ombitasvir/paritaprevir/ritonavir  + dasabuvir + ribavirin for HCV with cirrhosis</vt:lpstr>
      <vt:lpstr>TURQUOISE-II Study: ombitasvir/paritaprevir/ritonavir  + dasabuvir + ribavirin for HCV with cirrhosis</vt:lpstr>
      <vt:lpstr>TURQUOISE-II Study: ombitasvir/paritaprevir/ritonavir  + dasabuvir + ribavirin for HCV with cirrhosis</vt:lpstr>
      <vt:lpstr>TURQUOISE-II Study: ombitasvir/paritaprevir/ritonavir  + dasabuvir + ribavirin for HCV with cirrhosis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Ludo</cp:lastModifiedBy>
  <cp:revision>84</cp:revision>
  <dcterms:created xsi:type="dcterms:W3CDTF">2010-10-19T10:42:50Z</dcterms:created>
  <dcterms:modified xsi:type="dcterms:W3CDTF">2015-09-22T13:13:17Z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7C816CE2-2DFF-479E-A154-4A9C21A62A0E</vt:lpwstr>
  </property>
  <property fmtid="{D5CDD505-2E9C-101B-9397-08002B2CF9AE}" pid="3" name="ArticulatePath">
    <vt:lpwstr>HCV-trials_Masque</vt:lpwstr>
  </property>
</Properties>
</file>