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9" r:id="rId2"/>
    <p:sldId id="300" r:id="rId3"/>
    <p:sldId id="301" r:id="rId4"/>
    <p:sldId id="302" r:id="rId5"/>
  </p:sldIdLst>
  <p:sldSz cx="9144000" cy="6858000" type="screen4x3"/>
  <p:notesSz cx="6858000" cy="9144000"/>
  <p:custDataLst>
    <p:tags r:id="rId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DDDDD"/>
    <a:srgbClr val="FFFFFF"/>
    <a:srgbClr val="000099"/>
    <a:srgbClr val="000066"/>
    <a:srgbClr val="FFFF00"/>
    <a:srgbClr val="FFFF66"/>
    <a:srgbClr val="FFCC00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718" y="-37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01/02/2016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506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23529" y="4509120"/>
            <a:ext cx="8885761" cy="113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 regimens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Co-formulated 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(OBV)/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(PTV)/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rironavir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(r) :</a:t>
            </a:r>
            <a:b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25/150/100 mg QD = 2 tablets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(DSV) : 250 mg bid</a:t>
            </a:r>
          </a:p>
        </p:txBody>
      </p:sp>
      <p:sp>
        <p:nvSpPr>
          <p:cNvPr id="28" name="Espace réservé du contenu 2"/>
          <p:cNvSpPr>
            <a:spLocks/>
          </p:cNvSpPr>
          <p:nvPr/>
        </p:nvSpPr>
        <p:spPr bwMode="auto">
          <a:xfrm>
            <a:off x="323529" y="5778920"/>
            <a:ext cx="8885761" cy="81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US" sz="16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6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25 IU/ml)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TURQUOISE-III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6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genotype 1b with cirrhosis</a:t>
            </a:r>
            <a:endParaRPr lang="fr-FR" sz="2600" dirty="0"/>
          </a:p>
        </p:txBody>
      </p:sp>
      <p:cxnSp>
        <p:nvCxnSpPr>
          <p:cNvPr id="44" name="Connecteur droit 66"/>
          <p:cNvCxnSpPr>
            <a:cxnSpLocks noChangeShapeType="1"/>
          </p:cNvCxnSpPr>
          <p:nvPr/>
        </p:nvCxnSpPr>
        <p:spPr bwMode="auto">
          <a:xfrm rot="5400000">
            <a:off x="3694399" y="2327937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4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39234"/>
              </p:ext>
            </p:extLst>
          </p:nvPr>
        </p:nvGraphicFramePr>
        <p:xfrm>
          <a:off x="4596902" y="2792911"/>
          <a:ext cx="1724990" cy="530352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DSV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Oval 170"/>
          <p:cNvSpPr>
            <a:spLocks noChangeArrowheads="1"/>
          </p:cNvSpPr>
          <p:nvPr/>
        </p:nvSpPr>
        <p:spPr bwMode="auto">
          <a:xfrm>
            <a:off x="3123693" y="1457048"/>
            <a:ext cx="1539875" cy="66029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7" name="AutoShape 162"/>
          <p:cNvSpPr>
            <a:spLocks noChangeArrowheads="1"/>
          </p:cNvSpPr>
          <p:nvPr/>
        </p:nvSpPr>
        <p:spPr bwMode="auto">
          <a:xfrm>
            <a:off x="157523" y="1988840"/>
            <a:ext cx="3010377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1b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 or pre-treated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therapy with PI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Non decompensated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A </a:t>
            </a:r>
          </a:p>
        </p:txBody>
      </p:sp>
      <p:sp>
        <p:nvSpPr>
          <p:cNvPr id="48" name="ZoneTexte 71"/>
          <p:cNvSpPr txBox="1">
            <a:spLocks noChangeArrowheads="1"/>
          </p:cNvSpPr>
          <p:nvPr/>
        </p:nvSpPr>
        <p:spPr bwMode="auto">
          <a:xfrm>
            <a:off x="525151" y="4062410"/>
            <a:ext cx="65481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with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&gt; 3 or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Ishak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&gt; 4, or </a:t>
            </a:r>
            <a:r>
              <a:rPr lang="en-US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u="sng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&gt;</a:t>
            </a:r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 14.6 </a:t>
            </a:r>
            <a:r>
              <a:rPr lang="en-US" sz="1400" dirty="0" err="1">
                <a:ea typeface="ＭＳ Ｐゴシック" pitchFamily="-1" charset="-128"/>
                <a:cs typeface="ＭＳ Ｐゴシック" pitchFamily="-1" charset="-128"/>
              </a:rPr>
              <a:t>kPa</a:t>
            </a:r>
            <a:endParaRPr lang="en-US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3198526" y="3014676"/>
            <a:ext cx="1403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3849025" y="2692416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60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6348787" y="2046535"/>
            <a:ext cx="1827235" cy="1598489"/>
            <a:chOff x="6348787" y="2046535"/>
            <a:chExt cx="1827235" cy="1814513"/>
          </a:xfrm>
        </p:grpSpPr>
        <p:sp>
          <p:nvSpPr>
            <p:cNvPr id="51" name="Line 172"/>
            <p:cNvSpPr>
              <a:spLocks noChangeShapeType="1"/>
            </p:cNvSpPr>
            <p:nvPr/>
          </p:nvSpPr>
          <p:spPr bwMode="auto">
            <a:xfrm>
              <a:off x="8176022" y="2046535"/>
              <a:ext cx="0" cy="1814513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Line 172"/>
            <p:cNvSpPr>
              <a:spLocks noChangeShapeType="1"/>
            </p:cNvSpPr>
            <p:nvPr/>
          </p:nvSpPr>
          <p:spPr bwMode="auto">
            <a:xfrm>
              <a:off x="6348787" y="2046535"/>
              <a:ext cx="0" cy="1811754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8205780" y="2855828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en-US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56" name="Line 63"/>
          <p:cNvSpPr>
            <a:spLocks noChangeShapeType="1"/>
          </p:cNvSpPr>
          <p:nvPr/>
        </p:nvSpPr>
        <p:spPr bwMode="auto">
          <a:xfrm>
            <a:off x="6325524" y="3030970"/>
            <a:ext cx="1871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Oval 110"/>
          <p:cNvSpPr>
            <a:spLocks noChangeArrowheads="1"/>
          </p:cNvSpPr>
          <p:nvPr/>
        </p:nvSpPr>
        <p:spPr bwMode="auto">
          <a:xfrm>
            <a:off x="6060649" y="1545256"/>
            <a:ext cx="576262" cy="5270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BBE0E3"/>
            </a:solidFill>
            <a:round/>
            <a:headEnd/>
            <a:tailEnd/>
          </a:ln>
          <a:effectLst>
            <a:prstShdw prst="shdw17" dist="17961" dir="2700000">
              <a:srgbClr val="BBE0E3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kumimoji="0" lang="en-US" sz="1600" b="0" i="0" u="none" strike="noStrike" kern="0" cap="none" spc="0" normalizeH="0" baseline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0" name="Oval 110"/>
          <p:cNvSpPr>
            <a:spLocks noChangeArrowheads="1"/>
          </p:cNvSpPr>
          <p:nvPr/>
        </p:nvSpPr>
        <p:spPr bwMode="auto">
          <a:xfrm>
            <a:off x="7869063" y="1545256"/>
            <a:ext cx="576262" cy="5270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BBE0E3"/>
            </a:solidFill>
            <a:round/>
            <a:headEnd/>
            <a:tailEnd/>
          </a:ln>
          <a:effectLst>
            <a:prstShdw prst="shdw17" dist="17961" dir="2700000">
              <a:srgbClr val="BBE0E3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kumimoji="0" lang="en-US" sz="1600" b="0" i="0" u="none" strike="noStrike" kern="0" cap="none" spc="0" normalizeH="0" baseline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1" name="Espace réservé du contenu 2"/>
          <p:cNvSpPr txBox="1">
            <a:spLocks/>
          </p:cNvSpPr>
          <p:nvPr/>
        </p:nvSpPr>
        <p:spPr bwMode="auto">
          <a:xfrm>
            <a:off x="323529" y="12778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ZoneTexte 69"/>
          <p:cNvSpPr txBox="1">
            <a:spLocks noChangeArrowheads="1"/>
          </p:cNvSpPr>
          <p:nvPr/>
        </p:nvSpPr>
        <p:spPr bwMode="auto">
          <a:xfrm>
            <a:off x="6647882" y="6565900"/>
            <a:ext cx="24881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b-NO" sz="1200" i="1" dirty="0">
                <a:solidFill>
                  <a:srgbClr val="0070C0"/>
                </a:solidFill>
                <a:ea typeface="ＭＳ Ｐゴシック" pitchFamily="34" charset="-128"/>
              </a:rPr>
              <a:t>Feld JJ. J Hepatol 2016; 64:301-7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3" name="AutoShape 162"/>
          <p:cNvSpPr>
            <a:spLocks noChangeArrowheads="1"/>
          </p:cNvSpPr>
          <p:nvPr/>
        </p:nvSpPr>
        <p:spPr bwMode="auto">
          <a:xfrm>
            <a:off x="0" y="6570663"/>
            <a:ext cx="12291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TURQUOISE-III</a:t>
            </a:r>
            <a:endParaRPr lang="en-US" sz="1200" b="1" i="1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0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3059935"/>
              </p:ext>
            </p:extLst>
          </p:nvPr>
        </p:nvGraphicFramePr>
        <p:xfrm>
          <a:off x="1381126" y="1775208"/>
          <a:ext cx="6247839" cy="4030055"/>
        </p:xfrm>
        <a:graphic>
          <a:graphicData uri="http://schemas.openxmlformats.org/drawingml/2006/table">
            <a:tbl>
              <a:tblPr/>
              <a:tblGrid>
                <a:gridCol w="3800474"/>
                <a:gridCol w="2447365"/>
              </a:tblGrid>
              <a:tr h="425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non-CC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± 0.6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 (range)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(12.5-67.8)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 (55%)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0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-25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099522" y="1322855"/>
            <a:ext cx="490685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2291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TURQUOISE-III</a:t>
            </a:r>
            <a:endParaRPr lang="en-US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TURQUOISE-III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6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genotype 1b with cirrhosis</a:t>
            </a:r>
            <a:endParaRPr lang="fr-FR" sz="2600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647882" y="6565900"/>
            <a:ext cx="24881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b-NO" sz="1200" i="1" dirty="0">
                <a:solidFill>
                  <a:srgbClr val="0070C0"/>
                </a:solidFill>
                <a:ea typeface="ＭＳ Ｐゴシック" pitchFamily="34" charset="-128"/>
              </a:rPr>
              <a:t>Feld JJ. J Hepatol 2016; 64:301-7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0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7468900"/>
              </p:ext>
            </p:extLst>
          </p:nvPr>
        </p:nvGraphicFramePr>
        <p:xfrm>
          <a:off x="1381125" y="1673913"/>
          <a:ext cx="6251071" cy="4332917"/>
        </p:xfrm>
        <a:graphic>
          <a:graphicData uri="http://schemas.openxmlformats.org/drawingml/2006/table">
            <a:tbl>
              <a:tblPr/>
              <a:tblGrid>
                <a:gridCol w="3804930"/>
                <a:gridCol w="2446141"/>
              </a:tblGrid>
              <a:tr h="3341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60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 (77)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8-10 g/dl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x 5-20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7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x 3-5 x ULN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8152" y="1322855"/>
            <a:ext cx="2969595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(%)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2291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TURQUOISE-III</a:t>
            </a:r>
            <a:endParaRPr lang="en-US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TURQUOISE-III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6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genotype 1b with cirrhosis</a:t>
            </a:r>
            <a:endParaRPr lang="fr-FR" sz="2600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647882" y="6565900"/>
            <a:ext cx="24881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b-NO" sz="1200" i="1" dirty="0">
                <a:solidFill>
                  <a:srgbClr val="0070C0"/>
                </a:solidFill>
                <a:ea typeface="ＭＳ Ｐゴシック" pitchFamily="34" charset="-128"/>
              </a:rPr>
              <a:t>Feld JJ. J Hepatol 2016; 64:301-7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14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8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-1" charset="-128"/>
              </a:rPr>
              <a:t>OBV/PTV/r FDC + DSV, without the use of RBV, given for 12 weeks achieved SVR</a:t>
            </a:r>
            <a:r>
              <a:rPr lang="en-US" sz="2000" baseline="-25000" dirty="0" smtClean="0">
                <a:ea typeface="ＭＳ Ｐゴシック" pitchFamily="-1" charset="-128"/>
              </a:rPr>
              <a:t>12</a:t>
            </a:r>
            <a:r>
              <a:rPr lang="en-US" sz="2000" dirty="0" smtClean="0">
                <a:ea typeface="ＭＳ Ｐゴシック" pitchFamily="-1" charset="-128"/>
              </a:rPr>
              <a:t> of 100% in genotype 1b infected patients with compensated cirrhosis, including treatment-experienced patients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-1" charset="-128"/>
              </a:rPr>
              <a:t>Treatment was very well tolerated, with a low rate of serious adverse events, no premature discontinuations, and infrequent laboratory abnormalities that were not clinically relevant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291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TURQUOISE-III</a:t>
            </a:r>
            <a:endParaRPr lang="en-US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fr-FR" sz="2600" dirty="0">
                <a:ea typeface="ＭＳ Ｐゴシック" pitchFamily="-1" charset="-128"/>
                <a:cs typeface="ＭＳ Ｐゴシック" pitchFamily="-1" charset="-128"/>
              </a:rPr>
              <a:t>TURQUOISE-III </a:t>
            </a:r>
            <a:r>
              <a:rPr lang="fr-FR" sz="26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6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600" dirty="0" err="1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6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600" dirty="0">
                <a:ea typeface="ＭＳ Ｐゴシック" pitchFamily="-1" charset="-128"/>
                <a:cs typeface="ＭＳ Ｐゴシック" pitchFamily="-1" charset="-128"/>
              </a:rPr>
              <a:t>genotype 1b with cirrhosis</a:t>
            </a:r>
            <a:endParaRPr lang="fr-FR" sz="26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647882" y="6565900"/>
            <a:ext cx="24881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b-NO" sz="1200" i="1" dirty="0">
                <a:solidFill>
                  <a:srgbClr val="0070C0"/>
                </a:solidFill>
                <a:ea typeface="ＭＳ Ｐゴシック" pitchFamily="34" charset="-128"/>
              </a:rPr>
              <a:t>Feld JJ. </a:t>
            </a:r>
            <a:r>
              <a:rPr lang="nb-NO" sz="1200" i="1">
                <a:solidFill>
                  <a:srgbClr val="0070C0"/>
                </a:solidFill>
                <a:ea typeface="ＭＳ Ｐゴシック" pitchFamily="34" charset="-128"/>
              </a:rPr>
              <a:t>J Hepatol 2016; 64:301-7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9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285</Words>
  <Application>Microsoft Office PowerPoint</Application>
  <PresentationFormat>Affichage à l'écran (4:3)</PresentationFormat>
  <Paragraphs>90</Paragraphs>
  <Slides>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TURQUOISE-III Study: ombitasvir/paritaprevir/ritonavir  + dasabuvir for genotype 1b with cirrhosis</vt:lpstr>
      <vt:lpstr>TURQUOISE-III Study: ombitasvir/paritaprevir/ritonavir  + dasabuvir for genotype 1b with cirrhosis</vt:lpstr>
      <vt:lpstr>TURQUOISE-III Study: ombitasvir/paritaprevir/ritonavir  + dasabuvir for genotype 1b with cirrhosis</vt:lpstr>
      <vt:lpstr>TURQUOISE-III Study: ombitasvir/paritaprevir/ritonavir  + dasabuvir for genotype 1b with cirrhosis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132</cp:revision>
  <dcterms:created xsi:type="dcterms:W3CDTF">2010-10-19T10:42:50Z</dcterms:created>
  <dcterms:modified xsi:type="dcterms:W3CDTF">2016-02-01T08:41:42Z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7C816CE2-2DFF-479E-A154-4A9C21A62A0E</vt:lpwstr>
  </property>
  <property fmtid="{D5CDD505-2E9C-101B-9397-08002B2CF9AE}" pid="3" name="ArticulatePath">
    <vt:lpwstr>HCV-trials_Masque</vt:lpwstr>
  </property>
</Properties>
</file>