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9" r:id="rId2"/>
    <p:sldId id="285" r:id="rId3"/>
    <p:sldId id="286" r:id="rId4"/>
    <p:sldId id="287" r:id="rId5"/>
    <p:sldId id="290" r:id="rId6"/>
    <p:sldId id="291" r:id="rId7"/>
    <p:sldId id="292" r:id="rId8"/>
    <p:sldId id="288" r:id="rId9"/>
  </p:sldIdLst>
  <p:sldSz cx="9144000" cy="6858000" type="screen4x3"/>
  <p:notesSz cx="6858000" cy="9144000"/>
  <p:custDataLst>
    <p:tags r:id="rId11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FF66"/>
    <a:srgbClr val="FFCC00"/>
    <a:srgbClr val="FFFFFF"/>
    <a:srgbClr val="333399"/>
    <a:srgbClr val="000066"/>
    <a:srgbClr val="00B200"/>
    <a:srgbClr val="10EB00"/>
    <a:srgbClr val="FF66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5" d="100"/>
          <a:sy n="85" d="100"/>
        </p:scale>
        <p:origin x="-3138" y="-696"/>
      </p:cViewPr>
      <p:guideLst>
        <p:guide orient="horz" pos="28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24/05/2017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80079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Line 172"/>
          <p:cNvSpPr>
            <a:spLocks noChangeShapeType="1"/>
          </p:cNvSpPr>
          <p:nvPr/>
        </p:nvSpPr>
        <p:spPr bwMode="auto">
          <a:xfrm>
            <a:off x="7524236" y="1833270"/>
            <a:ext cx="0" cy="2304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27" name="Grouper 26"/>
          <p:cNvGrpSpPr/>
          <p:nvPr/>
        </p:nvGrpSpPr>
        <p:grpSpPr>
          <a:xfrm>
            <a:off x="0" y="6570663"/>
            <a:ext cx="1479826" cy="288111"/>
            <a:chOff x="0" y="6570663"/>
            <a:chExt cx="1258957" cy="288111"/>
          </a:xfrm>
        </p:grpSpPr>
        <p:sp>
          <p:nvSpPr>
            <p:cNvPr id="23453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4536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TURQUOISE-I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>
            <a:off x="3973786" y="2060872"/>
            <a:ext cx="1" cy="2160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615446"/>
              </p:ext>
            </p:extLst>
          </p:nvPr>
        </p:nvGraphicFramePr>
        <p:xfrm>
          <a:off x="5292080" y="2145393"/>
          <a:ext cx="2232248" cy="377825"/>
        </p:xfrm>
        <a:graphic>
          <a:graphicData uri="http://schemas.openxmlformats.org/drawingml/2006/table">
            <a:tbl>
              <a:tblPr/>
              <a:tblGrid>
                <a:gridCol w="2232248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735849"/>
              </p:ext>
            </p:extLst>
          </p:nvPr>
        </p:nvGraphicFramePr>
        <p:xfrm>
          <a:off x="5292080" y="2636912"/>
          <a:ext cx="3533397" cy="368300"/>
        </p:xfrm>
        <a:graphic>
          <a:graphicData uri="http://schemas.openxmlformats.org/drawingml/2006/table">
            <a:tbl>
              <a:tblPr/>
              <a:tblGrid>
                <a:gridCol w="3533397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3203848" y="1261700"/>
            <a:ext cx="1539875" cy="792000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 : </a:t>
            </a:r>
            <a:r>
              <a:rPr lang="en-GB" sz="12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  <a:endParaRPr lang="en-GB" sz="12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0" name="AutoShape 162"/>
          <p:cNvSpPr>
            <a:spLocks noChangeArrowheads="1"/>
          </p:cNvSpPr>
          <p:nvPr/>
        </p:nvSpPr>
        <p:spPr bwMode="auto">
          <a:xfrm>
            <a:off x="122772" y="1989072"/>
            <a:ext cx="3383998" cy="2088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18-70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genotype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10,000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Naïve or pre-treated with PEG-IFN + RBV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HIV infection, on ATV/r or RAL (Part 1a) or DRV/r (Part 1b)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HIV RNA &lt; 40 c/ml and CD4 ≥ 200/mm</a:t>
            </a:r>
            <a:r>
              <a:rPr lang="en-GB" sz="1400" b="1" baseline="300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3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Cirrhosis Child-Pugh A allowed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co-infection</a:t>
            </a:r>
            <a:endParaRPr lang="en-GB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39750" y="1353824"/>
            <a:ext cx="8351838" cy="430046"/>
          </a:xfrm>
        </p:spPr>
        <p:txBody>
          <a:bodyPr/>
          <a:lstStyle/>
          <a:p>
            <a:r>
              <a:rPr lang="fr-FR" sz="2000" dirty="0" smtClean="0"/>
              <a:t>Design</a:t>
            </a:r>
            <a:endParaRPr lang="fr-FR" sz="2000" dirty="0"/>
          </a:p>
        </p:txBody>
      </p:sp>
      <p:sp>
        <p:nvSpPr>
          <p:cNvPr id="234525" name="Rectangle 9"/>
          <p:cNvSpPr>
            <a:spLocks noChangeArrowheads="1"/>
          </p:cNvSpPr>
          <p:nvPr/>
        </p:nvSpPr>
        <p:spPr bwMode="auto">
          <a:xfrm>
            <a:off x="4572000" y="2730406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32</a:t>
            </a:r>
            <a:endParaRPr lang="en-GB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6" name="Rectangle 8"/>
          <p:cNvSpPr>
            <a:spLocks noChangeArrowheads="1"/>
          </p:cNvSpPr>
          <p:nvPr/>
        </p:nvSpPr>
        <p:spPr bwMode="auto">
          <a:xfrm>
            <a:off x="4572501" y="1988840"/>
            <a:ext cx="7227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31</a:t>
            </a:r>
            <a:endParaRPr lang="en-GB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34" name="Line 172"/>
          <p:cNvSpPr>
            <a:spLocks noChangeShapeType="1"/>
          </p:cNvSpPr>
          <p:nvPr/>
        </p:nvSpPr>
        <p:spPr bwMode="auto">
          <a:xfrm>
            <a:off x="8810226" y="1772816"/>
            <a:ext cx="0" cy="1440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7236098" y="126876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0" name="Oval 110"/>
          <p:cNvSpPr>
            <a:spLocks noChangeArrowheads="1"/>
          </p:cNvSpPr>
          <p:nvPr/>
        </p:nvSpPr>
        <p:spPr bwMode="auto">
          <a:xfrm>
            <a:off x="8503267" y="126876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806825" y="4150821"/>
            <a:ext cx="71997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* Randomisation </a:t>
            </a:r>
            <a:r>
              <a:rPr lang="fr-FR" sz="1200" dirty="0" err="1" smtClean="0"/>
              <a:t>stratified</a:t>
            </a:r>
            <a:r>
              <a:rPr lang="fr-FR" sz="1200" dirty="0" smtClean="0"/>
              <a:t> on </a:t>
            </a:r>
            <a:r>
              <a:rPr lang="fr-FR" sz="1200" dirty="0" err="1" smtClean="0"/>
              <a:t>prior</a:t>
            </a:r>
            <a:r>
              <a:rPr lang="fr-FR" sz="1200" dirty="0" smtClean="0"/>
              <a:t> PEG-IFN + RBV </a:t>
            </a:r>
            <a:r>
              <a:rPr lang="fr-FR" sz="1200" dirty="0" err="1" smtClean="0"/>
              <a:t>therapy</a:t>
            </a:r>
            <a:r>
              <a:rPr lang="fr-FR" sz="1200" dirty="0" smtClean="0"/>
              <a:t>, and </a:t>
            </a:r>
            <a:r>
              <a:rPr lang="fr-FR" sz="1200" dirty="0" err="1" smtClean="0"/>
              <a:t>cirrhosis</a:t>
            </a:r>
            <a:r>
              <a:rPr lang="fr-FR" sz="1200" dirty="0" smtClean="0"/>
              <a:t> ; naïve patients </a:t>
            </a:r>
            <a:r>
              <a:rPr lang="fr-FR" sz="1200" dirty="0" err="1" smtClean="0"/>
              <a:t>also</a:t>
            </a:r>
            <a:r>
              <a:rPr lang="fr-FR" sz="1200" dirty="0" smtClean="0"/>
              <a:t> </a:t>
            </a:r>
            <a:r>
              <a:rPr lang="fr-FR" sz="1200" dirty="0" err="1" smtClean="0"/>
              <a:t>stratified</a:t>
            </a:r>
            <a:r>
              <a:rPr lang="fr-FR" sz="1200" dirty="0" smtClean="0"/>
              <a:t> </a:t>
            </a:r>
          </a:p>
          <a:p>
            <a:r>
              <a:rPr lang="fr-FR" sz="1200" dirty="0" smtClean="0"/>
              <a:t>on IL-28B (CC vs non-CC); </a:t>
            </a:r>
            <a:r>
              <a:rPr lang="fr-FR" sz="1200" dirty="0" err="1" smtClean="0"/>
              <a:t>experienced</a:t>
            </a:r>
            <a:r>
              <a:rPr lang="fr-FR" sz="1200" dirty="0" smtClean="0"/>
              <a:t> patients </a:t>
            </a:r>
            <a:r>
              <a:rPr lang="fr-FR" sz="1200" dirty="0" err="1" smtClean="0"/>
              <a:t>also</a:t>
            </a:r>
            <a:r>
              <a:rPr lang="fr-FR" sz="1200" dirty="0" smtClean="0"/>
              <a:t> </a:t>
            </a:r>
            <a:r>
              <a:rPr lang="fr-FR" sz="1200" dirty="0" err="1" smtClean="0"/>
              <a:t>stratified</a:t>
            </a:r>
            <a:r>
              <a:rPr lang="fr-FR" sz="1200" dirty="0" smtClean="0"/>
              <a:t> on </a:t>
            </a:r>
            <a:r>
              <a:rPr lang="fr-FR" sz="1200" dirty="0" err="1" smtClean="0"/>
              <a:t>prior</a:t>
            </a:r>
            <a:r>
              <a:rPr lang="fr-FR" sz="1200" dirty="0" smtClean="0"/>
              <a:t> </a:t>
            </a:r>
            <a:r>
              <a:rPr lang="fr-FR" sz="1200" dirty="0" err="1" smtClean="0"/>
              <a:t>response</a:t>
            </a:r>
            <a:r>
              <a:rPr lang="fr-FR" sz="1200" dirty="0" smtClean="0"/>
              <a:t> (</a:t>
            </a:r>
            <a:r>
              <a:rPr lang="fr-FR" sz="1200" dirty="0" err="1" smtClean="0"/>
              <a:t>null</a:t>
            </a:r>
            <a:r>
              <a:rPr lang="fr-FR" sz="1200" dirty="0" smtClean="0"/>
              <a:t>, partial, relapse) </a:t>
            </a:r>
          </a:p>
          <a:p>
            <a:r>
              <a:rPr lang="fr-FR" sz="1200" dirty="0" smtClean="0"/>
              <a:t>** DRV 800 mg </a:t>
            </a:r>
            <a:r>
              <a:rPr lang="fr-FR" sz="1200" dirty="0" err="1" smtClean="0"/>
              <a:t>qd</a:t>
            </a:r>
            <a:r>
              <a:rPr lang="fr-FR" sz="1200" dirty="0"/>
              <a:t> </a:t>
            </a:r>
            <a:r>
              <a:rPr lang="fr-FR" sz="1200" dirty="0" smtClean="0"/>
              <a:t>(</a:t>
            </a:r>
            <a:r>
              <a:rPr lang="fr-FR" sz="1200" dirty="0" err="1" smtClean="0"/>
              <a:t>ritonavir</a:t>
            </a:r>
            <a:r>
              <a:rPr lang="fr-FR" sz="1200" dirty="0" smtClean="0"/>
              <a:t> </a:t>
            </a:r>
            <a:r>
              <a:rPr lang="fr-FR" sz="1200" dirty="0" err="1" smtClean="0"/>
              <a:t>stopped</a:t>
            </a:r>
            <a:r>
              <a:rPr lang="fr-FR" sz="1200" dirty="0" smtClean="0"/>
              <a:t>) ; *** DRV 600 mg </a:t>
            </a:r>
            <a:r>
              <a:rPr lang="fr-FR" sz="1200" dirty="0" err="1" smtClean="0"/>
              <a:t>bid</a:t>
            </a:r>
            <a:r>
              <a:rPr lang="fr-FR" sz="1200" dirty="0" smtClean="0"/>
              <a:t> + </a:t>
            </a:r>
            <a:r>
              <a:rPr lang="fr-FR" sz="1200" dirty="0" err="1" smtClean="0"/>
              <a:t>ritonavir</a:t>
            </a:r>
            <a:r>
              <a:rPr lang="fr-FR" sz="1200" dirty="0" smtClean="0"/>
              <a:t> 100 mg </a:t>
            </a:r>
            <a:r>
              <a:rPr lang="fr-FR" sz="1200" dirty="0" err="1" smtClean="0"/>
              <a:t>qd</a:t>
            </a:r>
            <a:endParaRPr lang="fr-FR" sz="1200" dirty="0"/>
          </a:p>
        </p:txBody>
      </p:sp>
      <p:sp>
        <p:nvSpPr>
          <p:cNvPr id="24" name="Espace réservé du contenu 2"/>
          <p:cNvSpPr>
            <a:spLocks/>
          </p:cNvSpPr>
          <p:nvPr/>
        </p:nvSpPr>
        <p:spPr bwMode="auto">
          <a:xfrm>
            <a:off x="-9441420" y="4853609"/>
            <a:ext cx="9212377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</a:pPr>
            <a:endParaRPr lang="en-GB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5" name="Espace réservé du contenu 1"/>
          <p:cNvSpPr txBox="1">
            <a:spLocks/>
          </p:cNvSpPr>
          <p:nvPr/>
        </p:nvSpPr>
        <p:spPr bwMode="auto">
          <a:xfrm>
            <a:off x="539750" y="4871162"/>
            <a:ext cx="8351838" cy="1654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000" kern="0" dirty="0" smtClean="0"/>
              <a:t>Treatment regimens</a:t>
            </a:r>
          </a:p>
          <a:p>
            <a:pPr lvl="1">
              <a:spcBef>
                <a:spcPts val="0"/>
              </a:spcBef>
            </a:pPr>
            <a:r>
              <a:rPr lang="en-US" sz="1400" kern="0" dirty="0" smtClean="0"/>
              <a:t>Co-formulated </a:t>
            </a:r>
            <a:r>
              <a:rPr lang="en-US" sz="1400" kern="0" dirty="0" err="1" smtClean="0"/>
              <a:t>ombitasvir</a:t>
            </a:r>
            <a:r>
              <a:rPr lang="en-US" sz="1400" kern="0" dirty="0" smtClean="0"/>
              <a:t> (OBV)/</a:t>
            </a:r>
            <a:r>
              <a:rPr lang="en-US" sz="1400" kern="0" dirty="0" err="1" smtClean="0"/>
              <a:t>paritaprevir</a:t>
            </a:r>
            <a:r>
              <a:rPr lang="en-US" sz="1400" kern="0" dirty="0" smtClean="0"/>
              <a:t> (PTV)/</a:t>
            </a:r>
            <a:r>
              <a:rPr lang="en-US" sz="1400" kern="0" dirty="0" err="1" smtClean="0"/>
              <a:t>rironavir</a:t>
            </a:r>
            <a:r>
              <a:rPr lang="en-US" sz="1400" kern="0" dirty="0" smtClean="0"/>
              <a:t> (r) : 25/150/100 mg </a:t>
            </a:r>
            <a:r>
              <a:rPr lang="en-US" sz="1400" kern="0" dirty="0" err="1" smtClean="0"/>
              <a:t>qd</a:t>
            </a:r>
            <a:r>
              <a:rPr lang="en-US" sz="1400" kern="0" dirty="0" smtClean="0"/>
              <a:t> = 2 tablets</a:t>
            </a:r>
          </a:p>
          <a:p>
            <a:pPr lvl="1">
              <a:spcBef>
                <a:spcPts val="0"/>
              </a:spcBef>
            </a:pPr>
            <a:r>
              <a:rPr lang="en-US" sz="1400" kern="0" dirty="0" err="1" smtClean="0"/>
              <a:t>Dasabuvir</a:t>
            </a:r>
            <a:r>
              <a:rPr lang="en-US" sz="1400" kern="0" dirty="0" smtClean="0"/>
              <a:t> (DSV) : 250 mg bid</a:t>
            </a:r>
          </a:p>
          <a:p>
            <a:pPr lvl="1">
              <a:spcBef>
                <a:spcPts val="0"/>
              </a:spcBef>
            </a:pPr>
            <a:r>
              <a:rPr lang="en-US" sz="1400" kern="0" dirty="0" smtClean="0"/>
              <a:t>RBV : 1000 or 1200 mg/day (bid dosing) according to body weight (&lt; or ≥ 75 kg)</a:t>
            </a:r>
          </a:p>
          <a:p>
            <a:pPr>
              <a:spcBef>
                <a:spcPts val="0"/>
              </a:spcBef>
            </a:pPr>
            <a:r>
              <a:rPr lang="en-US" sz="2000" kern="0" dirty="0" smtClean="0"/>
              <a:t>Primary efficacy endpoint</a:t>
            </a:r>
          </a:p>
          <a:p>
            <a:pPr lvl="1">
              <a:spcBef>
                <a:spcPts val="0"/>
              </a:spcBef>
            </a:pPr>
            <a:r>
              <a:rPr lang="en-US" sz="1400" kern="0" dirty="0" smtClean="0"/>
              <a:t>SVR</a:t>
            </a:r>
            <a:r>
              <a:rPr lang="en-US" sz="1400" kern="0" baseline="-25000" dirty="0" smtClean="0"/>
              <a:t>12</a:t>
            </a:r>
            <a:r>
              <a:rPr lang="en-US" sz="1400" kern="0" dirty="0" smtClean="0"/>
              <a:t> (HCV RNA &lt; 25 IU/ml), with 2-sided 95% CI, comparison between groups</a:t>
            </a:r>
            <a:endParaRPr lang="en-US" sz="1400" kern="0" dirty="0"/>
          </a:p>
        </p:txBody>
      </p:sp>
      <p:grpSp>
        <p:nvGrpSpPr>
          <p:cNvPr id="4" name="Grouper 3"/>
          <p:cNvGrpSpPr/>
          <p:nvPr/>
        </p:nvGrpSpPr>
        <p:grpSpPr>
          <a:xfrm>
            <a:off x="3603998" y="2348880"/>
            <a:ext cx="1655999" cy="372063"/>
            <a:chOff x="3603998" y="2480873"/>
            <a:chExt cx="1655999" cy="749947"/>
          </a:xfrm>
        </p:grpSpPr>
        <p:cxnSp>
          <p:nvCxnSpPr>
            <p:cNvPr id="28" name="Connecteur en angle 27"/>
            <p:cNvCxnSpPr/>
            <p:nvPr/>
          </p:nvCxnSpPr>
          <p:spPr>
            <a:xfrm flipV="1">
              <a:off x="3603998" y="2480873"/>
              <a:ext cx="1655999" cy="328199"/>
            </a:xfrm>
            <a:prstGeom prst="bentConnector3">
              <a:avLst/>
            </a:prstGeom>
            <a:ln w="28575">
              <a:solidFill>
                <a:srgbClr val="333399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en angle 31"/>
            <p:cNvCxnSpPr/>
            <p:nvPr/>
          </p:nvCxnSpPr>
          <p:spPr>
            <a:xfrm>
              <a:off x="3603998" y="2803922"/>
              <a:ext cx="1655999" cy="426898"/>
            </a:xfrm>
            <a:prstGeom prst="bentConnector3">
              <a:avLst/>
            </a:prstGeom>
            <a:ln w="28575">
              <a:solidFill>
                <a:srgbClr val="333399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itre 7"/>
          <p:cNvSpPr>
            <a:spLocks noGrp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fr-FR" sz="2400" dirty="0" smtClean="0"/>
              <a:t>TURQUOISE-I </a:t>
            </a:r>
            <a:r>
              <a:rPr lang="fr-FR" sz="2400" dirty="0" err="1" smtClean="0"/>
              <a:t>Study</a:t>
            </a:r>
            <a:r>
              <a:rPr lang="en-GB" sz="2400" dirty="0" smtClean="0"/>
              <a:t>: </a:t>
            </a:r>
            <a:r>
              <a:rPr lang="en-GB" sz="2400" dirty="0" err="1" smtClean="0"/>
              <a:t>ombitasvir/paritaprevir/ritonavir</a:t>
            </a:r>
            <a:r>
              <a:rPr lang="en-GB" sz="2400" dirty="0" smtClean="0"/>
              <a:t> </a:t>
            </a:r>
            <a:br>
              <a:rPr lang="en-GB" sz="2400" dirty="0" smtClean="0"/>
            </a:br>
            <a:r>
              <a:rPr lang="en-GB" sz="2400" dirty="0" smtClean="0"/>
              <a:t>+ </a:t>
            </a:r>
            <a:r>
              <a:rPr lang="en-GB" sz="2400" dirty="0" err="1" smtClean="0"/>
              <a:t>dasabuvir</a:t>
            </a:r>
            <a:r>
              <a:rPr lang="en-GB" sz="2400" dirty="0" smtClean="0"/>
              <a:t> + ribavirin for HCV in HIV co-infected patients</a:t>
            </a:r>
            <a:endParaRPr lang="fr-FR" sz="2400" dirty="0"/>
          </a:p>
        </p:txBody>
      </p:sp>
      <p:sp>
        <p:nvSpPr>
          <p:cNvPr id="37" name="ZoneTexte 69"/>
          <p:cNvSpPr txBox="1">
            <a:spLocks noChangeArrowheads="1"/>
          </p:cNvSpPr>
          <p:nvPr/>
        </p:nvSpPr>
        <p:spPr bwMode="auto">
          <a:xfrm>
            <a:off x="1691680" y="6564951"/>
            <a:ext cx="74598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Sulkowski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MS, JAMA 2015;315:1223-31 ; </a:t>
            </a:r>
            <a:r>
              <a:rPr lang="fr-FR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Wyles</a:t>
            </a:r>
            <a:r>
              <a:rPr lang="fr-F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D. J Infect Di 2017; 215:599-605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33" name="Grouper 32"/>
          <p:cNvGrpSpPr/>
          <p:nvPr/>
        </p:nvGrpSpPr>
        <p:grpSpPr>
          <a:xfrm>
            <a:off x="3635896" y="3416977"/>
            <a:ext cx="1655999" cy="372063"/>
            <a:chOff x="3603998" y="2480873"/>
            <a:chExt cx="1655999" cy="749947"/>
          </a:xfrm>
        </p:grpSpPr>
        <p:cxnSp>
          <p:nvCxnSpPr>
            <p:cNvPr id="34" name="Connecteur en angle 33"/>
            <p:cNvCxnSpPr/>
            <p:nvPr/>
          </p:nvCxnSpPr>
          <p:spPr>
            <a:xfrm flipV="1">
              <a:off x="3603998" y="2480873"/>
              <a:ext cx="1655999" cy="328199"/>
            </a:xfrm>
            <a:prstGeom prst="bentConnector3">
              <a:avLst/>
            </a:prstGeom>
            <a:ln w="28575">
              <a:solidFill>
                <a:srgbClr val="333399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en angle 34"/>
            <p:cNvCxnSpPr/>
            <p:nvPr/>
          </p:nvCxnSpPr>
          <p:spPr>
            <a:xfrm>
              <a:off x="3603998" y="2803922"/>
              <a:ext cx="1655999" cy="426898"/>
            </a:xfrm>
            <a:prstGeom prst="bentConnector3">
              <a:avLst/>
            </a:prstGeom>
            <a:ln w="28575">
              <a:solidFill>
                <a:srgbClr val="333399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8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404465"/>
              </p:ext>
            </p:extLst>
          </p:nvPr>
        </p:nvGraphicFramePr>
        <p:xfrm>
          <a:off x="5292080" y="3212976"/>
          <a:ext cx="2232248" cy="377825"/>
        </p:xfrm>
        <a:graphic>
          <a:graphicData uri="http://schemas.openxmlformats.org/drawingml/2006/table">
            <a:tbl>
              <a:tblPr/>
              <a:tblGrid>
                <a:gridCol w="2232248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EB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201951"/>
              </p:ext>
            </p:extLst>
          </p:nvPr>
        </p:nvGraphicFramePr>
        <p:xfrm>
          <a:off x="5292080" y="3645024"/>
          <a:ext cx="2232248" cy="377825"/>
        </p:xfrm>
        <a:graphic>
          <a:graphicData uri="http://schemas.openxmlformats.org/drawingml/2006/table">
            <a:tbl>
              <a:tblPr/>
              <a:tblGrid>
                <a:gridCol w="2232248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563888" y="2204864"/>
            <a:ext cx="883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Part 1a *</a:t>
            </a:r>
            <a:endParaRPr lang="fr-FR" sz="1400" dirty="0"/>
          </a:p>
        </p:txBody>
      </p:sp>
      <p:sp>
        <p:nvSpPr>
          <p:cNvPr id="40" name="ZoneTexte 39"/>
          <p:cNvSpPr txBox="1"/>
          <p:nvPr/>
        </p:nvSpPr>
        <p:spPr>
          <a:xfrm>
            <a:off x="3635896" y="3265239"/>
            <a:ext cx="763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Part 1b</a:t>
            </a:r>
            <a:endParaRPr lang="fr-FR" sz="1400" dirty="0"/>
          </a:p>
        </p:txBody>
      </p:sp>
      <p:sp>
        <p:nvSpPr>
          <p:cNvPr id="41" name="Rectangle 9"/>
          <p:cNvSpPr>
            <a:spLocks noChangeArrowheads="1"/>
          </p:cNvSpPr>
          <p:nvPr/>
        </p:nvSpPr>
        <p:spPr bwMode="auto">
          <a:xfrm>
            <a:off x="4392464" y="3789040"/>
            <a:ext cx="10823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12 ***</a:t>
            </a:r>
            <a:endParaRPr lang="en-GB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4392464" y="3068960"/>
            <a:ext cx="97975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10 **</a:t>
            </a:r>
            <a:endParaRPr lang="en-GB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678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467544" y="1340768"/>
            <a:ext cx="8496944" cy="251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0">
            <a:prstTxWarp prst="textNoShape">
              <a:avLst/>
            </a:prstTxWarp>
            <a:no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patient 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disposition (Part 1a)</a:t>
            </a:r>
            <a:endParaRPr lang="en-GB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6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0911885"/>
              </p:ext>
            </p:extLst>
          </p:nvPr>
        </p:nvGraphicFramePr>
        <p:xfrm>
          <a:off x="395536" y="1707204"/>
          <a:ext cx="8351838" cy="4740036"/>
        </p:xfrm>
        <a:graphic>
          <a:graphicData uri="http://schemas.openxmlformats.org/drawingml/2006/table">
            <a:tbl>
              <a:tblPr/>
              <a:tblGrid>
                <a:gridCol w="433305"/>
                <a:gridCol w="3650267"/>
                <a:gridCol w="1973898"/>
                <a:gridCol w="2294368"/>
              </a:tblGrid>
              <a:tr h="4469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31</a:t>
                      </a: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32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2128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50.9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50.9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28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128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Body mass index,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26.4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27.2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28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: 1a / 1b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87% / 13%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91% / 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128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non-CC 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84 %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78 %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28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 (SD)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6.54 ± 0.57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6.60 ± 0.78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128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score F0-F1 / F2 / F3 / F4 (%)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 / 16 / 13 / 19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63 / 16 / 3 / 19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28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treatment with PEG-IFN + RBV, N (%)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 (35%)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(31%)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12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Null response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12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Partial response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12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128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CD4/mm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mean</a:t>
                      </a:r>
                      <a:endParaRPr kumimoji="0" lang="en-GB" sz="14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633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28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ARV regimen : ATV/r  /  RAL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52% / 48%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38% / 63%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128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Discontinued treatment, 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(withdrew consent)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breakthrough)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8" name="Grouper 26"/>
          <p:cNvGrpSpPr/>
          <p:nvPr/>
        </p:nvGrpSpPr>
        <p:grpSpPr>
          <a:xfrm>
            <a:off x="0" y="6570663"/>
            <a:ext cx="1479826" cy="288111"/>
            <a:chOff x="0" y="6570663"/>
            <a:chExt cx="1258957" cy="288111"/>
          </a:xfrm>
        </p:grpSpPr>
        <p:sp>
          <p:nvSpPr>
            <p:cNvPr id="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0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TURQUOISE-I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2" name="Titre 7"/>
          <p:cNvSpPr>
            <a:spLocks noGrp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fr-FR" sz="2400" dirty="0" smtClean="0"/>
              <a:t>TURQUOISE-I </a:t>
            </a:r>
            <a:r>
              <a:rPr lang="fr-FR" sz="2400" dirty="0" err="1" smtClean="0"/>
              <a:t>Study</a:t>
            </a:r>
            <a:r>
              <a:rPr lang="en-GB" sz="2400" dirty="0" smtClean="0"/>
              <a:t>: </a:t>
            </a:r>
            <a:r>
              <a:rPr lang="en-GB" sz="2400" dirty="0" err="1" smtClean="0"/>
              <a:t>ombitasvir/paritaprevir/ritonavir</a:t>
            </a:r>
            <a:r>
              <a:rPr lang="en-GB" sz="2400" dirty="0" smtClean="0"/>
              <a:t> </a:t>
            </a:r>
            <a:br>
              <a:rPr lang="en-GB" sz="2400" dirty="0" smtClean="0"/>
            </a:br>
            <a:r>
              <a:rPr lang="en-GB" sz="2400" dirty="0" smtClean="0"/>
              <a:t>+ </a:t>
            </a:r>
            <a:r>
              <a:rPr lang="en-GB" sz="2400" dirty="0" err="1" smtClean="0"/>
              <a:t>dasabuvir</a:t>
            </a:r>
            <a:r>
              <a:rPr lang="en-GB" sz="2400" dirty="0" smtClean="0"/>
              <a:t> + ribavirin for HCV in HIV co-infected patients</a:t>
            </a:r>
            <a:endParaRPr lang="fr-FR" sz="2400" dirty="0"/>
          </a:p>
        </p:txBody>
      </p:sp>
      <p:sp>
        <p:nvSpPr>
          <p:cNvPr id="13" name="ZoneTexte 69"/>
          <p:cNvSpPr txBox="1">
            <a:spLocks noChangeArrowheads="1"/>
          </p:cNvSpPr>
          <p:nvPr/>
        </p:nvSpPr>
        <p:spPr bwMode="auto">
          <a:xfrm>
            <a:off x="6013698" y="6564951"/>
            <a:ext cx="31378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Sulkowski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MS, JAMA 2015;315:1223-31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488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1" name="Text Box 2"/>
          <p:cNvSpPr txBox="1">
            <a:spLocks noChangeArrowheads="1"/>
          </p:cNvSpPr>
          <p:nvPr/>
        </p:nvSpPr>
        <p:spPr bwMode="auto">
          <a:xfrm>
            <a:off x="2406212" y="1171245"/>
            <a:ext cx="43189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Outcome (Part 1a)</a:t>
            </a:r>
            <a:endParaRPr lang="en-US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75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6480648"/>
              </p:ext>
            </p:extLst>
          </p:nvPr>
        </p:nvGraphicFramePr>
        <p:xfrm>
          <a:off x="395288" y="1775239"/>
          <a:ext cx="8353425" cy="3348996"/>
        </p:xfrm>
        <a:graphic>
          <a:graphicData uri="http://schemas.openxmlformats.org/drawingml/2006/table">
            <a:tbl>
              <a:tblPr/>
              <a:tblGrid>
                <a:gridCol w="2832395"/>
                <a:gridCol w="2910206"/>
                <a:gridCol w="2610824"/>
              </a:tblGrid>
              <a:tr h="446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32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212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(HCV RNA &lt; 25 IU/ml)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94% (95% CI: 79 - 98)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91 % (95% CI : 76 - 97)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2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Failure*, 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Reasons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consent withdrawn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relapse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breakthrough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re-infection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12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Mutations detected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NS3 : D168V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NS5A : M28T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NS5B : S556G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Breakthrough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NS3 : R155K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NS5A : Q30R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NS5B : S556G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2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PEG-IFN + RBV therapy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 failures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Naïve = 1, Null response = 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Naïve = 2, Null response = 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12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stage in failures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F3 / F4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F4 / F0-F1 / F0-F1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8" name="ZoneTexte 77"/>
          <p:cNvSpPr txBox="1"/>
          <p:nvPr/>
        </p:nvSpPr>
        <p:spPr>
          <a:xfrm>
            <a:off x="403928" y="5137447"/>
            <a:ext cx="1836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* All 5 = genotype 1a</a:t>
            </a:r>
            <a:endParaRPr lang="en-US" sz="1400"/>
          </a:p>
        </p:txBody>
      </p:sp>
      <p:sp>
        <p:nvSpPr>
          <p:cNvPr id="94" name="Rectangle 5"/>
          <p:cNvSpPr txBox="1">
            <a:spLocks noChangeArrowheads="1"/>
          </p:cNvSpPr>
          <p:nvPr/>
        </p:nvSpPr>
        <p:spPr bwMode="auto">
          <a:xfrm>
            <a:off x="421744" y="5487269"/>
            <a:ext cx="9024938" cy="889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CC3300"/>
              </a:buClr>
              <a:buSzTx/>
              <a:buFont typeface="Wingdings" pitchFamily="-1" charset="2"/>
              <a:buChar char="§"/>
              <a:tabLst/>
              <a:defRPr/>
            </a:pPr>
            <a:endParaRPr lang="fr-FR" sz="2000" b="1" kern="0" dirty="0" smtClean="0">
              <a:solidFill>
                <a:srgbClr val="CC330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539750" y="5612020"/>
            <a:ext cx="8351838" cy="894481"/>
          </a:xfrm>
        </p:spPr>
        <p:txBody>
          <a:bodyPr/>
          <a:lstStyle/>
          <a:p>
            <a:r>
              <a:rPr lang="en-US" sz="2000" dirty="0"/>
              <a:t>No HIV RNA failure (3 blips in W12-group and 5 blips in W24-group)</a:t>
            </a:r>
          </a:p>
          <a:p>
            <a:r>
              <a:rPr lang="en-US" sz="2000" dirty="0"/>
              <a:t>Decrease in absolute but not relative CD4 cell counts</a:t>
            </a:r>
          </a:p>
          <a:p>
            <a:endParaRPr lang="en-US" sz="2000" dirty="0"/>
          </a:p>
        </p:txBody>
      </p:sp>
      <p:grpSp>
        <p:nvGrpSpPr>
          <p:cNvPr id="9" name="Grouper 26"/>
          <p:cNvGrpSpPr/>
          <p:nvPr/>
        </p:nvGrpSpPr>
        <p:grpSpPr>
          <a:xfrm>
            <a:off x="0" y="6570663"/>
            <a:ext cx="1479826" cy="288111"/>
            <a:chOff x="0" y="6570663"/>
            <a:chExt cx="1258957" cy="288111"/>
          </a:xfrm>
        </p:grpSpPr>
        <p:sp>
          <p:nvSpPr>
            <p:cNvPr id="10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1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TURQUOISE-I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3" name="Titre 7"/>
          <p:cNvSpPr>
            <a:spLocks noGrp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fr-FR" sz="2400" dirty="0" smtClean="0"/>
              <a:t>TURQUOISE-I </a:t>
            </a:r>
            <a:r>
              <a:rPr lang="fr-FR" sz="2400" dirty="0" err="1" smtClean="0"/>
              <a:t>Study</a:t>
            </a:r>
            <a:r>
              <a:rPr lang="en-GB" sz="2400" dirty="0" smtClean="0"/>
              <a:t>: </a:t>
            </a:r>
            <a:r>
              <a:rPr lang="en-GB" sz="2400" dirty="0" err="1" smtClean="0"/>
              <a:t>ombitasvir/paritaprevir/ritonavir</a:t>
            </a:r>
            <a:r>
              <a:rPr lang="en-GB" sz="2400" dirty="0" smtClean="0"/>
              <a:t> </a:t>
            </a:r>
            <a:br>
              <a:rPr lang="en-GB" sz="2400" dirty="0" smtClean="0"/>
            </a:br>
            <a:r>
              <a:rPr lang="en-GB" sz="2400" dirty="0" smtClean="0"/>
              <a:t>+ </a:t>
            </a:r>
            <a:r>
              <a:rPr lang="en-GB" sz="2400" dirty="0" err="1" smtClean="0"/>
              <a:t>dasabuvir</a:t>
            </a:r>
            <a:r>
              <a:rPr lang="en-GB" sz="2400" dirty="0" smtClean="0"/>
              <a:t> + ribavirin for HCV in HIV co-infected patients</a:t>
            </a:r>
            <a:endParaRPr lang="fr-FR" sz="2400" dirty="0"/>
          </a:p>
        </p:txBody>
      </p:sp>
      <p:sp>
        <p:nvSpPr>
          <p:cNvPr id="14" name="ZoneTexte 69"/>
          <p:cNvSpPr txBox="1">
            <a:spLocks noChangeArrowheads="1"/>
          </p:cNvSpPr>
          <p:nvPr/>
        </p:nvSpPr>
        <p:spPr bwMode="auto">
          <a:xfrm>
            <a:off x="6013698" y="6564951"/>
            <a:ext cx="31378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Sulkowski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MS, JAMA 2015;315:1223-31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236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33676774"/>
              </p:ext>
            </p:extLst>
          </p:nvPr>
        </p:nvGraphicFramePr>
        <p:xfrm>
          <a:off x="395288" y="1643148"/>
          <a:ext cx="8353425" cy="4883040"/>
        </p:xfrm>
        <a:graphic>
          <a:graphicData uri="http://schemas.openxmlformats.org/drawingml/2006/table">
            <a:tbl>
              <a:tblPr/>
              <a:tblGrid>
                <a:gridCol w="3753379"/>
                <a:gridCol w="2413000"/>
                <a:gridCol w="2187046"/>
              </a:tblGrid>
              <a:tr h="300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weeks, N = 31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 weeks, N = 32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2539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leading to treatment discontinuation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39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leading to RBV dose reduction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39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39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occurring in &gt; 10% in either group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394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394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394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394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 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394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Upper respiratory tract infection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394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394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Cough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394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Ocular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icterus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394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394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Hyperbilrubinemia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39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&gt; 5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x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ULN / AST &gt; 5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x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ULN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39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bilirubin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&gt; 3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x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ULN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98653" y="1122253"/>
            <a:ext cx="874871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27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</a:t>
            </a:r>
            <a:r>
              <a:rPr lang="fr-FR" sz="27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events</a:t>
            </a:r>
            <a:r>
              <a:rPr lang="fr-FR" sz="27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Part 1 a, n (%)</a:t>
            </a:r>
            <a:endParaRPr lang="en-GB" sz="27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7" name="Grouper 26"/>
          <p:cNvGrpSpPr/>
          <p:nvPr/>
        </p:nvGrpSpPr>
        <p:grpSpPr>
          <a:xfrm>
            <a:off x="0" y="6570663"/>
            <a:ext cx="1479826" cy="288111"/>
            <a:chOff x="0" y="6570663"/>
            <a:chExt cx="1258957" cy="288111"/>
          </a:xfrm>
        </p:grpSpPr>
        <p:sp>
          <p:nvSpPr>
            <p:cNvPr id="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9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TURQUOISE-I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1" name="Titre 7"/>
          <p:cNvSpPr>
            <a:spLocks noGrp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fr-FR" sz="2400" dirty="0" smtClean="0"/>
              <a:t>TURQUOISE-I </a:t>
            </a:r>
            <a:r>
              <a:rPr lang="fr-FR" sz="2400" dirty="0" err="1" smtClean="0"/>
              <a:t>Study</a:t>
            </a:r>
            <a:r>
              <a:rPr lang="en-GB" sz="2400" dirty="0" smtClean="0"/>
              <a:t>: </a:t>
            </a:r>
            <a:r>
              <a:rPr lang="en-GB" sz="2400" dirty="0" err="1" smtClean="0"/>
              <a:t>ombitasvir/paritaprevir/ritonavir</a:t>
            </a:r>
            <a:r>
              <a:rPr lang="en-GB" sz="2400" dirty="0" smtClean="0"/>
              <a:t> </a:t>
            </a:r>
            <a:br>
              <a:rPr lang="en-GB" sz="2400" dirty="0" smtClean="0"/>
            </a:br>
            <a:r>
              <a:rPr lang="en-GB" sz="2400" dirty="0" smtClean="0"/>
              <a:t>+ </a:t>
            </a:r>
            <a:r>
              <a:rPr lang="en-GB" sz="2400" dirty="0" err="1" smtClean="0"/>
              <a:t>dasabuvir</a:t>
            </a:r>
            <a:r>
              <a:rPr lang="en-GB" sz="2400" dirty="0" smtClean="0"/>
              <a:t> + ribavirin for HCV in HIV co-infected patients</a:t>
            </a:r>
            <a:endParaRPr lang="fr-FR" sz="2400" dirty="0"/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6013698" y="6564951"/>
            <a:ext cx="31378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Sulkowski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MS, JAMA 2015;315:1223-31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064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467544" y="1340768"/>
            <a:ext cx="8496944" cy="251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0">
            <a:prstTxWarp prst="textNoShape">
              <a:avLst/>
            </a:prstTxWarp>
            <a:no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8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 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(Part 1b)</a:t>
            </a:r>
            <a:endParaRPr lang="en-GB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6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3546623"/>
              </p:ext>
            </p:extLst>
          </p:nvPr>
        </p:nvGraphicFramePr>
        <p:xfrm>
          <a:off x="395536" y="1707204"/>
          <a:ext cx="8351838" cy="4314086"/>
        </p:xfrm>
        <a:graphic>
          <a:graphicData uri="http://schemas.openxmlformats.org/drawingml/2006/table">
            <a:tbl>
              <a:tblPr/>
              <a:tblGrid>
                <a:gridCol w="4083572"/>
                <a:gridCol w="1973898"/>
                <a:gridCol w="2294368"/>
              </a:tblGrid>
              <a:tr h="9244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+ RBV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DRV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n = 10</a:t>
                      </a: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+ RBV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DRV bid, n = 12</a:t>
                      </a: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33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Body mass index, median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non-CC genotype,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treatment with PEG-IFN + RBV,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DRV as first PI,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CD4/mm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median</a:t>
                      </a:r>
                      <a:endParaRPr kumimoji="0" lang="en-GB" sz="14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656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612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endParaRPr kumimoji="0" lang="en-GB" sz="1400" b="1" i="0" u="none" strike="noStrike" cap="none" normalizeH="0" baseline="-25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8" name="Grouper 26"/>
          <p:cNvGrpSpPr/>
          <p:nvPr/>
        </p:nvGrpSpPr>
        <p:grpSpPr>
          <a:xfrm>
            <a:off x="0" y="6570663"/>
            <a:ext cx="1479826" cy="288111"/>
            <a:chOff x="0" y="6570663"/>
            <a:chExt cx="1258957" cy="288111"/>
          </a:xfrm>
        </p:grpSpPr>
        <p:sp>
          <p:nvSpPr>
            <p:cNvPr id="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0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TURQUOISE-I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2" name="Titre 7"/>
          <p:cNvSpPr>
            <a:spLocks noGrp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fr-FR" sz="2400" dirty="0" smtClean="0"/>
              <a:t>TURQUOISE-I </a:t>
            </a:r>
            <a:r>
              <a:rPr lang="fr-FR" sz="2400" dirty="0" err="1" smtClean="0"/>
              <a:t>Study</a:t>
            </a:r>
            <a:r>
              <a:rPr lang="en-GB" sz="2400" dirty="0" smtClean="0"/>
              <a:t>: </a:t>
            </a:r>
            <a:r>
              <a:rPr lang="en-GB" sz="2400" dirty="0" err="1" smtClean="0"/>
              <a:t>ombitasvir/paritaprevir/ritonavir</a:t>
            </a:r>
            <a:r>
              <a:rPr lang="en-GB" sz="2400" dirty="0" smtClean="0"/>
              <a:t> </a:t>
            </a:r>
            <a:br>
              <a:rPr lang="en-GB" sz="2400" dirty="0" smtClean="0"/>
            </a:br>
            <a:r>
              <a:rPr lang="en-GB" sz="2400" dirty="0" smtClean="0"/>
              <a:t>+ </a:t>
            </a:r>
            <a:r>
              <a:rPr lang="en-GB" sz="2400" dirty="0" err="1" smtClean="0"/>
              <a:t>dasabuvir</a:t>
            </a:r>
            <a:r>
              <a:rPr lang="en-GB" sz="2400" dirty="0" smtClean="0"/>
              <a:t> + ribavirin for HCV in HIV co-infected patients</a:t>
            </a:r>
            <a:endParaRPr lang="fr-FR" sz="2400" dirty="0"/>
          </a:p>
        </p:txBody>
      </p:sp>
      <p:sp>
        <p:nvSpPr>
          <p:cNvPr id="13" name="ZoneTexte 69"/>
          <p:cNvSpPr txBox="1">
            <a:spLocks noChangeArrowheads="1"/>
          </p:cNvSpPr>
          <p:nvPr/>
        </p:nvSpPr>
        <p:spPr bwMode="auto">
          <a:xfrm>
            <a:off x="5076056" y="6564951"/>
            <a:ext cx="40754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Wyles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D. Journal Infect Dis 2017 (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ePub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ahead of print)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95536" y="6093296"/>
            <a:ext cx="3960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HIV RNA </a:t>
            </a:r>
            <a:r>
              <a:rPr lang="fr-FR" sz="1400" dirty="0" err="1" smtClean="0"/>
              <a:t>blips</a:t>
            </a:r>
            <a:r>
              <a:rPr lang="fr-FR" sz="1400" dirty="0" smtClean="0"/>
              <a:t> : 2/10 DRV </a:t>
            </a:r>
            <a:r>
              <a:rPr lang="fr-FR" sz="1400" dirty="0" err="1" smtClean="0"/>
              <a:t>qd</a:t>
            </a:r>
            <a:r>
              <a:rPr lang="fr-FR" sz="1400" dirty="0" smtClean="0"/>
              <a:t> and 3/12 DRV </a:t>
            </a:r>
            <a:r>
              <a:rPr lang="fr-FR" sz="1400" dirty="0" err="1" smtClean="0"/>
              <a:t>bid</a:t>
            </a:r>
            <a:endParaRPr lang="fr-FR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828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1" name="Text Box 2"/>
          <p:cNvSpPr txBox="1">
            <a:spLocks noChangeArrowheads="1"/>
          </p:cNvSpPr>
          <p:nvPr/>
        </p:nvSpPr>
        <p:spPr bwMode="auto">
          <a:xfrm>
            <a:off x="244861" y="1171245"/>
            <a:ext cx="86416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Pharmacokinetic parameters of DRV 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qd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and bid (Part 1b)</a:t>
            </a:r>
            <a:endParaRPr lang="en-US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323528" y="3933056"/>
            <a:ext cx="8568952" cy="1152128"/>
          </a:xfrm>
        </p:spPr>
        <p:txBody>
          <a:bodyPr/>
          <a:lstStyle/>
          <a:p>
            <a:pPr marL="0" indent="0">
              <a:buNone/>
            </a:pPr>
            <a:r>
              <a:rPr lang="en-US" sz="1600" b="0" dirty="0" smtClean="0">
                <a:solidFill>
                  <a:srgbClr val="000066"/>
                </a:solidFill>
                <a:latin typeface="+mn-lt"/>
              </a:rPr>
              <a:t>Values </a:t>
            </a:r>
            <a:r>
              <a:rPr lang="en-US" sz="1600" b="0" dirty="0">
                <a:solidFill>
                  <a:srgbClr val="000066"/>
                </a:solidFill>
                <a:latin typeface="+mn-lt"/>
              </a:rPr>
              <a:t>are the least square mean ratios (90% confidence intervals) for </a:t>
            </a:r>
            <a:r>
              <a:rPr lang="en-US" sz="1600" b="0" dirty="0" smtClean="0">
                <a:solidFill>
                  <a:srgbClr val="000066"/>
                </a:solidFill>
                <a:latin typeface="+mn-lt"/>
              </a:rPr>
              <a:t>DRV pharmacokinetic </a:t>
            </a:r>
            <a:r>
              <a:rPr lang="en-US" sz="1600" b="0" dirty="0">
                <a:solidFill>
                  <a:srgbClr val="000066"/>
                </a:solidFill>
                <a:latin typeface="+mn-lt"/>
              </a:rPr>
              <a:t>parameters with and without OBV/PTV/r + DSV (DRV + OBV/PTV/r + </a:t>
            </a:r>
            <a:r>
              <a:rPr lang="en-US" sz="1600" b="0" dirty="0" smtClean="0">
                <a:solidFill>
                  <a:srgbClr val="000066"/>
                </a:solidFill>
                <a:latin typeface="+mn-lt"/>
              </a:rPr>
              <a:t>DSV vs </a:t>
            </a:r>
            <a:r>
              <a:rPr lang="en-US" sz="1600" b="0" dirty="0">
                <a:solidFill>
                  <a:srgbClr val="000066"/>
                </a:solidFill>
                <a:latin typeface="+mn-lt"/>
              </a:rPr>
              <a:t>DRV </a:t>
            </a:r>
            <a:r>
              <a:rPr lang="en-US" sz="1600" b="0" dirty="0" smtClean="0">
                <a:solidFill>
                  <a:srgbClr val="000066"/>
                </a:solidFill>
                <a:latin typeface="+mn-lt"/>
              </a:rPr>
              <a:t>alone)</a:t>
            </a:r>
            <a:endParaRPr lang="en-US" sz="1600" b="0" dirty="0">
              <a:solidFill>
                <a:srgbClr val="000066"/>
              </a:solidFill>
              <a:latin typeface="+mn-lt"/>
            </a:endParaRPr>
          </a:p>
        </p:txBody>
      </p:sp>
      <p:grpSp>
        <p:nvGrpSpPr>
          <p:cNvPr id="9" name="Grouper 26"/>
          <p:cNvGrpSpPr/>
          <p:nvPr/>
        </p:nvGrpSpPr>
        <p:grpSpPr>
          <a:xfrm>
            <a:off x="0" y="6570663"/>
            <a:ext cx="1479826" cy="288111"/>
            <a:chOff x="0" y="6570663"/>
            <a:chExt cx="1258957" cy="288111"/>
          </a:xfrm>
        </p:grpSpPr>
        <p:sp>
          <p:nvSpPr>
            <p:cNvPr id="10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1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TURQUOISE-I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3" name="Titre 7"/>
          <p:cNvSpPr>
            <a:spLocks noGrp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fr-FR" sz="2400" dirty="0" smtClean="0"/>
              <a:t>TURQUOISE-I </a:t>
            </a:r>
            <a:r>
              <a:rPr lang="fr-FR" sz="2400" dirty="0" err="1" smtClean="0"/>
              <a:t>Study</a:t>
            </a:r>
            <a:r>
              <a:rPr lang="en-GB" sz="2400" dirty="0" smtClean="0"/>
              <a:t>: </a:t>
            </a:r>
            <a:r>
              <a:rPr lang="en-GB" sz="2400" dirty="0" err="1" smtClean="0"/>
              <a:t>ombitasvir/paritaprevir/ritonavir</a:t>
            </a:r>
            <a:r>
              <a:rPr lang="en-GB" sz="2400" dirty="0" smtClean="0"/>
              <a:t> </a:t>
            </a:r>
            <a:br>
              <a:rPr lang="en-GB" sz="2400" dirty="0" smtClean="0"/>
            </a:br>
            <a:r>
              <a:rPr lang="en-GB" sz="2400" dirty="0" smtClean="0"/>
              <a:t>+ </a:t>
            </a:r>
            <a:r>
              <a:rPr lang="en-GB" sz="2400" dirty="0" err="1" smtClean="0"/>
              <a:t>dasabuvir</a:t>
            </a:r>
            <a:r>
              <a:rPr lang="en-GB" sz="2400" dirty="0" smtClean="0"/>
              <a:t> + ribavirin for HCV in HIV co-infected patients</a:t>
            </a:r>
            <a:endParaRPr lang="fr-FR" sz="2400" dirty="0"/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5076056" y="6564951"/>
            <a:ext cx="40754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Wyles</a:t>
            </a:r>
            <a:r>
              <a:rPr lang="fr-F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D. J Infect Di 2017; 215:599-605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15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3213652"/>
              </p:ext>
            </p:extLst>
          </p:nvPr>
        </p:nvGraphicFramePr>
        <p:xfrm>
          <a:off x="395288" y="1728556"/>
          <a:ext cx="8353425" cy="2068364"/>
        </p:xfrm>
        <a:graphic>
          <a:graphicData uri="http://schemas.openxmlformats.org/drawingml/2006/table">
            <a:tbl>
              <a:tblPr/>
              <a:tblGrid>
                <a:gridCol w="3753379"/>
                <a:gridCol w="2413000"/>
                <a:gridCol w="2187046"/>
              </a:tblGrid>
              <a:tr h="846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+ RBV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DRV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n = 10</a:t>
                      </a: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+ RBV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DRV bid, n = 12</a:t>
                      </a: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2835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Cmax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0.924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0.921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59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AUC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0.833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0.876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35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Ctrough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0.643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0.730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28944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03435629"/>
              </p:ext>
            </p:extLst>
          </p:nvPr>
        </p:nvGraphicFramePr>
        <p:xfrm>
          <a:off x="395288" y="1628800"/>
          <a:ext cx="8353425" cy="4412880"/>
        </p:xfrm>
        <a:graphic>
          <a:graphicData uri="http://schemas.openxmlformats.org/drawingml/2006/table">
            <a:tbl>
              <a:tblPr/>
              <a:tblGrid>
                <a:gridCol w="3753379"/>
                <a:gridCol w="2413000"/>
                <a:gridCol w="2187046"/>
              </a:tblGrid>
              <a:tr h="300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+ RBV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DRV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n = 10</a:t>
                      </a: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+ RBV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DRV bid, n = 12</a:t>
                      </a: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2539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leading to treatment discontinuation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39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(colitis and dehydration, not related to study drugs)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39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occurring in &gt; 15% in either group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394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394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decreased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394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Irritability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394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39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&gt; 5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x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ULN / AST &gt; 5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x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ULN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39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bilirubin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&gt; 3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x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ULN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39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8-10 g/dl, &lt; 8 g/dl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/ 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98653" y="1122253"/>
            <a:ext cx="874871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27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</a:t>
            </a:r>
            <a:r>
              <a:rPr lang="fr-FR" sz="27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events</a:t>
            </a:r>
            <a:r>
              <a:rPr lang="fr-FR" sz="27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Part 1 b, n</a:t>
            </a:r>
            <a:endParaRPr lang="en-GB" sz="27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7" name="Grouper 26"/>
          <p:cNvGrpSpPr/>
          <p:nvPr/>
        </p:nvGrpSpPr>
        <p:grpSpPr>
          <a:xfrm>
            <a:off x="0" y="6570663"/>
            <a:ext cx="1479826" cy="288111"/>
            <a:chOff x="0" y="6570663"/>
            <a:chExt cx="1258957" cy="288111"/>
          </a:xfrm>
        </p:grpSpPr>
        <p:sp>
          <p:nvSpPr>
            <p:cNvPr id="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9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TURQUOISE-I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1" name="Titre 7"/>
          <p:cNvSpPr>
            <a:spLocks noGrp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fr-FR" sz="2400" dirty="0" smtClean="0"/>
              <a:t>TURQUOISE-I </a:t>
            </a:r>
            <a:r>
              <a:rPr lang="fr-FR" sz="2400" dirty="0" err="1" smtClean="0"/>
              <a:t>Study</a:t>
            </a:r>
            <a:r>
              <a:rPr lang="en-GB" sz="2400" dirty="0" smtClean="0"/>
              <a:t>: </a:t>
            </a:r>
            <a:r>
              <a:rPr lang="en-GB" sz="2400" dirty="0" err="1" smtClean="0"/>
              <a:t>ombitasvir/paritaprevir/ritonavir</a:t>
            </a:r>
            <a:r>
              <a:rPr lang="en-GB" sz="2400" dirty="0" smtClean="0"/>
              <a:t> </a:t>
            </a:r>
            <a:br>
              <a:rPr lang="en-GB" sz="2400" dirty="0" smtClean="0"/>
            </a:br>
            <a:r>
              <a:rPr lang="en-GB" sz="2400" dirty="0" smtClean="0"/>
              <a:t>+ </a:t>
            </a:r>
            <a:r>
              <a:rPr lang="en-GB" sz="2400" dirty="0" err="1" smtClean="0"/>
              <a:t>dasabuvir</a:t>
            </a:r>
            <a:r>
              <a:rPr lang="en-GB" sz="2400" dirty="0" smtClean="0"/>
              <a:t> + ribavirin for HCV in HIV co-infected patients</a:t>
            </a:r>
            <a:endParaRPr lang="fr-FR" sz="2400" dirty="0"/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076056" y="6564951"/>
            <a:ext cx="40754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Wyles</a:t>
            </a:r>
            <a:r>
              <a:rPr lang="fr-F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D. J Infect Di 2017; 215:599-605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95536" y="6045803"/>
            <a:ext cx="76199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RBV dose </a:t>
            </a:r>
            <a:r>
              <a:rPr lang="fr-FR" sz="1400" dirty="0" err="1" smtClean="0"/>
              <a:t>reduction</a:t>
            </a:r>
            <a:r>
              <a:rPr lang="fr-FR" sz="1400" dirty="0" smtClean="0"/>
              <a:t>, n = 9 (</a:t>
            </a:r>
            <a:r>
              <a:rPr lang="fr-FR" sz="1400" dirty="0" err="1" smtClean="0"/>
              <a:t>decrease</a:t>
            </a:r>
            <a:r>
              <a:rPr lang="fr-FR" sz="1400" dirty="0" smtClean="0"/>
              <a:t> </a:t>
            </a:r>
            <a:r>
              <a:rPr lang="fr-FR" sz="1400" dirty="0" err="1" smtClean="0"/>
              <a:t>hemoglobin</a:t>
            </a:r>
            <a:r>
              <a:rPr lang="fr-FR" sz="1400" dirty="0" smtClean="0"/>
              <a:t> </a:t>
            </a:r>
            <a:r>
              <a:rPr lang="fr-FR" sz="1400" dirty="0" err="1" smtClean="0"/>
              <a:t>levels</a:t>
            </a:r>
            <a:r>
              <a:rPr lang="fr-FR" sz="1400" dirty="0" smtClean="0"/>
              <a:t>, n = 4 ; </a:t>
            </a:r>
            <a:r>
              <a:rPr lang="fr-FR" sz="1400" dirty="0" err="1" smtClean="0"/>
              <a:t>anemia</a:t>
            </a:r>
            <a:r>
              <a:rPr lang="fr-FR" sz="1400" dirty="0" smtClean="0"/>
              <a:t>, n = 3</a:t>
            </a:r>
            <a:r>
              <a:rPr lang="fr-FR" sz="1400" dirty="0"/>
              <a:t> </a:t>
            </a:r>
            <a:r>
              <a:rPr lang="fr-FR" sz="1400" dirty="0" smtClean="0"/>
              <a:t>; fatigue, n = 2)  </a:t>
            </a:r>
            <a:endParaRPr lang="fr-FR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4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fr-FR" sz="2400" dirty="0" smtClean="0"/>
              <a:t>TURQUOISE-I </a:t>
            </a:r>
            <a:r>
              <a:rPr lang="fr-FR" sz="2400" dirty="0" err="1" smtClean="0"/>
              <a:t>Study</a:t>
            </a:r>
            <a:r>
              <a:rPr lang="en-GB" sz="2400" dirty="0" smtClean="0"/>
              <a:t>: </a:t>
            </a:r>
            <a:r>
              <a:rPr lang="en-GB" sz="2400" dirty="0" err="1" smtClean="0"/>
              <a:t>ombitasvir/paritaprevir/ritonavir</a:t>
            </a:r>
            <a:r>
              <a:rPr lang="en-GB" sz="2400" dirty="0" smtClean="0"/>
              <a:t> </a:t>
            </a:r>
            <a:br>
              <a:rPr lang="en-GB" sz="2400" dirty="0" smtClean="0"/>
            </a:br>
            <a:r>
              <a:rPr lang="en-GB" sz="2400" dirty="0" smtClean="0"/>
              <a:t>+ </a:t>
            </a:r>
            <a:r>
              <a:rPr lang="en-GB" sz="2400" dirty="0" err="1" smtClean="0"/>
              <a:t>dasabuvir</a:t>
            </a:r>
            <a:r>
              <a:rPr lang="en-GB" sz="2400" dirty="0" smtClean="0"/>
              <a:t> + ribavirin for HCV in HIV co-infected patients</a:t>
            </a:r>
            <a:endParaRPr lang="fr-FR" sz="2400" dirty="0"/>
          </a:p>
        </p:txBody>
      </p:sp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>
          <a:xfrm>
            <a:off x="539750" y="1124744"/>
            <a:ext cx="8351838" cy="5328592"/>
          </a:xfrm>
        </p:spPr>
        <p:txBody>
          <a:bodyPr/>
          <a:lstStyle/>
          <a:p>
            <a:pPr>
              <a:spcBef>
                <a:spcPts val="240"/>
              </a:spcBef>
            </a:pPr>
            <a:r>
              <a:rPr lang="en-US" sz="2800" dirty="0" smtClean="0"/>
              <a:t>Summary</a:t>
            </a:r>
          </a:p>
          <a:p>
            <a:pPr lvl="1">
              <a:spcBef>
                <a:spcPts val="240"/>
              </a:spcBef>
            </a:pPr>
            <a:r>
              <a:rPr lang="en-US" sz="2000" dirty="0" smtClean="0"/>
              <a:t>In Part 1a of this open-label, </a:t>
            </a:r>
            <a:r>
              <a:rPr lang="en-US" sz="2000" dirty="0" err="1" smtClean="0"/>
              <a:t>randomised</a:t>
            </a:r>
            <a:r>
              <a:rPr lang="en-US" sz="2000" dirty="0" smtClean="0"/>
              <a:t> uncontrolled study, treatment with the all-oral, IFN-free 3D plus ribavirin regimen resulted in high SVR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 rates among patients co-infected with HCV genotype 1 and HIV-1 whether treated for 12 or 24 weeks</a:t>
            </a:r>
          </a:p>
          <a:p>
            <a:pPr lvl="2">
              <a:spcBef>
                <a:spcPts val="240"/>
              </a:spcBef>
            </a:pPr>
            <a:r>
              <a:rPr lang="en-US" sz="1800" dirty="0" smtClean="0"/>
              <a:t>No discontinuation for AE</a:t>
            </a:r>
          </a:p>
          <a:p>
            <a:pPr lvl="2">
              <a:spcBef>
                <a:spcPts val="240"/>
              </a:spcBef>
            </a:pPr>
            <a:r>
              <a:rPr lang="en-US" sz="1800" dirty="0" smtClean="0"/>
              <a:t>The 2 failures (1 </a:t>
            </a:r>
            <a:r>
              <a:rPr lang="en-US" sz="1800" dirty="0" err="1" smtClean="0"/>
              <a:t>virologic</a:t>
            </a:r>
            <a:r>
              <a:rPr lang="en-US" sz="1800" dirty="0" smtClean="0"/>
              <a:t> breakthrough and 1 relapse) were observed in patients with genotype 1a and F4 fibrosis</a:t>
            </a:r>
          </a:p>
          <a:p>
            <a:pPr lvl="1">
              <a:spcBef>
                <a:spcPts val="240"/>
              </a:spcBef>
            </a:pPr>
            <a:r>
              <a:rPr lang="en-US" sz="2000" dirty="0" smtClean="0"/>
              <a:t>Limitations</a:t>
            </a:r>
          </a:p>
          <a:p>
            <a:pPr lvl="2">
              <a:spcBef>
                <a:spcPts val="240"/>
              </a:spcBef>
            </a:pPr>
            <a:r>
              <a:rPr lang="en-US" sz="1800" dirty="0" smtClean="0"/>
              <a:t>Small sample size</a:t>
            </a:r>
          </a:p>
          <a:p>
            <a:pPr lvl="2">
              <a:spcBef>
                <a:spcPts val="240"/>
              </a:spcBef>
            </a:pPr>
            <a:r>
              <a:rPr lang="en-US" sz="1800" dirty="0" smtClean="0"/>
              <a:t>ARV therapy limited to ATV/r- or RAL-containing regimens</a:t>
            </a:r>
          </a:p>
          <a:p>
            <a:pPr lvl="2">
              <a:spcBef>
                <a:spcPts val="240"/>
              </a:spcBef>
            </a:pPr>
            <a:r>
              <a:rPr lang="en-US" sz="1800" dirty="0" smtClean="0"/>
              <a:t>Role of RBV not addressed</a:t>
            </a:r>
          </a:p>
          <a:p>
            <a:pPr lvl="1">
              <a:spcBef>
                <a:spcPts val="240"/>
              </a:spcBef>
            </a:pPr>
            <a:r>
              <a:rPr lang="en-US" sz="2000" dirty="0" smtClean="0"/>
              <a:t>In Part 1b</a:t>
            </a:r>
            <a:r>
              <a:rPr lang="en-US" sz="2000" dirty="0"/>
              <a:t>, HCV </a:t>
            </a:r>
            <a:r>
              <a:rPr lang="en-US" sz="2000" dirty="0" smtClean="0"/>
              <a:t>genotype 1 HIV</a:t>
            </a:r>
            <a:r>
              <a:rPr lang="en-US" sz="2000" dirty="0"/>
              <a:t>-1 </a:t>
            </a:r>
            <a:r>
              <a:rPr lang="en-US" sz="2000" dirty="0" err="1"/>
              <a:t>coinfected</a:t>
            </a:r>
            <a:r>
              <a:rPr lang="en-US" sz="2000" dirty="0"/>
              <a:t> patients on stable DRV-containing ART achieved 100% SVR</a:t>
            </a:r>
            <a:r>
              <a:rPr lang="en-US" sz="2000" baseline="-25000" dirty="0"/>
              <a:t>12</a:t>
            </a:r>
            <a:r>
              <a:rPr lang="en-US" sz="2000" dirty="0"/>
              <a:t> while </a:t>
            </a:r>
            <a:r>
              <a:rPr lang="en-US" sz="2000" dirty="0" smtClean="0"/>
              <a:t>maintaining plasma </a:t>
            </a:r>
            <a:r>
              <a:rPr lang="en-US" sz="2000" dirty="0"/>
              <a:t>HIV-1 RNA suppression. </a:t>
            </a:r>
            <a:endParaRPr lang="en-US" sz="2000" dirty="0" smtClean="0"/>
          </a:p>
          <a:p>
            <a:pPr lvl="2">
              <a:spcBef>
                <a:spcPts val="240"/>
              </a:spcBef>
            </a:pPr>
            <a:r>
              <a:rPr lang="en-US" sz="1800" dirty="0" smtClean="0"/>
              <a:t>Despite </a:t>
            </a:r>
            <a:r>
              <a:rPr lang="en-US" sz="1800" dirty="0"/>
              <a:t>DRV </a:t>
            </a:r>
            <a:r>
              <a:rPr lang="en-US" sz="1800" dirty="0" err="1" smtClean="0"/>
              <a:t>C</a:t>
            </a:r>
            <a:r>
              <a:rPr lang="en-US" sz="1800" baseline="-25000" dirty="0" err="1" smtClean="0"/>
              <a:t>t</a:t>
            </a:r>
            <a:r>
              <a:rPr lang="en-US" baseline="-25000" dirty="0" err="1" smtClean="0"/>
              <a:t>rough</a:t>
            </a:r>
            <a:r>
              <a:rPr lang="en-US" sz="1800" dirty="0" smtClean="0"/>
              <a:t> decrease, </a:t>
            </a:r>
            <a:r>
              <a:rPr lang="en-US" sz="1800" dirty="0"/>
              <a:t>episodes of intermittent HIV-1 </a:t>
            </a:r>
            <a:r>
              <a:rPr lang="en-US" sz="1800" dirty="0" err="1"/>
              <a:t>viremia</a:t>
            </a:r>
            <a:r>
              <a:rPr lang="en-US" sz="1800" dirty="0"/>
              <a:t> were </a:t>
            </a:r>
            <a:r>
              <a:rPr lang="en-US" sz="1800" dirty="0" smtClean="0"/>
              <a:t>infrequent</a:t>
            </a:r>
            <a:endParaRPr lang="en-US" sz="6000" dirty="0" smtClean="0"/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2339752" y="6564951"/>
            <a:ext cx="68117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Sulkowski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MS, JAMA 2015;315:1223-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31 ; </a:t>
            </a:r>
            <a:r>
              <a:rPr lang="fr-FR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Wyles</a:t>
            </a:r>
            <a:r>
              <a:rPr lang="fr-F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D. J Infect Di 2017; 215:599-605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5" name="Grouper 26"/>
          <p:cNvGrpSpPr/>
          <p:nvPr/>
        </p:nvGrpSpPr>
        <p:grpSpPr>
          <a:xfrm>
            <a:off x="0" y="6570663"/>
            <a:ext cx="1479826" cy="288111"/>
            <a:chOff x="0" y="6570663"/>
            <a:chExt cx="1258957" cy="28811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TURQUOISE-I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42004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5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1775</TotalTime>
  <Words>1237</Words>
  <Application>Microsoft Office PowerPoint</Application>
  <PresentationFormat>Affichage à l'écran (4:3)</PresentationFormat>
  <Paragraphs>297</Paragraphs>
  <Slides>8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HCV-trials.com 2015 </vt:lpstr>
      <vt:lpstr>TURQUOISE-I Study: ombitasvir/paritaprevir/ritonavir  + dasabuvir + ribavirin for HCV in HIV co-infected patients</vt:lpstr>
      <vt:lpstr>TURQUOISE-I Study: ombitasvir/paritaprevir/ritonavir  + dasabuvir + ribavirin for HCV in HIV co-infected patients</vt:lpstr>
      <vt:lpstr>TURQUOISE-I Study: ombitasvir/paritaprevir/ritonavir  + dasabuvir + ribavirin for HCV in HIV co-infected patients</vt:lpstr>
      <vt:lpstr>TURQUOISE-I Study: ombitasvir/paritaprevir/ritonavir  + dasabuvir + ribavirin for HCV in HIV co-infected patients</vt:lpstr>
      <vt:lpstr>TURQUOISE-I Study: ombitasvir/paritaprevir/ritonavir  + dasabuvir + ribavirin for HCV in HIV co-infected patients</vt:lpstr>
      <vt:lpstr>TURQUOISE-I Study: ombitasvir/paritaprevir/ritonavir  + dasabuvir + ribavirin for HCV in HIV co-infected patients</vt:lpstr>
      <vt:lpstr>TURQUOISE-I Study: ombitasvir/paritaprevir/ritonavir  + dasabuvir + ribavirin for HCV in HIV co-infected patients</vt:lpstr>
      <vt:lpstr>TURQUOISE-I Study: ombitasvir/paritaprevir/ritonavir  + dasabuvir + ribavirin for HCV in HIV co-infected patients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</cp:lastModifiedBy>
  <cp:revision>94</cp:revision>
  <dcterms:created xsi:type="dcterms:W3CDTF">2010-10-19T10:42:50Z</dcterms:created>
  <dcterms:modified xsi:type="dcterms:W3CDTF">2017-05-24T15:00:02Z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243FB2D3-8576-46E0-B36C-C12399A7DFF5</vt:lpwstr>
  </property>
  <property fmtid="{D5CDD505-2E9C-101B-9397-08002B2CF9AE}" pid="3" name="ArticulatePath">
    <vt:lpwstr>HCV-trials_Masque</vt:lpwstr>
  </property>
</Properties>
</file>