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85" r:id="rId3"/>
    <p:sldId id="286" r:id="rId4"/>
    <p:sldId id="287" r:id="rId5"/>
    <p:sldId id="288" r:id="rId6"/>
    <p:sldId id="289" r:id="rId7"/>
  </p:sldIdLst>
  <p:sldSz cx="9144000" cy="6858000" type="screen4x3"/>
  <p:notesSz cx="6858000" cy="9144000"/>
  <p:custDataLst>
    <p:tags r:id="rId10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FFFF"/>
    <a:srgbClr val="333399"/>
    <a:srgbClr val="FF99FF"/>
    <a:srgbClr val="99FF99"/>
    <a:srgbClr val="FF00FF"/>
    <a:srgbClr val="CC00CC"/>
    <a:srgbClr val="660066"/>
    <a:srgbClr val="0000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-672" y="-11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22/07/15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0768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er 34"/>
          <p:cNvGrpSpPr/>
          <p:nvPr/>
        </p:nvGrpSpPr>
        <p:grpSpPr>
          <a:xfrm>
            <a:off x="0" y="6570663"/>
            <a:ext cx="1281360" cy="288111"/>
            <a:chOff x="0" y="6570663"/>
            <a:chExt cx="1281360" cy="288111"/>
          </a:xfrm>
        </p:grpSpPr>
        <p:sp>
          <p:nvSpPr>
            <p:cNvPr id="23453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4536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UNITY-2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3849565" y="2249512"/>
            <a:ext cx="323997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542469"/>
              </p:ext>
            </p:extLst>
          </p:nvPr>
        </p:nvGraphicFramePr>
        <p:xfrm>
          <a:off x="5156469" y="2342606"/>
          <a:ext cx="2337724" cy="286511"/>
        </p:xfrm>
        <a:graphic>
          <a:graphicData uri="http://schemas.openxmlformats.org/drawingml/2006/table">
            <a:tbl>
              <a:tblPr/>
              <a:tblGrid>
                <a:gridCol w="2337724"/>
              </a:tblGrid>
              <a:tr h="25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DCV/ASV/BCB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847775"/>
              </p:ext>
            </p:extLst>
          </p:nvPr>
        </p:nvGraphicFramePr>
        <p:xfrm>
          <a:off x="5156469" y="2823133"/>
          <a:ext cx="2337724" cy="286511"/>
        </p:xfrm>
        <a:graphic>
          <a:graphicData uri="http://schemas.openxmlformats.org/drawingml/2006/table">
            <a:tbl>
              <a:tblPr/>
              <a:tblGrid>
                <a:gridCol w="2337724"/>
              </a:tblGrid>
              <a:tr h="26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DCV/ASV/BCB + placebo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275856" y="1215497"/>
            <a:ext cx="1478648" cy="863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Double-blind</a:t>
            </a: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pPr lvl="0"/>
            <a:r>
              <a:rPr lang="fr-FR" sz="2600" dirty="0" smtClean="0">
                <a:ea typeface="ＭＳ Ｐゴシック" pitchFamily="-1" charset="-128"/>
                <a:cs typeface="ＭＳ Ｐゴシック" pitchFamily="-1" charset="-128"/>
              </a:rPr>
              <a:t>UNITY-2 </a:t>
            </a:r>
            <a:r>
              <a:rPr lang="fr-FR" sz="26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600" dirty="0" err="1" smtClean="0">
                <a:ea typeface="ＭＳ Ｐゴシック" pitchFamily="-1" charset="-128"/>
                <a:cs typeface="ＭＳ Ｐゴシック" pitchFamily="-1" charset="-128"/>
              </a:rPr>
              <a:t>daclatasvir/asunaprevir/beclabuvir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6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 RBV in genotype 1 with compensated cirrhosis</a:t>
            </a:r>
            <a:endParaRPr lang="en-GB" sz="26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9750" y="1312193"/>
            <a:ext cx="8351838" cy="399953"/>
          </a:xfrm>
        </p:spPr>
        <p:txBody>
          <a:bodyPr/>
          <a:lstStyle/>
          <a:p>
            <a:r>
              <a:rPr lang="fr-FR" dirty="0" smtClean="0"/>
              <a:t>Design</a:t>
            </a:r>
            <a:endParaRPr lang="fr-FR" dirty="0"/>
          </a:p>
        </p:txBody>
      </p:sp>
      <p:sp>
        <p:nvSpPr>
          <p:cNvPr id="31" name="Line 172"/>
          <p:cNvSpPr>
            <a:spLocks noChangeShapeType="1"/>
          </p:cNvSpPr>
          <p:nvPr/>
        </p:nvSpPr>
        <p:spPr bwMode="auto">
          <a:xfrm>
            <a:off x="7483059" y="1712147"/>
            <a:ext cx="0" cy="243693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7206062" y="117684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3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478405"/>
              </p:ext>
            </p:extLst>
          </p:nvPr>
        </p:nvGraphicFramePr>
        <p:xfrm>
          <a:off x="5156469" y="3367131"/>
          <a:ext cx="2326590" cy="286511"/>
        </p:xfrm>
        <a:graphic>
          <a:graphicData uri="http://schemas.openxmlformats.org/drawingml/2006/table">
            <a:tbl>
              <a:tblPr/>
              <a:tblGrid>
                <a:gridCol w="2326590"/>
              </a:tblGrid>
              <a:tr h="25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DCV/ASV/BCB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71" name="ZoneTexte 70"/>
          <p:cNvSpPr txBox="1"/>
          <p:nvPr/>
        </p:nvSpPr>
        <p:spPr>
          <a:xfrm>
            <a:off x="272105" y="4172073"/>
            <a:ext cx="8260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</a:t>
            </a:r>
            <a:r>
              <a:rPr lang="en-US" sz="1400" dirty="0" err="1" smtClean="0"/>
              <a:t>Randomisation</a:t>
            </a:r>
            <a:r>
              <a:rPr lang="en-US" sz="1400" dirty="0" smtClean="0"/>
              <a:t> was stratified on genotype (1a or 1b) </a:t>
            </a:r>
            <a:br>
              <a:rPr lang="en-US" sz="1400" dirty="0" smtClean="0"/>
            </a:br>
            <a:r>
              <a:rPr lang="en-US" sz="1400" dirty="0" smtClean="0">
                <a:ea typeface="ＭＳ Ｐゴシック" pitchFamily="-1" charset="-128"/>
                <a:cs typeface="ＭＳ Ｐゴシック" pitchFamily="-1" charset="-128"/>
              </a:rPr>
              <a:t>** Liver biopsy with </a:t>
            </a:r>
            <a:r>
              <a:rPr lang="en-US" sz="1400" dirty="0" err="1" smtClean="0">
                <a:ea typeface="ＭＳ Ｐゴシック" pitchFamily="-1" charset="-128"/>
                <a:cs typeface="ＭＳ Ｐゴシック" pitchFamily="-1" charset="-128"/>
              </a:rPr>
              <a:t>Metavir</a:t>
            </a:r>
            <a:r>
              <a:rPr lang="en-US" sz="1400" dirty="0" smtClean="0">
                <a:ea typeface="ＭＳ Ｐゴシック" pitchFamily="-1" charset="-128"/>
                <a:cs typeface="ＭＳ Ｐゴシック" pitchFamily="-1" charset="-128"/>
              </a:rPr>
              <a:t> F4, or </a:t>
            </a:r>
            <a:r>
              <a:rPr lang="en-US" sz="1400" dirty="0" err="1" smtClean="0">
                <a:ea typeface="ＭＳ Ｐゴシック" pitchFamily="-1" charset="-128"/>
                <a:cs typeface="ＭＳ Ｐゴシック" pitchFamily="-1" charset="-128"/>
              </a:rPr>
              <a:t>Fibrotest</a:t>
            </a:r>
            <a:r>
              <a:rPr lang="en-US" sz="1400" dirty="0" smtClean="0">
                <a:ea typeface="ＭＳ Ｐゴシック" pitchFamily="-1" charset="-128"/>
                <a:cs typeface="ＭＳ Ｐゴシック" pitchFamily="-1" charset="-128"/>
              </a:rPr>
              <a:t>® </a:t>
            </a:r>
            <a:r>
              <a:rPr lang="en-US" sz="1400" u="sng" dirty="0" smtClean="0">
                <a:ea typeface="ＭＳ Ｐゴシック" pitchFamily="-1" charset="-128"/>
                <a:cs typeface="ＭＳ Ｐゴシック" pitchFamily="-1" charset="-128"/>
              </a:rPr>
              <a:t>&gt;</a:t>
            </a:r>
            <a:r>
              <a:rPr lang="en-US" sz="1400" dirty="0" smtClean="0">
                <a:ea typeface="ＭＳ Ｐゴシック" pitchFamily="-1" charset="-128"/>
                <a:cs typeface="ＭＳ Ｐゴシック" pitchFamily="-1" charset="-128"/>
              </a:rPr>
              <a:t> 0.75 + APRI &gt; 2, or </a:t>
            </a:r>
            <a:r>
              <a:rPr lang="en-US" sz="1400" dirty="0" err="1" smtClean="0">
                <a:ea typeface="ＭＳ Ｐゴシック" pitchFamily="-1" charset="-128"/>
                <a:cs typeface="ＭＳ Ｐゴシック" pitchFamily="-1" charset="-128"/>
              </a:rPr>
              <a:t>Fibroscan</a:t>
            </a:r>
            <a:r>
              <a:rPr lang="en-US" sz="1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1400" dirty="0" err="1" smtClean="0">
                <a:ea typeface="ＭＳ Ｐゴシック" pitchFamily="-1" charset="-128"/>
                <a:cs typeface="ＭＳ Ｐゴシック" pitchFamily="-1" charset="-128"/>
              </a:rPr>
              <a:t>kPa</a:t>
            </a:r>
            <a:r>
              <a:rPr lang="en-US" sz="1400" dirty="0" smtClean="0">
                <a:ea typeface="ＭＳ Ｐゴシック" pitchFamily="-1" charset="-128"/>
                <a:cs typeface="ＭＳ Ｐゴシック" pitchFamily="-1" charset="-128"/>
              </a:rPr>
              <a:t> &gt; 14.6</a:t>
            </a:r>
            <a:endParaRPr lang="en-US" sz="1400" dirty="0"/>
          </a:p>
        </p:txBody>
      </p:sp>
      <p:sp>
        <p:nvSpPr>
          <p:cNvPr id="85" name="Rectangle 8"/>
          <p:cNvSpPr>
            <a:spLocks noChangeArrowheads="1"/>
          </p:cNvSpPr>
          <p:nvPr/>
        </p:nvSpPr>
        <p:spPr bwMode="auto">
          <a:xfrm>
            <a:off x="4492169" y="2102127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/>
            <a:r>
              <a:rPr lang="en-GB" sz="14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55</a:t>
            </a:r>
            <a:endParaRPr lang="en-GB" sz="14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6" name="Rectangle 8"/>
          <p:cNvSpPr>
            <a:spLocks noChangeArrowheads="1"/>
          </p:cNvSpPr>
          <p:nvPr/>
        </p:nvSpPr>
        <p:spPr bwMode="auto">
          <a:xfrm>
            <a:off x="4492169" y="2602411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/>
            <a:r>
              <a:rPr lang="en-GB" sz="14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57</a:t>
            </a:r>
            <a:endParaRPr lang="en-GB" sz="14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7" name="Rectangle 8"/>
          <p:cNvSpPr>
            <a:spLocks noChangeArrowheads="1"/>
          </p:cNvSpPr>
          <p:nvPr/>
        </p:nvSpPr>
        <p:spPr bwMode="auto">
          <a:xfrm>
            <a:off x="4492169" y="3140363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/>
            <a:r>
              <a:rPr lang="en-GB" sz="14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45</a:t>
            </a:r>
            <a:endParaRPr lang="en-GB" sz="14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8381060" y="3090446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latin typeface="Calibri" pitchFamily="34" charset="0"/>
              </a:rPr>
              <a:t>SVR</a:t>
            </a:r>
            <a:r>
              <a:rPr lang="fr-FR" sz="1600" b="1" baseline="-25000" dirty="0" smtClean="0">
                <a:latin typeface="Calibri" pitchFamily="34" charset="0"/>
              </a:rPr>
              <a:t>12</a:t>
            </a:r>
            <a:endParaRPr lang="fr-FR" sz="1600" b="1" baseline="-25000" dirty="0">
              <a:latin typeface="Calibri" pitchFamily="34" charset="0"/>
            </a:endParaRPr>
          </a:p>
        </p:txBody>
      </p:sp>
      <p:sp>
        <p:nvSpPr>
          <p:cNvPr id="76" name="Line 63"/>
          <p:cNvSpPr>
            <a:spLocks noChangeShapeType="1"/>
          </p:cNvSpPr>
          <p:nvPr/>
        </p:nvSpPr>
        <p:spPr bwMode="auto">
          <a:xfrm>
            <a:off x="7492341" y="2647765"/>
            <a:ext cx="1355891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7" name="Line 63"/>
          <p:cNvSpPr>
            <a:spLocks noChangeShapeType="1"/>
          </p:cNvSpPr>
          <p:nvPr/>
        </p:nvSpPr>
        <p:spPr bwMode="auto">
          <a:xfrm>
            <a:off x="7492341" y="3018187"/>
            <a:ext cx="1355891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0" name="Line 63"/>
          <p:cNvSpPr>
            <a:spLocks noChangeShapeType="1"/>
          </p:cNvSpPr>
          <p:nvPr/>
        </p:nvSpPr>
        <p:spPr bwMode="auto">
          <a:xfrm>
            <a:off x="7492341" y="3534683"/>
            <a:ext cx="1355891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39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454222"/>
              </p:ext>
            </p:extLst>
          </p:nvPr>
        </p:nvGraphicFramePr>
        <p:xfrm>
          <a:off x="5156469" y="3866459"/>
          <a:ext cx="2296742" cy="286511"/>
        </p:xfrm>
        <a:graphic>
          <a:graphicData uri="http://schemas.openxmlformats.org/drawingml/2006/table">
            <a:tbl>
              <a:tblPr/>
              <a:tblGrid>
                <a:gridCol w="2296742"/>
              </a:tblGrid>
              <a:tr h="25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DCV/ASV/BCB + placebo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</a:tbl>
          </a:graphicData>
        </a:graphic>
      </p:graphicFrame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4492169" y="3712528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/>
            <a:r>
              <a:rPr lang="en-GB" sz="14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45</a:t>
            </a:r>
            <a:endParaRPr lang="en-GB" sz="14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4" name="Line 63"/>
          <p:cNvSpPr>
            <a:spLocks noChangeShapeType="1"/>
          </p:cNvSpPr>
          <p:nvPr/>
        </p:nvSpPr>
        <p:spPr bwMode="auto">
          <a:xfrm>
            <a:off x="7492341" y="3898743"/>
            <a:ext cx="1355891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3275856" y="2392524"/>
            <a:ext cx="609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333399"/>
                </a:solidFill>
                <a:latin typeface="Calibri" pitchFamily="34" charset="0"/>
              </a:rPr>
              <a:t>Naïve</a:t>
            </a:r>
            <a:endParaRPr lang="fr-FR" sz="14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3114469" y="3409255"/>
            <a:ext cx="10967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err="1" smtClean="0">
                <a:solidFill>
                  <a:srgbClr val="333399"/>
                </a:solidFill>
                <a:latin typeface="Calibri" pitchFamily="34" charset="0"/>
              </a:rPr>
              <a:t>Experienced</a:t>
            </a:r>
            <a:endParaRPr lang="fr-FR" sz="14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38" name="ZoneTexte 69"/>
          <p:cNvSpPr txBox="1">
            <a:spLocks noChangeArrowheads="1"/>
          </p:cNvSpPr>
          <p:nvPr/>
        </p:nvSpPr>
        <p:spPr bwMode="auto">
          <a:xfrm>
            <a:off x="5016500" y="6581775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Muir AJ. JAMA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2015;313:1736-44 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40" name="Espace réservé du contenu 1"/>
          <p:cNvSpPr txBox="1">
            <a:spLocks/>
          </p:cNvSpPr>
          <p:nvPr/>
        </p:nvSpPr>
        <p:spPr bwMode="auto">
          <a:xfrm>
            <a:off x="539750" y="4738189"/>
            <a:ext cx="8208714" cy="1808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lvl="1"/>
            <a:r>
              <a:rPr lang="en-US" sz="1600" kern="0" dirty="0"/>
              <a:t>Co-formulated DCV/ASV/BCB 30/200/75 mg </a:t>
            </a:r>
            <a:r>
              <a:rPr lang="en-US" sz="1600" kern="0" dirty="0" err="1"/>
              <a:t>qd</a:t>
            </a:r>
            <a:r>
              <a:rPr lang="en-US" sz="1600" kern="0" dirty="0"/>
              <a:t> : 1 pill bid</a:t>
            </a:r>
          </a:p>
          <a:p>
            <a:pPr lvl="1"/>
            <a:r>
              <a:rPr lang="en-US" sz="1600" kern="0" dirty="0"/>
              <a:t>RBV : 1000 or 1200 mg/day (bid dosing) according to body weight (&lt; or ≥ 75 kg</a:t>
            </a:r>
            <a:r>
              <a:rPr lang="en-US" sz="1600" kern="0" dirty="0" smtClean="0"/>
              <a:t>)</a:t>
            </a:r>
          </a:p>
          <a:p>
            <a:r>
              <a:rPr lang="en-US" sz="2000" kern="0" dirty="0"/>
              <a:t>Objective</a:t>
            </a:r>
          </a:p>
          <a:p>
            <a:pPr lvl="1"/>
            <a:r>
              <a:rPr lang="en-US" sz="1600" kern="0" dirty="0"/>
              <a:t>Primary endpoint : SVR</a:t>
            </a:r>
            <a:r>
              <a:rPr lang="en-US" sz="1600" kern="0" baseline="-25000" dirty="0"/>
              <a:t>12</a:t>
            </a:r>
            <a:r>
              <a:rPr lang="en-US" sz="1600" kern="0" dirty="0"/>
              <a:t> (HCV RNA &lt; 25 IU</a:t>
            </a:r>
            <a:r>
              <a:rPr lang="en-US" sz="1600" kern="0" dirty="0" smtClean="0"/>
              <a:t>/ml)</a:t>
            </a:r>
            <a:r>
              <a:rPr lang="en-US" sz="1600" kern="0" dirty="0"/>
              <a:t>, with 97.5% CI, </a:t>
            </a:r>
            <a:r>
              <a:rPr lang="en-US" sz="1600" kern="0" dirty="0" smtClean="0"/>
              <a:t>significantly </a:t>
            </a:r>
            <a:r>
              <a:rPr lang="en-US" sz="1600" kern="0" dirty="0" smtClean="0"/>
              <a:t/>
            </a:r>
            <a:br>
              <a:rPr lang="en-US" sz="1600" kern="0" dirty="0" smtClean="0"/>
            </a:br>
            <a:r>
              <a:rPr lang="en-US" sz="1600" kern="0" dirty="0" smtClean="0"/>
              <a:t>&gt; </a:t>
            </a:r>
            <a:r>
              <a:rPr lang="en-US" sz="1600" kern="0" dirty="0"/>
              <a:t>69%, rate of historical control (composite of SVR achieved in this population with approved direct-acting antivirals +  PEG-IFN + RBV), 90% </a:t>
            </a:r>
            <a:r>
              <a:rPr lang="en-US" sz="1600" kern="0" dirty="0" smtClean="0"/>
              <a:t>power</a:t>
            </a:r>
            <a:endParaRPr lang="en-US" sz="1600" kern="0" dirty="0"/>
          </a:p>
        </p:txBody>
      </p:sp>
      <p:cxnSp>
        <p:nvCxnSpPr>
          <p:cNvPr id="4" name="Connecteur en angle 3"/>
          <p:cNvCxnSpPr>
            <a:endCxn id="37" idx="1"/>
          </p:cNvCxnSpPr>
          <p:nvPr/>
        </p:nvCxnSpPr>
        <p:spPr>
          <a:xfrm flipV="1">
            <a:off x="3226924" y="3510386"/>
            <a:ext cx="1929545" cy="265528"/>
          </a:xfrm>
          <a:prstGeom prst="bentConnector3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en angle 5"/>
          <p:cNvCxnSpPr>
            <a:endCxn id="39" idx="1"/>
          </p:cNvCxnSpPr>
          <p:nvPr/>
        </p:nvCxnSpPr>
        <p:spPr>
          <a:xfrm>
            <a:off x="3226924" y="3775911"/>
            <a:ext cx="1929545" cy="233803"/>
          </a:xfrm>
          <a:prstGeom prst="bentConnector3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194176" y="2068011"/>
            <a:ext cx="2951997" cy="200906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infection,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Naïve or pre-treated with IFN-based regimen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Compensated cirrhosis**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cxnSp>
        <p:nvCxnSpPr>
          <p:cNvPr id="41" name="Connecteur en angle 40"/>
          <p:cNvCxnSpPr/>
          <p:nvPr/>
        </p:nvCxnSpPr>
        <p:spPr>
          <a:xfrm flipV="1">
            <a:off x="3203848" y="2420888"/>
            <a:ext cx="1943999" cy="265527"/>
          </a:xfrm>
          <a:prstGeom prst="bentConnector3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en angle 44"/>
          <p:cNvCxnSpPr/>
          <p:nvPr/>
        </p:nvCxnSpPr>
        <p:spPr>
          <a:xfrm>
            <a:off x="3203848" y="2686413"/>
            <a:ext cx="1944000" cy="233803"/>
          </a:xfrm>
          <a:prstGeom prst="bentConnector3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17905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268760"/>
            <a:ext cx="716280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disposition</a:t>
            </a:r>
          </a:p>
        </p:txBody>
      </p:sp>
      <p:grpSp>
        <p:nvGrpSpPr>
          <p:cNvPr id="4" name="Grouper 34"/>
          <p:cNvGrpSpPr/>
          <p:nvPr/>
        </p:nvGrpSpPr>
        <p:grpSpPr>
          <a:xfrm>
            <a:off x="0" y="6570663"/>
            <a:ext cx="1281360" cy="288111"/>
            <a:chOff x="0" y="6570663"/>
            <a:chExt cx="1281360" cy="288111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UNITY-2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graphicFrame>
        <p:nvGraphicFramePr>
          <p:cNvPr id="10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4662762"/>
              </p:ext>
            </p:extLst>
          </p:nvPr>
        </p:nvGraphicFramePr>
        <p:xfrm>
          <a:off x="251519" y="1638325"/>
          <a:ext cx="8566700" cy="4697235"/>
        </p:xfrm>
        <a:graphic>
          <a:graphicData uri="http://schemas.openxmlformats.org/drawingml/2006/table">
            <a:tbl>
              <a:tblPr/>
              <a:tblGrid>
                <a:gridCol w="3672409"/>
                <a:gridCol w="1440160"/>
                <a:gridCol w="1166448"/>
                <a:gridCol w="1205546"/>
                <a:gridCol w="1082137"/>
              </a:tblGrid>
              <a:tr h="24280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Treatment-naïve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anose="020F0502020204030204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Treatment-experienced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anose="020F0502020204030204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84058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DCV/ASV/BCB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55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DCV/ASV/BCB + 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57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DCV/ASV/BCB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45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DCV/ASV/BCB + 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45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238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8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 / black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83% / 11%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86% / 10%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82% / 13%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91% / 4%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: 1a / 1b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71% / 27%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70% 30%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78% / 22%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78% / 22%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8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6.7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6.8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8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IFN-based treatment, n (%)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 (91%)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 (98%)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96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breakthrough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96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IFN intolerant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96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Null response/ Partial response / Relapse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 /2/ 8 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 / 6 / 8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896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breakthrough / Adverse event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/ 1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/ 0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pPr lvl="0"/>
            <a:r>
              <a:rPr lang="fr-FR" sz="2600" dirty="0" smtClean="0">
                <a:ea typeface="ＭＳ Ｐゴシック" pitchFamily="-1" charset="-128"/>
                <a:cs typeface="ＭＳ Ｐゴシック" pitchFamily="-1" charset="-128"/>
              </a:rPr>
              <a:t>UNITY-2 </a:t>
            </a:r>
            <a:r>
              <a:rPr lang="fr-FR" sz="26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600" dirty="0" err="1" smtClean="0">
                <a:ea typeface="ＭＳ Ｐゴシック" pitchFamily="-1" charset="-128"/>
                <a:cs typeface="ＭＳ Ｐゴシック" pitchFamily="-1" charset="-128"/>
              </a:rPr>
              <a:t>daclatasvir/asunaprevir/beclabuvir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6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 RBV in genotype 1 with compensated cirrhosis</a:t>
            </a:r>
            <a:endParaRPr lang="en-GB" sz="26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5016500" y="6581775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Muir AJ. JAMA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2015;313:1736-44 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4417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1917572" y="1149964"/>
            <a:ext cx="5296191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IU/ml)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, % (95% CI)</a:t>
            </a:r>
          </a:p>
        </p:txBody>
      </p:sp>
      <p:sp>
        <p:nvSpPr>
          <p:cNvPr id="238615" name="Rectangle 133"/>
          <p:cNvSpPr>
            <a:spLocks noChangeArrowheads="1"/>
          </p:cNvSpPr>
          <p:nvPr/>
        </p:nvSpPr>
        <p:spPr bwMode="auto">
          <a:xfrm>
            <a:off x="2397475" y="3050172"/>
            <a:ext cx="431999" cy="2356433"/>
          </a:xfrm>
          <a:prstGeom prst="rect">
            <a:avLst/>
          </a:prstGeom>
          <a:solidFill>
            <a:srgbClr val="660066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16" name="Rectangle 135"/>
          <p:cNvSpPr>
            <a:spLocks noChangeArrowheads="1"/>
          </p:cNvSpPr>
          <p:nvPr/>
        </p:nvSpPr>
        <p:spPr bwMode="auto">
          <a:xfrm>
            <a:off x="1854215" y="4705896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25</a:t>
            </a:r>
          </a:p>
        </p:txBody>
      </p:sp>
      <p:sp>
        <p:nvSpPr>
          <p:cNvPr id="238617" name="Rectangle 136"/>
          <p:cNvSpPr>
            <a:spLocks noChangeArrowheads="1"/>
          </p:cNvSpPr>
          <p:nvPr/>
        </p:nvSpPr>
        <p:spPr bwMode="auto">
          <a:xfrm>
            <a:off x="1854215" y="4103233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50</a:t>
            </a:r>
          </a:p>
        </p:txBody>
      </p:sp>
      <p:sp>
        <p:nvSpPr>
          <p:cNvPr id="238618" name="Rectangle 137"/>
          <p:cNvSpPr>
            <a:spLocks noChangeArrowheads="1"/>
          </p:cNvSpPr>
          <p:nvPr/>
        </p:nvSpPr>
        <p:spPr bwMode="auto">
          <a:xfrm>
            <a:off x="1754828" y="2900672"/>
            <a:ext cx="2981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100</a:t>
            </a:r>
          </a:p>
        </p:txBody>
      </p:sp>
      <p:sp>
        <p:nvSpPr>
          <p:cNvPr id="238619" name="Rectangle 138"/>
          <p:cNvSpPr>
            <a:spLocks noChangeArrowheads="1"/>
          </p:cNvSpPr>
          <p:nvPr/>
        </p:nvSpPr>
        <p:spPr bwMode="auto">
          <a:xfrm>
            <a:off x="1854215" y="3501952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75</a:t>
            </a:r>
          </a:p>
        </p:txBody>
      </p:sp>
      <p:sp>
        <p:nvSpPr>
          <p:cNvPr id="238620" name="Line 139"/>
          <p:cNvSpPr>
            <a:spLocks noChangeShapeType="1"/>
          </p:cNvSpPr>
          <p:nvPr/>
        </p:nvSpPr>
        <p:spPr bwMode="auto">
          <a:xfrm>
            <a:off x="2121249" y="4813618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1" name="Line 140"/>
          <p:cNvSpPr>
            <a:spLocks noChangeShapeType="1"/>
          </p:cNvSpPr>
          <p:nvPr/>
        </p:nvSpPr>
        <p:spPr bwMode="auto">
          <a:xfrm>
            <a:off x="2121249" y="4212337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2" name="Line 141"/>
          <p:cNvSpPr>
            <a:spLocks noChangeShapeType="1"/>
          </p:cNvSpPr>
          <p:nvPr/>
        </p:nvSpPr>
        <p:spPr bwMode="auto">
          <a:xfrm>
            <a:off x="2121249" y="3007012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3" name="Line 142"/>
          <p:cNvSpPr>
            <a:spLocks noChangeShapeType="1"/>
          </p:cNvSpPr>
          <p:nvPr/>
        </p:nvSpPr>
        <p:spPr bwMode="auto">
          <a:xfrm>
            <a:off x="2121249" y="3608292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4" name="Line 143"/>
          <p:cNvSpPr>
            <a:spLocks noChangeShapeType="1"/>
          </p:cNvSpPr>
          <p:nvPr/>
        </p:nvSpPr>
        <p:spPr bwMode="auto">
          <a:xfrm>
            <a:off x="2211738" y="2998718"/>
            <a:ext cx="0" cy="240713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5" name="Rectangle 144"/>
          <p:cNvSpPr>
            <a:spLocks noChangeArrowheads="1"/>
          </p:cNvSpPr>
          <p:nvPr/>
        </p:nvSpPr>
        <p:spPr bwMode="auto">
          <a:xfrm>
            <a:off x="2881602" y="2606583"/>
            <a:ext cx="7633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3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93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3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(85-100)</a:t>
            </a:r>
            <a:endParaRPr lang="en-GB" sz="13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8627" name="Text Box 148"/>
          <p:cNvSpPr txBox="1">
            <a:spLocks noChangeArrowheads="1"/>
          </p:cNvSpPr>
          <p:nvPr/>
        </p:nvSpPr>
        <p:spPr bwMode="auto">
          <a:xfrm>
            <a:off x="1783112" y="2584042"/>
            <a:ext cx="387350" cy="3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%</a:t>
            </a:r>
          </a:p>
        </p:txBody>
      </p:sp>
      <p:sp>
        <p:nvSpPr>
          <p:cNvPr id="238630" name="Rectangle 133"/>
          <p:cNvSpPr>
            <a:spLocks noChangeArrowheads="1"/>
          </p:cNvSpPr>
          <p:nvPr/>
        </p:nvSpPr>
        <p:spPr bwMode="auto">
          <a:xfrm>
            <a:off x="3738118" y="3148186"/>
            <a:ext cx="431999" cy="2267229"/>
          </a:xfrm>
          <a:prstGeom prst="rect">
            <a:avLst/>
          </a:prstGeom>
          <a:solidFill>
            <a:srgbClr val="00B05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31" name="Rectangle 144"/>
          <p:cNvSpPr>
            <a:spLocks noChangeArrowheads="1"/>
          </p:cNvSpPr>
          <p:nvPr/>
        </p:nvSpPr>
        <p:spPr bwMode="auto">
          <a:xfrm>
            <a:off x="2253812" y="2507017"/>
            <a:ext cx="7633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3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98.2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3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(89-100)</a:t>
            </a:r>
            <a:endParaRPr lang="en-GB" sz="13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8642" name="Rectangle 40"/>
          <p:cNvSpPr>
            <a:spLocks noChangeArrowheads="1"/>
          </p:cNvSpPr>
          <p:nvPr/>
        </p:nvSpPr>
        <p:spPr bwMode="auto">
          <a:xfrm>
            <a:off x="5600885" y="5403164"/>
            <a:ext cx="12570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Genotype 1a</a:t>
            </a:r>
            <a:endParaRPr lang="en-GB" sz="1400" b="1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49" name="Rectangle 133"/>
          <p:cNvSpPr>
            <a:spLocks noChangeArrowheads="1"/>
          </p:cNvSpPr>
          <p:nvPr/>
        </p:nvSpPr>
        <p:spPr bwMode="auto">
          <a:xfrm>
            <a:off x="4446895" y="3335965"/>
            <a:ext cx="431999" cy="2070640"/>
          </a:xfrm>
          <a:prstGeom prst="rect">
            <a:avLst/>
          </a:prstGeom>
          <a:solidFill>
            <a:srgbClr val="99FF99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3" name="Rectangle 133"/>
          <p:cNvSpPr>
            <a:spLocks noChangeArrowheads="1"/>
          </p:cNvSpPr>
          <p:nvPr/>
        </p:nvSpPr>
        <p:spPr bwMode="auto">
          <a:xfrm>
            <a:off x="3030830" y="3148186"/>
            <a:ext cx="431999" cy="2258419"/>
          </a:xfrm>
          <a:prstGeom prst="rect">
            <a:avLst/>
          </a:prstGeom>
          <a:solidFill>
            <a:srgbClr val="FF99FF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1" name="Rectangle 144"/>
          <p:cNvSpPr>
            <a:spLocks noChangeArrowheads="1"/>
          </p:cNvSpPr>
          <p:nvPr/>
        </p:nvSpPr>
        <p:spPr bwMode="auto">
          <a:xfrm>
            <a:off x="4327934" y="2838317"/>
            <a:ext cx="67839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3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86.7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3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(75-98)</a:t>
            </a:r>
            <a:endParaRPr lang="en-GB" sz="13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5" name="Rectangle 144"/>
          <p:cNvSpPr>
            <a:spLocks noChangeArrowheads="1"/>
          </p:cNvSpPr>
          <p:nvPr/>
        </p:nvSpPr>
        <p:spPr bwMode="auto">
          <a:xfrm>
            <a:off x="3589512" y="2598075"/>
            <a:ext cx="7633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3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93.3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3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(85-100)</a:t>
            </a:r>
            <a:endParaRPr lang="en-GB" sz="13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2157122" y="5106888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N</a:t>
            </a:r>
            <a:endParaRPr lang="fr-FR" sz="1200" dirty="0"/>
          </a:p>
        </p:txBody>
      </p:sp>
      <p:sp>
        <p:nvSpPr>
          <p:cNvPr id="82" name="ZoneTexte 81"/>
          <p:cNvSpPr txBox="1"/>
          <p:nvPr/>
        </p:nvSpPr>
        <p:spPr>
          <a:xfrm>
            <a:off x="3050889" y="5106888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57</a:t>
            </a:r>
            <a:endParaRPr lang="fr-FR" sz="1200" dirty="0"/>
          </a:p>
        </p:txBody>
      </p:sp>
      <p:sp>
        <p:nvSpPr>
          <p:cNvPr id="84" name="ZoneTexte 83"/>
          <p:cNvSpPr txBox="1"/>
          <p:nvPr/>
        </p:nvSpPr>
        <p:spPr>
          <a:xfrm>
            <a:off x="3784162" y="5106888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45</a:t>
            </a:r>
            <a:endParaRPr lang="fr-FR" sz="1200" dirty="0"/>
          </a:p>
        </p:txBody>
      </p:sp>
      <p:sp>
        <p:nvSpPr>
          <p:cNvPr id="88" name="ZoneTexte 87"/>
          <p:cNvSpPr txBox="1"/>
          <p:nvPr/>
        </p:nvSpPr>
        <p:spPr>
          <a:xfrm>
            <a:off x="4488523" y="5106888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45</a:t>
            </a:r>
            <a:endParaRPr lang="fr-FR" sz="1200" dirty="0"/>
          </a:p>
        </p:txBody>
      </p:sp>
      <p:sp>
        <p:nvSpPr>
          <p:cNvPr id="111" name="Rectangle 40"/>
          <p:cNvSpPr>
            <a:spLocks noChangeArrowheads="1"/>
          </p:cNvSpPr>
          <p:nvPr/>
        </p:nvSpPr>
        <p:spPr bwMode="auto">
          <a:xfrm>
            <a:off x="7445910" y="5394920"/>
            <a:ext cx="12666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Genotype 1b</a:t>
            </a:r>
            <a:endParaRPr lang="en-GB" sz="1400" b="1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grpSp>
        <p:nvGrpSpPr>
          <p:cNvPr id="102" name="Groupe 101"/>
          <p:cNvGrpSpPr/>
          <p:nvPr/>
        </p:nvGrpSpPr>
        <p:grpSpPr>
          <a:xfrm>
            <a:off x="1043608" y="1688777"/>
            <a:ext cx="7515507" cy="660103"/>
            <a:chOff x="1043608" y="1556792"/>
            <a:chExt cx="7515507" cy="660103"/>
          </a:xfrm>
        </p:grpSpPr>
        <p:sp>
          <p:nvSpPr>
            <p:cNvPr id="91" name="AutoShape 126"/>
            <p:cNvSpPr>
              <a:spLocks noChangeArrowheads="1"/>
            </p:cNvSpPr>
            <p:nvPr/>
          </p:nvSpPr>
          <p:spPr bwMode="auto">
            <a:xfrm>
              <a:off x="1043608" y="1556792"/>
              <a:ext cx="7488832" cy="64807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fr-FR" sz="2800"/>
            </a:p>
          </p:txBody>
        </p:sp>
        <p:sp>
          <p:nvSpPr>
            <p:cNvPr id="238637" name="AutoShape 165"/>
            <p:cNvSpPr>
              <a:spLocks noChangeArrowheads="1"/>
            </p:cNvSpPr>
            <p:nvPr/>
          </p:nvSpPr>
          <p:spPr bwMode="auto">
            <a:xfrm>
              <a:off x="1400115" y="1580227"/>
              <a:ext cx="3121325" cy="369882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   Naïve, </a:t>
              </a:r>
              <a:r>
                <a:rPr lang="en-GB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-109" charset="-128"/>
                  <a:cs typeface="ＭＳ Ｐゴシック" pitchFamily="-109" charset="-128"/>
                </a:rPr>
                <a:t>DCV/ASV/BCB + </a:t>
              </a:r>
              <a:r>
                <a:rPr lang="en-GB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09" charset="-128"/>
                  <a:cs typeface="ＭＳ Ｐゴシック" pitchFamily="-109" charset="-128"/>
                </a:rPr>
                <a:t>RBV</a:t>
              </a:r>
              <a:r>
                <a:rPr lang="fr-FR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 </a:t>
              </a:r>
              <a:endParaRPr lang="fr-FR" sz="1600" b="1" dirty="0">
                <a:solidFill>
                  <a:srgbClr val="333399"/>
                </a:solidFill>
                <a:latin typeface="Calibri" pitchFamily="34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8" name="Rectangle 3"/>
            <p:cNvSpPr>
              <a:spLocks noChangeArrowheads="1"/>
            </p:cNvSpPr>
            <p:nvPr/>
          </p:nvSpPr>
          <p:spPr bwMode="auto">
            <a:xfrm>
              <a:off x="1203825" y="1701741"/>
              <a:ext cx="177800" cy="144462"/>
            </a:xfrm>
            <a:prstGeom prst="rect">
              <a:avLst/>
            </a:prstGeom>
            <a:solidFill>
              <a:srgbClr val="6600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4" name="AutoShape 165"/>
            <p:cNvSpPr>
              <a:spLocks noChangeArrowheads="1"/>
            </p:cNvSpPr>
            <p:nvPr/>
          </p:nvSpPr>
          <p:spPr bwMode="auto">
            <a:xfrm>
              <a:off x="1400115" y="1894835"/>
              <a:ext cx="3121325" cy="322060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lvl="0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   Naïve</a:t>
              </a:r>
              <a:r>
                <a:rPr lang="fr-FR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, </a:t>
              </a:r>
              <a:r>
                <a:rPr lang="en-GB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-109" charset="-128"/>
                  <a:cs typeface="ＭＳ Ｐゴシック" pitchFamily="-109" charset="-128"/>
                </a:rPr>
                <a:t>DCV/ASV/BCB + </a:t>
              </a:r>
              <a:r>
                <a:rPr lang="en-GB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09" charset="-128"/>
                  <a:cs typeface="ＭＳ Ｐゴシック" pitchFamily="-109" charset="-128"/>
                </a:rPr>
                <a:t>placebo</a:t>
              </a:r>
              <a:r>
                <a:rPr lang="fr-FR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 </a:t>
              </a:r>
              <a:endParaRPr lang="fr-FR" sz="1600" b="1" dirty="0">
                <a:solidFill>
                  <a:srgbClr val="333399"/>
                </a:solidFill>
                <a:latin typeface="Calibri" pitchFamily="34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6" name="Rectangle 3"/>
            <p:cNvSpPr>
              <a:spLocks noChangeArrowheads="1"/>
            </p:cNvSpPr>
            <p:nvPr/>
          </p:nvSpPr>
          <p:spPr bwMode="auto">
            <a:xfrm>
              <a:off x="1203825" y="2026039"/>
              <a:ext cx="177800" cy="125785"/>
            </a:xfrm>
            <a:prstGeom prst="rect">
              <a:avLst/>
            </a:prstGeom>
            <a:solidFill>
              <a:srgbClr val="FF99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8" name="AutoShape 165"/>
            <p:cNvSpPr>
              <a:spLocks noChangeArrowheads="1"/>
            </p:cNvSpPr>
            <p:nvPr/>
          </p:nvSpPr>
          <p:spPr bwMode="auto">
            <a:xfrm>
              <a:off x="4931497" y="1562517"/>
              <a:ext cx="3627617" cy="369882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lvl="0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   </a:t>
              </a:r>
              <a:r>
                <a:rPr lang="fr-FR" sz="1600" b="1" dirty="0" err="1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Experienced</a:t>
              </a:r>
              <a:r>
                <a:rPr lang="fr-FR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, </a:t>
              </a:r>
              <a:r>
                <a:rPr lang="en-GB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-109" charset="-128"/>
                  <a:cs typeface="ＭＳ Ｐゴシック" pitchFamily="-109" charset="-128"/>
                </a:rPr>
                <a:t>DCV/ASV/BCB + RBV</a:t>
              </a:r>
              <a:r>
                <a:rPr lang="fr-FR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 </a:t>
              </a:r>
            </a:p>
          </p:txBody>
        </p:sp>
        <p:sp>
          <p:nvSpPr>
            <p:cNvPr id="70" name="Rectangle 3"/>
            <p:cNvSpPr>
              <a:spLocks noChangeArrowheads="1"/>
            </p:cNvSpPr>
            <p:nvPr/>
          </p:nvSpPr>
          <p:spPr bwMode="auto">
            <a:xfrm>
              <a:off x="4751705" y="1684031"/>
              <a:ext cx="177800" cy="144462"/>
            </a:xfrm>
            <a:prstGeom prst="rect">
              <a:avLst/>
            </a:prstGeom>
            <a:solidFill>
              <a:srgbClr val="00B05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1" name="AutoShape 165"/>
            <p:cNvSpPr>
              <a:spLocks noChangeArrowheads="1"/>
            </p:cNvSpPr>
            <p:nvPr/>
          </p:nvSpPr>
          <p:spPr bwMode="auto">
            <a:xfrm>
              <a:off x="4931498" y="1836004"/>
              <a:ext cx="3627617" cy="322060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lvl="0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   </a:t>
              </a:r>
              <a:r>
                <a:rPr lang="fr-FR" sz="1600" b="1" dirty="0" err="1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Experienced</a:t>
              </a:r>
              <a:r>
                <a:rPr lang="fr-FR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, </a:t>
              </a:r>
              <a:r>
                <a:rPr lang="en-GB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-109" charset="-128"/>
                  <a:cs typeface="ＭＳ Ｐゴシック" pitchFamily="-109" charset="-128"/>
                </a:rPr>
                <a:t>DCV/ASV/BCB + </a:t>
              </a:r>
              <a:r>
                <a:rPr lang="en-GB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09" charset="-128"/>
                  <a:cs typeface="ＭＳ Ｐゴシック" pitchFamily="-109" charset="-128"/>
                </a:rPr>
                <a:t>placebo</a:t>
              </a:r>
              <a:r>
                <a:rPr lang="fr-FR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 </a:t>
              </a:r>
              <a:endParaRPr lang="fr-FR" sz="1600" b="1" dirty="0">
                <a:solidFill>
                  <a:srgbClr val="333399"/>
                </a:solidFill>
                <a:latin typeface="Calibri" pitchFamily="34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3" name="Rectangle 3"/>
            <p:cNvSpPr>
              <a:spLocks noChangeArrowheads="1"/>
            </p:cNvSpPr>
            <p:nvPr/>
          </p:nvSpPr>
          <p:spPr bwMode="auto">
            <a:xfrm>
              <a:off x="4751705" y="1941808"/>
              <a:ext cx="177800" cy="125785"/>
            </a:xfrm>
            <a:prstGeom prst="rect">
              <a:avLst/>
            </a:prstGeom>
            <a:solidFill>
              <a:srgbClr val="99FF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7" name="ZoneTexte 86"/>
          <p:cNvSpPr txBox="1"/>
          <p:nvPr/>
        </p:nvSpPr>
        <p:spPr>
          <a:xfrm>
            <a:off x="2377135" y="5106888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55</a:t>
            </a:r>
            <a:endParaRPr lang="fr-FR" sz="1200" dirty="0">
              <a:solidFill>
                <a:schemeClr val="bg1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63832"/>
              </p:ext>
            </p:extLst>
          </p:nvPr>
        </p:nvGraphicFramePr>
        <p:xfrm>
          <a:off x="35496" y="5538936"/>
          <a:ext cx="5059610" cy="914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9290"/>
                <a:gridCol w="720080"/>
                <a:gridCol w="720080"/>
                <a:gridCol w="720080"/>
                <a:gridCol w="720080"/>
              </a:tblGrid>
              <a:tr h="184270">
                <a:tc>
                  <a:txBody>
                    <a:bodyPr/>
                    <a:lstStyle/>
                    <a:p>
                      <a:r>
                        <a:rPr lang="fr-FR" sz="1400" b="1" dirty="0" err="1" smtClean="0">
                          <a:solidFill>
                            <a:srgbClr val="000066"/>
                          </a:solidFill>
                        </a:rPr>
                        <a:t>Early</a:t>
                      </a:r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 discontinuation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4270">
                <a:tc>
                  <a:txBody>
                    <a:bodyPr/>
                    <a:lstStyle/>
                    <a:p>
                      <a:r>
                        <a:rPr lang="fr-FR" sz="1400" b="1" dirty="0" err="1" smtClean="0">
                          <a:solidFill>
                            <a:srgbClr val="000066"/>
                          </a:solidFill>
                        </a:rPr>
                        <a:t>Virologic</a:t>
                      </a:r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fr-FR" sz="1400" b="1" dirty="0" err="1" smtClean="0">
                          <a:solidFill>
                            <a:srgbClr val="000066"/>
                          </a:solidFill>
                        </a:rPr>
                        <a:t>breakthrough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4270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Relapse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66"/>
                          </a:solidFill>
                        </a:rPr>
                        <a:t>4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66"/>
                          </a:solidFill>
                        </a:rPr>
                        <a:t>5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" name="Rectangle 133"/>
          <p:cNvSpPr>
            <a:spLocks noChangeArrowheads="1"/>
          </p:cNvSpPr>
          <p:nvPr/>
        </p:nvSpPr>
        <p:spPr bwMode="auto">
          <a:xfrm>
            <a:off x="5420164" y="3050172"/>
            <a:ext cx="359997" cy="2365243"/>
          </a:xfrm>
          <a:prstGeom prst="rect">
            <a:avLst/>
          </a:prstGeom>
          <a:solidFill>
            <a:srgbClr val="660066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5" name="Rectangle 133"/>
          <p:cNvSpPr>
            <a:spLocks noChangeArrowheads="1"/>
          </p:cNvSpPr>
          <p:nvPr/>
        </p:nvSpPr>
        <p:spPr bwMode="auto">
          <a:xfrm>
            <a:off x="6245901" y="3227144"/>
            <a:ext cx="359997" cy="2188271"/>
          </a:xfrm>
          <a:prstGeom prst="rect">
            <a:avLst/>
          </a:prstGeom>
          <a:solidFill>
            <a:srgbClr val="00B05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6" name="Rectangle 133"/>
          <p:cNvSpPr>
            <a:spLocks noChangeArrowheads="1"/>
          </p:cNvSpPr>
          <p:nvPr/>
        </p:nvSpPr>
        <p:spPr bwMode="auto">
          <a:xfrm>
            <a:off x="6664892" y="3379507"/>
            <a:ext cx="359997" cy="2035908"/>
          </a:xfrm>
          <a:prstGeom prst="rect">
            <a:avLst/>
          </a:prstGeom>
          <a:solidFill>
            <a:srgbClr val="99FF99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7" name="Rectangle 133"/>
          <p:cNvSpPr>
            <a:spLocks noChangeArrowheads="1"/>
          </p:cNvSpPr>
          <p:nvPr/>
        </p:nvSpPr>
        <p:spPr bwMode="auto">
          <a:xfrm>
            <a:off x="5837054" y="3259766"/>
            <a:ext cx="359997" cy="2155650"/>
          </a:xfrm>
          <a:prstGeom prst="rect">
            <a:avLst/>
          </a:prstGeom>
          <a:solidFill>
            <a:srgbClr val="FF99FF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8" name="Rectangle 133"/>
          <p:cNvSpPr>
            <a:spLocks noChangeArrowheads="1"/>
          </p:cNvSpPr>
          <p:nvPr/>
        </p:nvSpPr>
        <p:spPr bwMode="auto">
          <a:xfrm>
            <a:off x="7238603" y="2998718"/>
            <a:ext cx="359997" cy="2416697"/>
          </a:xfrm>
          <a:prstGeom prst="rect">
            <a:avLst/>
          </a:prstGeom>
          <a:solidFill>
            <a:srgbClr val="660066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9" name="Rectangle 133"/>
          <p:cNvSpPr>
            <a:spLocks noChangeArrowheads="1"/>
          </p:cNvSpPr>
          <p:nvPr/>
        </p:nvSpPr>
        <p:spPr bwMode="auto">
          <a:xfrm>
            <a:off x="8093202" y="2998718"/>
            <a:ext cx="359997" cy="2416697"/>
          </a:xfrm>
          <a:prstGeom prst="rect">
            <a:avLst/>
          </a:prstGeom>
          <a:solidFill>
            <a:srgbClr val="00B05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0" name="Rectangle 133"/>
          <p:cNvSpPr>
            <a:spLocks noChangeArrowheads="1"/>
          </p:cNvSpPr>
          <p:nvPr/>
        </p:nvSpPr>
        <p:spPr bwMode="auto">
          <a:xfrm>
            <a:off x="8541055" y="3270649"/>
            <a:ext cx="359997" cy="2144765"/>
          </a:xfrm>
          <a:prstGeom prst="rect">
            <a:avLst/>
          </a:prstGeom>
          <a:solidFill>
            <a:srgbClr val="99FF99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2" name="Rectangle 133"/>
          <p:cNvSpPr>
            <a:spLocks noChangeArrowheads="1"/>
          </p:cNvSpPr>
          <p:nvPr/>
        </p:nvSpPr>
        <p:spPr bwMode="auto">
          <a:xfrm>
            <a:off x="7669924" y="2998718"/>
            <a:ext cx="359997" cy="2416697"/>
          </a:xfrm>
          <a:prstGeom prst="rect">
            <a:avLst/>
          </a:prstGeom>
          <a:solidFill>
            <a:srgbClr val="FF99FF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6" name="Rectangle 144"/>
          <p:cNvSpPr>
            <a:spLocks noChangeArrowheads="1"/>
          </p:cNvSpPr>
          <p:nvPr/>
        </p:nvSpPr>
        <p:spPr bwMode="auto">
          <a:xfrm>
            <a:off x="5358193" y="2760782"/>
            <a:ext cx="484427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3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97.4</a:t>
            </a:r>
          </a:p>
        </p:txBody>
      </p:sp>
      <p:sp>
        <p:nvSpPr>
          <p:cNvPr id="77" name="Rectangle 144"/>
          <p:cNvSpPr>
            <a:spLocks noChangeArrowheads="1"/>
          </p:cNvSpPr>
          <p:nvPr/>
        </p:nvSpPr>
        <p:spPr bwMode="auto">
          <a:xfrm>
            <a:off x="5831515" y="2952125"/>
            <a:ext cx="354584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3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90</a:t>
            </a:r>
          </a:p>
        </p:txBody>
      </p:sp>
      <p:sp>
        <p:nvSpPr>
          <p:cNvPr id="78" name="Rectangle 144"/>
          <p:cNvSpPr>
            <a:spLocks noChangeArrowheads="1"/>
          </p:cNvSpPr>
          <p:nvPr/>
        </p:nvSpPr>
        <p:spPr bwMode="auto">
          <a:xfrm>
            <a:off x="7183103" y="2669953"/>
            <a:ext cx="439544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3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100</a:t>
            </a:r>
          </a:p>
        </p:txBody>
      </p:sp>
      <p:sp>
        <p:nvSpPr>
          <p:cNvPr id="80" name="Rectangle 144"/>
          <p:cNvSpPr>
            <a:spLocks noChangeArrowheads="1"/>
          </p:cNvSpPr>
          <p:nvPr/>
        </p:nvSpPr>
        <p:spPr bwMode="auto">
          <a:xfrm>
            <a:off x="7612904" y="2669953"/>
            <a:ext cx="439544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3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100</a:t>
            </a:r>
          </a:p>
        </p:txBody>
      </p:sp>
      <p:sp>
        <p:nvSpPr>
          <p:cNvPr id="90" name="Rectangle 144"/>
          <p:cNvSpPr>
            <a:spLocks noChangeArrowheads="1"/>
          </p:cNvSpPr>
          <p:nvPr/>
        </p:nvSpPr>
        <p:spPr bwMode="auto">
          <a:xfrm>
            <a:off x="6188381" y="2933075"/>
            <a:ext cx="484427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3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91.4</a:t>
            </a:r>
          </a:p>
        </p:txBody>
      </p:sp>
      <p:sp>
        <p:nvSpPr>
          <p:cNvPr id="92" name="Rectangle 144"/>
          <p:cNvSpPr>
            <a:spLocks noChangeArrowheads="1"/>
          </p:cNvSpPr>
          <p:nvPr/>
        </p:nvSpPr>
        <p:spPr bwMode="auto">
          <a:xfrm>
            <a:off x="6600792" y="3065983"/>
            <a:ext cx="484427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3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85.7</a:t>
            </a:r>
          </a:p>
        </p:txBody>
      </p:sp>
      <p:sp>
        <p:nvSpPr>
          <p:cNvPr id="94" name="Rectangle 144"/>
          <p:cNvSpPr>
            <a:spLocks noChangeArrowheads="1"/>
          </p:cNvSpPr>
          <p:nvPr/>
        </p:nvSpPr>
        <p:spPr bwMode="auto">
          <a:xfrm>
            <a:off x="8072103" y="2669953"/>
            <a:ext cx="439544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3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100</a:t>
            </a:r>
          </a:p>
        </p:txBody>
      </p:sp>
      <p:sp>
        <p:nvSpPr>
          <p:cNvPr id="96" name="Rectangle 144"/>
          <p:cNvSpPr>
            <a:spLocks noChangeArrowheads="1"/>
          </p:cNvSpPr>
          <p:nvPr/>
        </p:nvSpPr>
        <p:spPr bwMode="auto">
          <a:xfrm>
            <a:off x="8544384" y="2993975"/>
            <a:ext cx="354584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3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9</a:t>
            </a:r>
            <a:r>
              <a:rPr lang="en-GB" sz="13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0</a:t>
            </a:r>
          </a:p>
        </p:txBody>
      </p:sp>
      <p:grpSp>
        <p:nvGrpSpPr>
          <p:cNvPr id="97" name="Grouper 34"/>
          <p:cNvGrpSpPr/>
          <p:nvPr/>
        </p:nvGrpSpPr>
        <p:grpSpPr>
          <a:xfrm>
            <a:off x="0" y="6570663"/>
            <a:ext cx="1281360" cy="288111"/>
            <a:chOff x="0" y="6570663"/>
            <a:chExt cx="1281360" cy="288111"/>
          </a:xfrm>
        </p:grpSpPr>
        <p:sp>
          <p:nvSpPr>
            <p:cNvPr id="9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99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UNITY-2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238636" name="Line 146"/>
          <p:cNvSpPr>
            <a:spLocks noChangeShapeType="1"/>
          </p:cNvSpPr>
          <p:nvPr/>
        </p:nvSpPr>
        <p:spPr bwMode="auto">
          <a:xfrm>
            <a:off x="2121249" y="5415415"/>
            <a:ext cx="6872654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6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pPr lvl="0"/>
            <a:r>
              <a:rPr lang="fr-FR" sz="2600" dirty="0" smtClean="0">
                <a:ea typeface="ＭＳ Ｐゴシック" pitchFamily="-1" charset="-128"/>
                <a:cs typeface="ＭＳ Ｐゴシック" pitchFamily="-1" charset="-128"/>
              </a:rPr>
              <a:t>UNITY-2 </a:t>
            </a:r>
            <a:r>
              <a:rPr lang="fr-FR" sz="26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600" dirty="0" err="1" smtClean="0">
                <a:ea typeface="ＭＳ Ｐゴシック" pitchFamily="-1" charset="-128"/>
                <a:cs typeface="ＭＳ Ｐゴシック" pitchFamily="-1" charset="-128"/>
              </a:rPr>
              <a:t>daclatasvir/asunaprevir/beclabuvir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6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 RBV in genotype 1 with compensated cirrhosis</a:t>
            </a:r>
            <a:endParaRPr lang="en-GB" sz="26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9" name="ZoneTexte 69"/>
          <p:cNvSpPr txBox="1">
            <a:spLocks noChangeArrowheads="1"/>
          </p:cNvSpPr>
          <p:nvPr/>
        </p:nvSpPr>
        <p:spPr bwMode="auto">
          <a:xfrm>
            <a:off x="5016500" y="6581775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Muir AJ. JAMA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2015;313:1736-44 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93" name="Rectangle 135"/>
          <p:cNvSpPr>
            <a:spLocks noChangeArrowheads="1"/>
          </p:cNvSpPr>
          <p:nvPr/>
        </p:nvSpPr>
        <p:spPr bwMode="auto">
          <a:xfrm>
            <a:off x="1973182" y="5296454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ea typeface="Arial" pitchFamily="-1" charset="0"/>
                <a:cs typeface="Arial" pitchFamily="-1" charset="0"/>
              </a:rPr>
              <a:t>0</a:t>
            </a:r>
            <a:endParaRPr lang="en-GB" sz="1400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5393481" y="5106888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3</a:t>
            </a:r>
            <a:r>
              <a:rPr lang="fr-FR" sz="1200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6246023" y="5106888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3</a:t>
            </a:r>
            <a:r>
              <a:rPr lang="fr-FR" sz="1200" dirty="0"/>
              <a:t>5</a:t>
            </a:r>
            <a:r>
              <a:rPr lang="fr-FR" sz="1200" dirty="0" smtClean="0"/>
              <a:t> </a:t>
            </a:r>
            <a:endParaRPr lang="fr-FR" sz="1200" dirty="0"/>
          </a:p>
        </p:txBody>
      </p:sp>
      <p:sp>
        <p:nvSpPr>
          <p:cNvPr id="69" name="ZoneTexte 68"/>
          <p:cNvSpPr txBox="1"/>
          <p:nvPr/>
        </p:nvSpPr>
        <p:spPr>
          <a:xfrm>
            <a:off x="5824873" y="5106888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40</a:t>
            </a:r>
            <a:endParaRPr lang="fr-FR" sz="1200" dirty="0"/>
          </a:p>
        </p:txBody>
      </p:sp>
      <p:sp>
        <p:nvSpPr>
          <p:cNvPr id="71" name="ZoneTexte 70"/>
          <p:cNvSpPr txBox="1"/>
          <p:nvPr/>
        </p:nvSpPr>
        <p:spPr>
          <a:xfrm>
            <a:off x="6674193" y="5106888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35</a:t>
            </a:r>
            <a:endParaRPr lang="fr-FR" sz="1200" dirty="0"/>
          </a:p>
        </p:txBody>
      </p:sp>
      <p:sp>
        <p:nvSpPr>
          <p:cNvPr id="72" name="ZoneTexte 71"/>
          <p:cNvSpPr txBox="1"/>
          <p:nvPr/>
        </p:nvSpPr>
        <p:spPr>
          <a:xfrm>
            <a:off x="7219966" y="5106888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15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8050736" y="5106888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10 </a:t>
            </a:r>
            <a:endParaRPr lang="fr-FR" sz="1200" dirty="0"/>
          </a:p>
        </p:txBody>
      </p:sp>
      <p:sp>
        <p:nvSpPr>
          <p:cNvPr id="74" name="ZoneTexte 73"/>
          <p:cNvSpPr txBox="1"/>
          <p:nvPr/>
        </p:nvSpPr>
        <p:spPr>
          <a:xfrm>
            <a:off x="7673130" y="5106888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17</a:t>
            </a:r>
            <a:endParaRPr lang="fr-FR" sz="1200" dirty="0"/>
          </a:p>
        </p:txBody>
      </p:sp>
      <p:sp>
        <p:nvSpPr>
          <p:cNvPr id="75" name="ZoneTexte 74"/>
          <p:cNvSpPr txBox="1"/>
          <p:nvPr/>
        </p:nvSpPr>
        <p:spPr>
          <a:xfrm>
            <a:off x="8565994" y="5106888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10</a:t>
            </a:r>
            <a:endParaRPr lang="fr-FR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6636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contenu 11"/>
          <p:cNvSpPr>
            <a:spLocks noGrp="1"/>
          </p:cNvSpPr>
          <p:nvPr>
            <p:ph idx="1"/>
          </p:nvPr>
        </p:nvSpPr>
        <p:spPr>
          <a:xfrm>
            <a:off x="539750" y="1340768"/>
            <a:ext cx="8351838" cy="4824412"/>
          </a:xfrm>
        </p:spPr>
        <p:txBody>
          <a:bodyPr/>
          <a:lstStyle/>
          <a:p>
            <a:r>
              <a:rPr lang="en-US" dirty="0"/>
              <a:t>SVR</a:t>
            </a:r>
            <a:r>
              <a:rPr lang="en-US" baseline="-25000" dirty="0"/>
              <a:t>12</a:t>
            </a:r>
            <a:r>
              <a:rPr lang="en-US" dirty="0"/>
              <a:t> by sub-group</a:t>
            </a:r>
          </a:p>
          <a:p>
            <a:pPr lvl="1"/>
            <a:r>
              <a:rPr lang="en-US" sz="1600" dirty="0"/>
              <a:t>C</a:t>
            </a:r>
            <a:r>
              <a:rPr lang="en-US" sz="1600" dirty="0" smtClean="0"/>
              <a:t>omparable </a:t>
            </a:r>
            <a:r>
              <a:rPr lang="en-US" sz="1600" dirty="0"/>
              <a:t>according to age, sex, baseline HCV RNA level, and IL28B genotype </a:t>
            </a:r>
          </a:p>
          <a:p>
            <a:pPr lvl="1"/>
            <a:r>
              <a:rPr lang="en-US" sz="1600" dirty="0" smtClean="0"/>
              <a:t>Among the 35 </a:t>
            </a:r>
            <a:r>
              <a:rPr lang="en-US" sz="1600" dirty="0"/>
              <a:t>prior null responders in the experienced cohort, 34 (97%) achieved SVR</a:t>
            </a:r>
            <a:r>
              <a:rPr lang="en-US" sz="1600" baseline="-25000" dirty="0"/>
              <a:t>12</a:t>
            </a:r>
            <a:r>
              <a:rPr lang="en-US" sz="1600" dirty="0"/>
              <a:t> 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  <a:p>
            <a:r>
              <a:rPr lang="en-US" dirty="0"/>
              <a:t>Resistance analysis</a:t>
            </a:r>
          </a:p>
          <a:p>
            <a:pPr lvl="1"/>
            <a:r>
              <a:rPr lang="en-US" sz="1600" dirty="0"/>
              <a:t>NS5A polymorphisms at positions 28, 30, 31, or 93 were detected at baseline in 15 of 149 patients (10%) with genotype 1a infection and 13 of 52 patients (25%) with genotype 1b infection</a:t>
            </a:r>
          </a:p>
          <a:p>
            <a:pPr lvl="1"/>
            <a:r>
              <a:rPr lang="en-US" sz="1600" dirty="0"/>
              <a:t>13/15 (87%) with genotype 1a and 13/13 with genotype 1b achieved SVR</a:t>
            </a:r>
            <a:r>
              <a:rPr lang="en-US" sz="1600" baseline="-25000" dirty="0"/>
              <a:t>12</a:t>
            </a:r>
          </a:p>
          <a:p>
            <a:pPr lvl="1"/>
            <a:r>
              <a:rPr lang="en-US" sz="1600" dirty="0"/>
              <a:t>2 patients, in the treatment-experienced group, relapsed : one had M28V at baseline and the other had Q30H and Y93H at baseline</a:t>
            </a:r>
          </a:p>
          <a:p>
            <a:pPr lvl="1"/>
            <a:r>
              <a:rPr lang="en-US" sz="1600" dirty="0"/>
              <a:t>In genotype 1a, emergence of NS5A resistance variants in patients with </a:t>
            </a:r>
            <a:r>
              <a:rPr lang="en-US" sz="1600" dirty="0" err="1"/>
              <a:t>virologic</a:t>
            </a:r>
            <a:r>
              <a:rPr lang="en-US" sz="1600" dirty="0"/>
              <a:t> failure in 11/12 patients; of NS3 resistance variants in 10/12 patients (R155K) ; of NS5B resistance variants in 2 patients (P495)</a:t>
            </a:r>
          </a:p>
          <a:p>
            <a:pPr lvl="1"/>
            <a:r>
              <a:rPr lang="en-US" sz="1600" dirty="0"/>
              <a:t>For the single relapse in genotype 1b, only NS5A-Y93H was detected at </a:t>
            </a:r>
            <a:r>
              <a:rPr lang="en-US" sz="1600" dirty="0" err="1"/>
              <a:t>virologic</a:t>
            </a:r>
            <a:r>
              <a:rPr lang="en-US" sz="1600" dirty="0"/>
              <a:t> failure, with no signature NS3 or NS5B resistance variants </a:t>
            </a:r>
            <a:r>
              <a:rPr lang="en-US" sz="1600" dirty="0" smtClean="0"/>
              <a:t>detected</a:t>
            </a:r>
            <a:endParaRPr lang="en-US" sz="1600" dirty="0"/>
          </a:p>
        </p:txBody>
      </p:sp>
      <p:grpSp>
        <p:nvGrpSpPr>
          <p:cNvPr id="5" name="Grouper 34"/>
          <p:cNvGrpSpPr/>
          <p:nvPr/>
        </p:nvGrpSpPr>
        <p:grpSpPr>
          <a:xfrm>
            <a:off x="0" y="6570663"/>
            <a:ext cx="1281360" cy="288111"/>
            <a:chOff x="0" y="6570663"/>
            <a:chExt cx="1281360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UNITY-2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pPr lvl="0"/>
            <a:r>
              <a:rPr lang="fr-FR" sz="2600" dirty="0" smtClean="0">
                <a:ea typeface="ＭＳ Ｐゴシック" pitchFamily="-1" charset="-128"/>
                <a:cs typeface="ＭＳ Ｐゴシック" pitchFamily="-1" charset="-128"/>
              </a:rPr>
              <a:t>UNITY-2 </a:t>
            </a:r>
            <a:r>
              <a:rPr lang="fr-FR" sz="26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600" dirty="0" err="1" smtClean="0">
                <a:ea typeface="ＭＳ Ｐゴシック" pitchFamily="-1" charset="-128"/>
                <a:cs typeface="ＭＳ Ｐゴシック" pitchFamily="-1" charset="-128"/>
              </a:rPr>
              <a:t>daclatasvir/asunaprevir/beclabuvir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6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 RBV in genotype 1 with compensated cirrhosis</a:t>
            </a:r>
            <a:endParaRPr lang="en-GB" sz="26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5016500" y="6581775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Muir AJ. JAMA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2015;313:1736-44 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9163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95286" y="1333500"/>
            <a:ext cx="855249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and laboratory abnormalities, n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6" name="Grouper 34"/>
          <p:cNvGrpSpPr/>
          <p:nvPr/>
        </p:nvGrpSpPr>
        <p:grpSpPr>
          <a:xfrm>
            <a:off x="0" y="6570663"/>
            <a:ext cx="1281360" cy="288111"/>
            <a:chOff x="0" y="6570663"/>
            <a:chExt cx="1281360" cy="288111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UNITY-2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4500070"/>
              </p:ext>
            </p:extLst>
          </p:nvPr>
        </p:nvGraphicFramePr>
        <p:xfrm>
          <a:off x="467544" y="1628800"/>
          <a:ext cx="8352211" cy="4925770"/>
        </p:xfrm>
        <a:graphic>
          <a:graphicData uri="http://schemas.openxmlformats.org/drawingml/2006/table">
            <a:tbl>
              <a:tblPr/>
              <a:tblGrid>
                <a:gridCol w="3478363"/>
                <a:gridCol w="2391229"/>
                <a:gridCol w="2482619"/>
              </a:tblGrid>
              <a:tr h="513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DCV/ASV/BCB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100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DCV/ASV/BCB + 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102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</a:tr>
              <a:tr h="2350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for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50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926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in &gt; 10% in either group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502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502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502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502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502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502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50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3-4 laboratory abnormalities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502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9 g/dl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502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&gt; 5 x ULN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502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 &gt; 5 x ULN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502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Lipase &gt; 3 x ULN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2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pPr lvl="0"/>
            <a:r>
              <a:rPr lang="fr-FR" sz="2600" dirty="0" smtClean="0">
                <a:ea typeface="ＭＳ Ｐゴシック" pitchFamily="-1" charset="-128"/>
                <a:cs typeface="ＭＳ Ｐゴシック" pitchFamily="-1" charset="-128"/>
              </a:rPr>
              <a:t>UNITY-2 </a:t>
            </a:r>
            <a:r>
              <a:rPr lang="fr-FR" sz="26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600" dirty="0" err="1" smtClean="0">
                <a:ea typeface="ＭＳ Ｐゴシック" pitchFamily="-1" charset="-128"/>
                <a:cs typeface="ＭＳ Ｐゴシック" pitchFamily="-1" charset="-128"/>
              </a:rPr>
              <a:t>daclatasvir/asunaprevir/beclabuvir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6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 RBV in genotype 1 with compensated cirrhosis</a:t>
            </a:r>
            <a:endParaRPr lang="en-GB" sz="26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" name="ZoneTexte 69"/>
          <p:cNvSpPr txBox="1">
            <a:spLocks noChangeArrowheads="1"/>
          </p:cNvSpPr>
          <p:nvPr/>
        </p:nvSpPr>
        <p:spPr bwMode="auto">
          <a:xfrm>
            <a:off x="5016500" y="6581775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Muir AJ. JAMA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2015;313:1736-44 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023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>
          <a:xfrm>
            <a:off x="539750" y="1412776"/>
            <a:ext cx="8351838" cy="4824412"/>
          </a:xfrm>
        </p:spPr>
        <p:txBody>
          <a:bodyPr/>
          <a:lstStyle/>
          <a:p>
            <a:r>
              <a:rPr lang="en-US" sz="2800" dirty="0" smtClean="0"/>
              <a:t>Summary</a:t>
            </a:r>
          </a:p>
          <a:p>
            <a:pPr lvl="1"/>
            <a:r>
              <a:rPr lang="en-US" sz="2000" dirty="0" smtClean="0"/>
              <a:t>In this open-label, uncontrolled study, 12 weeks of the fixed-dose combination of </a:t>
            </a:r>
            <a:r>
              <a:rPr lang="en-US" sz="2000" dirty="0" err="1" smtClean="0"/>
              <a:t>daclatasvir</a:t>
            </a:r>
            <a:r>
              <a:rPr lang="en-US" sz="2000" dirty="0" smtClean="0"/>
              <a:t>, </a:t>
            </a:r>
            <a:r>
              <a:rPr lang="en-US" sz="2000" dirty="0" err="1" smtClean="0"/>
              <a:t>asunaprevir</a:t>
            </a:r>
            <a:r>
              <a:rPr lang="en-US" sz="2000" dirty="0" smtClean="0"/>
              <a:t>, and </a:t>
            </a:r>
            <a:r>
              <a:rPr lang="en-US" sz="2000" dirty="0" err="1" smtClean="0"/>
              <a:t>beclabuvir</a:t>
            </a:r>
            <a:r>
              <a:rPr lang="en-US" sz="2000" dirty="0" smtClean="0"/>
              <a:t>, with or without RBV, achieved an overall SVR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rate of 93% in patients with genotype 1 infection and compensated cirrhosis</a:t>
            </a:r>
          </a:p>
          <a:p>
            <a:pPr lvl="2"/>
            <a:r>
              <a:rPr lang="en-US" sz="1800" dirty="0" smtClean="0"/>
              <a:t>Among patients with genotype 1a infection</a:t>
            </a:r>
          </a:p>
          <a:p>
            <a:pPr lvl="3"/>
            <a:r>
              <a:rPr lang="en-US" sz="1600" dirty="0" smtClean="0"/>
              <a:t>SVR</a:t>
            </a:r>
            <a:r>
              <a:rPr lang="en-US" sz="1600" baseline="-25000" dirty="0" smtClean="0"/>
              <a:t>12</a:t>
            </a:r>
            <a:r>
              <a:rPr lang="en-US" sz="1600" dirty="0" smtClean="0"/>
              <a:t> was achieved by 88% of those receiving the fixed-dose combination alone </a:t>
            </a:r>
          </a:p>
          <a:p>
            <a:pPr lvl="3"/>
            <a:r>
              <a:rPr lang="en-US" sz="1600" dirty="0" smtClean="0"/>
              <a:t>and by 95% of those with RBV added to the regimen</a:t>
            </a:r>
          </a:p>
          <a:p>
            <a:pPr lvl="2"/>
            <a:r>
              <a:rPr lang="en-US" sz="1800" dirty="0" smtClean="0"/>
              <a:t>However, the contribution of RBV to SVR</a:t>
            </a:r>
            <a:r>
              <a:rPr lang="en-US" sz="1800" baseline="-25000" dirty="0" smtClean="0"/>
              <a:t>12</a:t>
            </a:r>
            <a:r>
              <a:rPr lang="en-US" sz="1800" dirty="0" smtClean="0"/>
              <a:t> remains uncertain because of the small sample size  </a:t>
            </a:r>
          </a:p>
          <a:p>
            <a:pPr lvl="2"/>
            <a:r>
              <a:rPr lang="en-US" sz="1800" dirty="0" smtClean="0"/>
              <a:t>A 98% SVR</a:t>
            </a:r>
            <a:r>
              <a:rPr lang="en-US" sz="1800" baseline="-25000" dirty="0" smtClean="0"/>
              <a:t>12</a:t>
            </a:r>
            <a:r>
              <a:rPr lang="en-US" sz="1800" dirty="0" smtClean="0"/>
              <a:t> rate was achieved after 12 weeks of treatment in patients with genotype 1b infection and cirrhosis</a:t>
            </a:r>
          </a:p>
          <a:p>
            <a:pPr lvl="1"/>
            <a:r>
              <a:rPr lang="en-US" sz="2000" dirty="0" smtClean="0"/>
              <a:t>Overall, resistance variants at baseline were infrequent and did not appear to have an adverse effect on SVR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rates </a:t>
            </a:r>
          </a:p>
          <a:p>
            <a:pPr lvl="2"/>
            <a:endParaRPr lang="en-US" sz="1800" dirty="0" smtClean="0"/>
          </a:p>
        </p:txBody>
      </p:sp>
      <p:grpSp>
        <p:nvGrpSpPr>
          <p:cNvPr id="6" name="Grouper 34"/>
          <p:cNvGrpSpPr/>
          <p:nvPr/>
        </p:nvGrpSpPr>
        <p:grpSpPr>
          <a:xfrm>
            <a:off x="0" y="6570663"/>
            <a:ext cx="1281360" cy="288111"/>
            <a:chOff x="0" y="6570663"/>
            <a:chExt cx="1281360" cy="288111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UNITY-2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1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pPr lvl="0"/>
            <a:r>
              <a:rPr lang="fr-FR" sz="2600" dirty="0" smtClean="0">
                <a:ea typeface="ＭＳ Ｐゴシック" pitchFamily="-1" charset="-128"/>
                <a:cs typeface="ＭＳ Ｐゴシック" pitchFamily="-1" charset="-128"/>
              </a:rPr>
              <a:t>UNITY-2 </a:t>
            </a:r>
            <a:r>
              <a:rPr lang="fr-FR" sz="26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600" dirty="0" err="1" smtClean="0">
                <a:ea typeface="ＭＳ Ｐゴシック" pitchFamily="-1" charset="-128"/>
                <a:cs typeface="ＭＳ Ｐゴシック" pitchFamily="-1" charset="-128"/>
              </a:rPr>
              <a:t>daclatasvir/asunaprevir/beclabuvir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6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 RBV in genotype 1 with compensated cirrhosis</a:t>
            </a:r>
            <a:endParaRPr lang="en-GB" sz="26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5016500" y="6581775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Muir AJ. JAMA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2015;313:1736-44 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9900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1808</TotalTime>
  <Words>927</Words>
  <Application>Microsoft Macintosh PowerPoint</Application>
  <PresentationFormat>Présentation à l'écran (4:3)</PresentationFormat>
  <Paragraphs>238</Paragraphs>
  <Slides>6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2015 </vt:lpstr>
      <vt:lpstr>UNITY-2 Study: daclatasvir/asunaprevir/beclabuvir + RBV in genotype 1 with compensated cirrhosis</vt:lpstr>
      <vt:lpstr>UNITY-2 Study: daclatasvir/asunaprevir/beclabuvir + RBV in genotype 1 with compensated cirrhosis</vt:lpstr>
      <vt:lpstr>UNITY-2 Study: daclatasvir/asunaprevir/beclabuvir + RBV in genotype 1 with compensated cirrhosis</vt:lpstr>
      <vt:lpstr>UNITY-2 Study: daclatasvir/asunaprevir/beclabuvir + RBV in genotype 1 with compensated cirrhosis</vt:lpstr>
      <vt:lpstr>UNITY-2 Study: daclatasvir/asunaprevir/beclabuvir + RBV in genotype 1 with compensated cirrhosis</vt:lpstr>
      <vt:lpstr>UNITY-2 Study: daclatasvir/asunaprevir/beclabuvir + RBV in genotype 1 with compensated cirrhosis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 de Microsoft Office</cp:lastModifiedBy>
  <cp:revision>82</cp:revision>
  <dcterms:created xsi:type="dcterms:W3CDTF">2010-10-19T10:42:50Z</dcterms:created>
  <dcterms:modified xsi:type="dcterms:W3CDTF">2015-07-22T23:45:36Z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D510D63C-E7A0-421F-92F9-673005B1B5A5</vt:lpwstr>
  </property>
  <property fmtid="{D5CDD505-2E9C-101B-9397-08002B2CF9AE}" pid="3" name="ArticulatePath">
    <vt:lpwstr>HCV-trials_Masque</vt:lpwstr>
  </property>
</Properties>
</file>