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333399"/>
    <a:srgbClr val="FF99FF"/>
    <a:srgbClr val="99FF99"/>
    <a:srgbClr val="FF00FF"/>
    <a:srgbClr val="CC00CC"/>
    <a:srgbClr val="660066"/>
    <a:srgbClr val="00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672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076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849565" y="2249512"/>
            <a:ext cx="323997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542469"/>
              </p:ext>
            </p:extLst>
          </p:nvPr>
        </p:nvGraphicFramePr>
        <p:xfrm>
          <a:off x="5156469" y="2342606"/>
          <a:ext cx="2337724" cy="286511"/>
        </p:xfrm>
        <a:graphic>
          <a:graphicData uri="http://schemas.openxmlformats.org/drawingml/2006/table">
            <a:tbl>
              <a:tblPr/>
              <a:tblGrid>
                <a:gridCol w="2337724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847775"/>
              </p:ext>
            </p:extLst>
          </p:nvPr>
        </p:nvGraphicFramePr>
        <p:xfrm>
          <a:off x="5156469" y="2823133"/>
          <a:ext cx="2337724" cy="286511"/>
        </p:xfrm>
        <a:graphic>
          <a:graphicData uri="http://schemas.openxmlformats.org/drawingml/2006/table">
            <a:tbl>
              <a:tblPr/>
              <a:tblGrid>
                <a:gridCol w="2337724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placebo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275856" y="1215497"/>
            <a:ext cx="1478648" cy="86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Double-blind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UNITY-2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 RBV in genotype 1 with compensated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750" y="1312193"/>
            <a:ext cx="8351838" cy="399953"/>
          </a:xfrm>
        </p:spPr>
        <p:txBody>
          <a:bodyPr/>
          <a:lstStyle/>
          <a:p>
            <a:r>
              <a:rPr lang="fr-FR" dirty="0" smtClean="0"/>
              <a:t>Design</a:t>
            </a:r>
            <a:endParaRPr lang="fr-FR" dirty="0"/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483059" y="1712147"/>
            <a:ext cx="0" cy="243693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206062" y="117684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478405"/>
              </p:ext>
            </p:extLst>
          </p:nvPr>
        </p:nvGraphicFramePr>
        <p:xfrm>
          <a:off x="5156469" y="3367131"/>
          <a:ext cx="2326590" cy="286511"/>
        </p:xfrm>
        <a:graphic>
          <a:graphicData uri="http://schemas.openxmlformats.org/drawingml/2006/table">
            <a:tbl>
              <a:tblPr/>
              <a:tblGrid>
                <a:gridCol w="2326590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1" name="ZoneTexte 70"/>
          <p:cNvSpPr txBox="1"/>
          <p:nvPr/>
        </p:nvSpPr>
        <p:spPr>
          <a:xfrm>
            <a:off x="272105" y="4172073"/>
            <a:ext cx="8260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was stratified on genotype (1a or 1b) </a:t>
            </a:r>
            <a:br>
              <a:rPr lang="en-US" sz="1400" dirty="0" smtClean="0"/>
            </a:b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** Liver biopsy with </a:t>
            </a:r>
            <a:r>
              <a:rPr lang="en-US" sz="1400" dirty="0" err="1" smtClean="0">
                <a:ea typeface="ＭＳ Ｐゴシック" pitchFamily="-1" charset="-128"/>
                <a:cs typeface="ＭＳ Ｐゴシック" pitchFamily="-1" charset="-128"/>
              </a:rPr>
              <a:t>Metavir</a:t>
            </a: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 F4, or </a:t>
            </a:r>
            <a:r>
              <a:rPr lang="en-US" sz="1400" dirty="0" err="1" smtClean="0"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® </a:t>
            </a:r>
            <a:r>
              <a:rPr lang="en-US" sz="1400" u="sng" dirty="0" smtClean="0"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 0.75 + APRI &gt; 2, or </a:t>
            </a:r>
            <a:r>
              <a:rPr lang="en-US" sz="1400" dirty="0" err="1" smtClean="0"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dirty="0" err="1" smtClean="0">
                <a:ea typeface="ＭＳ Ｐゴシック" pitchFamily="-1" charset="-128"/>
                <a:cs typeface="ＭＳ Ｐゴシック" pitchFamily="-1" charset="-128"/>
              </a:rPr>
              <a:t>kPa</a:t>
            </a: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 &gt; 14.6</a:t>
            </a:r>
            <a:endParaRPr lang="en-US" sz="1400" dirty="0"/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4492169" y="2102127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/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55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492169" y="2602411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/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57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4492169" y="3140363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/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45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381060" y="309044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Calibri" pitchFamily="34" charset="0"/>
              </a:rPr>
              <a:t>SVR</a:t>
            </a:r>
            <a:r>
              <a:rPr lang="fr-FR" sz="1600" b="1" baseline="-25000" dirty="0" smtClean="0">
                <a:latin typeface="Calibri" pitchFamily="34" charset="0"/>
              </a:rPr>
              <a:t>12</a:t>
            </a:r>
            <a:endParaRPr lang="fr-FR" sz="1600" b="1" baseline="-25000" dirty="0">
              <a:latin typeface="Calibri" pitchFamily="34" charset="0"/>
            </a:endParaRPr>
          </a:p>
        </p:txBody>
      </p:sp>
      <p:sp>
        <p:nvSpPr>
          <p:cNvPr id="76" name="Line 63"/>
          <p:cNvSpPr>
            <a:spLocks noChangeShapeType="1"/>
          </p:cNvSpPr>
          <p:nvPr/>
        </p:nvSpPr>
        <p:spPr bwMode="auto">
          <a:xfrm>
            <a:off x="7492341" y="2647765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7492341" y="3018187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0" name="Line 63"/>
          <p:cNvSpPr>
            <a:spLocks noChangeShapeType="1"/>
          </p:cNvSpPr>
          <p:nvPr/>
        </p:nvSpPr>
        <p:spPr bwMode="auto">
          <a:xfrm>
            <a:off x="7492341" y="3534683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54222"/>
              </p:ext>
            </p:extLst>
          </p:nvPr>
        </p:nvGraphicFramePr>
        <p:xfrm>
          <a:off x="5156469" y="3866459"/>
          <a:ext cx="2296742" cy="286511"/>
        </p:xfrm>
        <a:graphic>
          <a:graphicData uri="http://schemas.openxmlformats.org/drawingml/2006/table">
            <a:tbl>
              <a:tblPr/>
              <a:tblGrid>
                <a:gridCol w="2296742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placebo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4492169" y="3712528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/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45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4" name="Line 63"/>
          <p:cNvSpPr>
            <a:spLocks noChangeShapeType="1"/>
          </p:cNvSpPr>
          <p:nvPr/>
        </p:nvSpPr>
        <p:spPr bwMode="auto">
          <a:xfrm>
            <a:off x="7492341" y="3898743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75856" y="2392524"/>
            <a:ext cx="609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333399"/>
                </a:solidFill>
                <a:latin typeface="Calibri" pitchFamily="34" charset="0"/>
              </a:rPr>
              <a:t>Naïve</a:t>
            </a:r>
            <a:endParaRPr lang="fr-FR" sz="14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3114469" y="3409255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>
                <a:solidFill>
                  <a:srgbClr val="333399"/>
                </a:solidFill>
                <a:latin typeface="Calibri" pitchFamily="34" charset="0"/>
              </a:rPr>
              <a:t>Experienced</a:t>
            </a:r>
            <a:endParaRPr lang="fr-FR" sz="14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5016500" y="6581775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Muir AJ. JAMA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2015;313:1736-44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0" name="Espace réservé du contenu 1"/>
          <p:cNvSpPr txBox="1">
            <a:spLocks/>
          </p:cNvSpPr>
          <p:nvPr/>
        </p:nvSpPr>
        <p:spPr bwMode="auto">
          <a:xfrm>
            <a:off x="539750" y="4738189"/>
            <a:ext cx="8208714" cy="180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/>
              <a:t>Co-formulated DCV/ASV/BCB 30/200/75 mg </a:t>
            </a:r>
            <a:r>
              <a:rPr lang="en-US" sz="1600" kern="0" dirty="0" err="1"/>
              <a:t>qd</a:t>
            </a:r>
            <a:r>
              <a:rPr lang="en-US" sz="1600" kern="0" dirty="0"/>
              <a:t> : 1 pill bid</a:t>
            </a:r>
          </a:p>
          <a:p>
            <a:pPr lvl="1"/>
            <a:r>
              <a:rPr lang="en-US" sz="1600" kern="0" dirty="0"/>
              <a:t>RBV : 1000 or 1200 mg/day (bid dosing) according to body weight (&lt; or ≥ 75 kg</a:t>
            </a:r>
            <a:r>
              <a:rPr lang="en-US" sz="1600" kern="0" dirty="0" smtClean="0"/>
              <a:t>)</a:t>
            </a:r>
          </a:p>
          <a:p>
            <a:r>
              <a:rPr lang="en-US" sz="2000" kern="0" dirty="0"/>
              <a:t>Objective</a:t>
            </a:r>
          </a:p>
          <a:p>
            <a:pPr lvl="1"/>
            <a:r>
              <a:rPr lang="en-US" sz="1600" kern="0" dirty="0"/>
              <a:t>Primary endpoint :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25 IU</a:t>
            </a:r>
            <a:r>
              <a:rPr lang="en-US" sz="1600" kern="0" dirty="0" smtClean="0"/>
              <a:t>/ml)</a:t>
            </a:r>
            <a:r>
              <a:rPr lang="en-US" sz="1600" kern="0" dirty="0"/>
              <a:t>, with 97.5% CI, </a:t>
            </a:r>
            <a:r>
              <a:rPr lang="en-US" sz="1600" kern="0" dirty="0" smtClean="0"/>
              <a:t>significantly </a:t>
            </a:r>
            <a:r>
              <a:rPr lang="en-US" sz="1600" kern="0" dirty="0" smtClean="0"/>
              <a:t/>
            </a:r>
            <a:br>
              <a:rPr lang="en-US" sz="1600" kern="0" dirty="0" smtClean="0"/>
            </a:br>
            <a:r>
              <a:rPr lang="en-US" sz="1600" kern="0" dirty="0" smtClean="0"/>
              <a:t>&gt; </a:t>
            </a:r>
            <a:r>
              <a:rPr lang="en-US" sz="1600" kern="0" dirty="0"/>
              <a:t>69%, rate of historical control (composite of SVR achieved in this population with approved direct-acting antivirals +  PEG-IFN + RBV), 90% </a:t>
            </a:r>
            <a:r>
              <a:rPr lang="en-US" sz="1600" kern="0" dirty="0" smtClean="0"/>
              <a:t>power</a:t>
            </a:r>
            <a:endParaRPr lang="en-US" sz="1600" kern="0" dirty="0"/>
          </a:p>
        </p:txBody>
      </p:sp>
      <p:cxnSp>
        <p:nvCxnSpPr>
          <p:cNvPr id="4" name="Connecteur en angle 3"/>
          <p:cNvCxnSpPr>
            <a:endCxn id="37" idx="1"/>
          </p:cNvCxnSpPr>
          <p:nvPr/>
        </p:nvCxnSpPr>
        <p:spPr>
          <a:xfrm flipV="1">
            <a:off x="3226924" y="3510386"/>
            <a:ext cx="1929545" cy="265528"/>
          </a:xfrm>
          <a:prstGeom prst="bentConnector3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en angle 5"/>
          <p:cNvCxnSpPr>
            <a:endCxn id="39" idx="1"/>
          </p:cNvCxnSpPr>
          <p:nvPr/>
        </p:nvCxnSpPr>
        <p:spPr>
          <a:xfrm>
            <a:off x="3226924" y="3775911"/>
            <a:ext cx="1929545" cy="233803"/>
          </a:xfrm>
          <a:prstGeom prst="bentConnector3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94176" y="2068011"/>
            <a:ext cx="2951997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 with IFN-based regimen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cxnSp>
        <p:nvCxnSpPr>
          <p:cNvPr id="41" name="Connecteur en angle 40"/>
          <p:cNvCxnSpPr/>
          <p:nvPr/>
        </p:nvCxnSpPr>
        <p:spPr>
          <a:xfrm flipV="1">
            <a:off x="3203848" y="2420888"/>
            <a:ext cx="1943999" cy="265527"/>
          </a:xfrm>
          <a:prstGeom prst="bentConnector3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en angle 44"/>
          <p:cNvCxnSpPr/>
          <p:nvPr/>
        </p:nvCxnSpPr>
        <p:spPr>
          <a:xfrm>
            <a:off x="3203848" y="2686413"/>
            <a:ext cx="1944000" cy="233803"/>
          </a:xfrm>
          <a:prstGeom prst="bentConnector3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1790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6876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grpSp>
        <p:nvGrpSpPr>
          <p:cNvPr id="4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0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662762"/>
              </p:ext>
            </p:extLst>
          </p:nvPr>
        </p:nvGraphicFramePr>
        <p:xfrm>
          <a:off x="251519" y="1638325"/>
          <a:ext cx="8566700" cy="4697235"/>
        </p:xfrm>
        <a:graphic>
          <a:graphicData uri="http://schemas.openxmlformats.org/drawingml/2006/table">
            <a:tbl>
              <a:tblPr/>
              <a:tblGrid>
                <a:gridCol w="3672409"/>
                <a:gridCol w="1440160"/>
                <a:gridCol w="1166448"/>
                <a:gridCol w="1205546"/>
                <a:gridCol w="1082137"/>
              </a:tblGrid>
              <a:tr h="24280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405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57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83% / 11%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86% / 10%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82% / 13%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91% / 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 / 27%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70% 30%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78% / 22%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78% / 22%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IFN-based treatment, n (%)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 (91%)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(98%)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 intolerant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response/ Partial response / Relapse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/2/ 8 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/ 6 / 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 / Adverse event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UNITY-2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 RBV in genotype 1 with compensated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016500" y="6581775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Muir AJ. JAMA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2015;313:1736-44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441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917572" y="1149964"/>
            <a:ext cx="5296191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, % (95% CI)</a:t>
            </a: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2397475" y="3050172"/>
            <a:ext cx="431999" cy="2356433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1854215" y="470589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1854215" y="4103233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1754828" y="2900672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1854215" y="3501952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2121249" y="481361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2121249" y="421233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2121249" y="300701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2121249" y="360829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2211738" y="2998718"/>
            <a:ext cx="0" cy="240713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2881602" y="2606583"/>
            <a:ext cx="7633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(85-100)</a:t>
            </a:r>
            <a:endParaRPr lang="en-GB" sz="13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1783112" y="2584042"/>
            <a:ext cx="387350" cy="3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3738118" y="3148186"/>
            <a:ext cx="431999" cy="2267229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2253812" y="2507017"/>
            <a:ext cx="7633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98.2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(89-100)</a:t>
            </a:r>
            <a:endParaRPr lang="en-GB" sz="13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5600885" y="5403164"/>
            <a:ext cx="1257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1a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9" name="Rectangle 133"/>
          <p:cNvSpPr>
            <a:spLocks noChangeArrowheads="1"/>
          </p:cNvSpPr>
          <p:nvPr/>
        </p:nvSpPr>
        <p:spPr bwMode="auto">
          <a:xfrm>
            <a:off x="4446895" y="3335965"/>
            <a:ext cx="431999" cy="2070640"/>
          </a:xfrm>
          <a:prstGeom prst="rect">
            <a:avLst/>
          </a:prstGeom>
          <a:solidFill>
            <a:srgbClr val="99FF99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3030830" y="3148186"/>
            <a:ext cx="431999" cy="2258419"/>
          </a:xfrm>
          <a:prstGeom prst="rect">
            <a:avLst/>
          </a:prstGeom>
          <a:solidFill>
            <a:srgbClr val="FF99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4327934" y="2838317"/>
            <a:ext cx="6783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86.7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(75-98)</a:t>
            </a:r>
            <a:endParaRPr lang="en-GB" sz="13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3589512" y="2598075"/>
            <a:ext cx="7633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93.3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(85-100)</a:t>
            </a:r>
            <a:endParaRPr lang="en-GB" sz="13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157122" y="510688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</a:t>
            </a:r>
            <a:endParaRPr lang="fr-FR" sz="1200" dirty="0"/>
          </a:p>
        </p:txBody>
      </p:sp>
      <p:sp>
        <p:nvSpPr>
          <p:cNvPr id="82" name="ZoneTexte 81"/>
          <p:cNvSpPr txBox="1"/>
          <p:nvPr/>
        </p:nvSpPr>
        <p:spPr>
          <a:xfrm>
            <a:off x="3050889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57</a:t>
            </a:r>
            <a:endParaRPr lang="fr-FR" sz="1200" dirty="0"/>
          </a:p>
        </p:txBody>
      </p:sp>
      <p:sp>
        <p:nvSpPr>
          <p:cNvPr id="84" name="ZoneTexte 83"/>
          <p:cNvSpPr txBox="1"/>
          <p:nvPr/>
        </p:nvSpPr>
        <p:spPr>
          <a:xfrm>
            <a:off x="3784162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45</a:t>
            </a:r>
            <a:endParaRPr lang="fr-FR" sz="12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488523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45</a:t>
            </a:r>
            <a:endParaRPr lang="fr-FR" sz="1200" dirty="0"/>
          </a:p>
        </p:txBody>
      </p:sp>
      <p:sp>
        <p:nvSpPr>
          <p:cNvPr id="111" name="Rectangle 40"/>
          <p:cNvSpPr>
            <a:spLocks noChangeArrowheads="1"/>
          </p:cNvSpPr>
          <p:nvPr/>
        </p:nvSpPr>
        <p:spPr bwMode="auto">
          <a:xfrm>
            <a:off x="7445910" y="5394920"/>
            <a:ext cx="12666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1b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pSp>
        <p:nvGrpSpPr>
          <p:cNvPr id="102" name="Groupe 101"/>
          <p:cNvGrpSpPr/>
          <p:nvPr/>
        </p:nvGrpSpPr>
        <p:grpSpPr>
          <a:xfrm>
            <a:off x="1043608" y="1688777"/>
            <a:ext cx="7515507" cy="660103"/>
            <a:chOff x="1043608" y="1556792"/>
            <a:chExt cx="7515507" cy="660103"/>
          </a:xfrm>
        </p:grpSpPr>
        <p:sp>
          <p:nvSpPr>
            <p:cNvPr id="91" name="AutoShape 126"/>
            <p:cNvSpPr>
              <a:spLocks noChangeArrowheads="1"/>
            </p:cNvSpPr>
            <p:nvPr/>
          </p:nvSpPr>
          <p:spPr bwMode="auto">
            <a:xfrm>
              <a:off x="1043608" y="1556792"/>
              <a:ext cx="7488832" cy="64807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1400115" y="1580227"/>
              <a:ext cx="3121325" cy="36988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  Naïve, </a:t>
              </a:r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-109" charset="-128"/>
                  <a:cs typeface="ＭＳ Ｐゴシック" pitchFamily="-109" charset="-128"/>
                </a:rPr>
                <a:t>DCV/ASV/BCB + </a:t>
              </a: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09" charset="-128"/>
                  <a:cs typeface="ＭＳ Ｐゴシック" pitchFamily="-109" charset="-128"/>
                </a:rPr>
                <a:t>RBV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</a:t>
              </a:r>
              <a:endPara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1203825" y="1701741"/>
              <a:ext cx="177800" cy="144462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AutoShape 165"/>
            <p:cNvSpPr>
              <a:spLocks noChangeArrowheads="1"/>
            </p:cNvSpPr>
            <p:nvPr/>
          </p:nvSpPr>
          <p:spPr bwMode="auto">
            <a:xfrm>
              <a:off x="1400115" y="1894835"/>
              <a:ext cx="3121325" cy="322060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  Naïve</a:t>
              </a: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, </a:t>
              </a:r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-109" charset="-128"/>
                  <a:cs typeface="ＭＳ Ｐゴシック" pitchFamily="-109" charset="-128"/>
                </a:rPr>
                <a:t>DCV/ASV/BCB + </a:t>
              </a: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09" charset="-128"/>
                  <a:cs typeface="ＭＳ Ｐゴシック" pitchFamily="-109" charset="-128"/>
                </a:rPr>
                <a:t>placebo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</a:t>
              </a:r>
              <a:endPara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6" name="Rectangle 3"/>
            <p:cNvSpPr>
              <a:spLocks noChangeArrowheads="1"/>
            </p:cNvSpPr>
            <p:nvPr/>
          </p:nvSpPr>
          <p:spPr bwMode="auto">
            <a:xfrm>
              <a:off x="1203825" y="2026039"/>
              <a:ext cx="177800" cy="125785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8" name="AutoShape 165"/>
            <p:cNvSpPr>
              <a:spLocks noChangeArrowheads="1"/>
            </p:cNvSpPr>
            <p:nvPr/>
          </p:nvSpPr>
          <p:spPr bwMode="auto">
            <a:xfrm>
              <a:off x="4931497" y="1562517"/>
              <a:ext cx="3627617" cy="36988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  </a:t>
              </a:r>
              <a:r>
                <a:rPr lang="fr-FR" sz="1600" b="1" dirty="0" err="1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Experienced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, </a:t>
              </a:r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-109" charset="-128"/>
                  <a:cs typeface="ＭＳ Ｐゴシック" pitchFamily="-109" charset="-128"/>
                </a:rPr>
                <a:t>DCV/ASV/BCB + RBV</a:t>
              </a: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</a:t>
              </a:r>
            </a:p>
          </p:txBody>
        </p:sp>
        <p:sp>
          <p:nvSpPr>
            <p:cNvPr id="70" name="Rectangle 3"/>
            <p:cNvSpPr>
              <a:spLocks noChangeArrowheads="1"/>
            </p:cNvSpPr>
            <p:nvPr/>
          </p:nvSpPr>
          <p:spPr bwMode="auto">
            <a:xfrm>
              <a:off x="4751705" y="1684031"/>
              <a:ext cx="177800" cy="144462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1" name="AutoShape 165"/>
            <p:cNvSpPr>
              <a:spLocks noChangeArrowheads="1"/>
            </p:cNvSpPr>
            <p:nvPr/>
          </p:nvSpPr>
          <p:spPr bwMode="auto">
            <a:xfrm>
              <a:off x="4931498" y="1836004"/>
              <a:ext cx="3627617" cy="322060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  </a:t>
              </a:r>
              <a:r>
                <a:rPr lang="fr-FR" sz="1600" b="1" dirty="0" err="1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Experienced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, </a:t>
              </a:r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-109" charset="-128"/>
                  <a:cs typeface="ＭＳ Ｐゴシック" pitchFamily="-109" charset="-128"/>
                </a:rPr>
                <a:t>DCV/ASV/BCB + </a:t>
              </a: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09" charset="-128"/>
                  <a:cs typeface="ＭＳ Ｐゴシック" pitchFamily="-109" charset="-128"/>
                </a:rPr>
                <a:t>placebo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</a:t>
              </a:r>
              <a:endPara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3"/>
            <p:cNvSpPr>
              <a:spLocks noChangeArrowheads="1"/>
            </p:cNvSpPr>
            <p:nvPr/>
          </p:nvSpPr>
          <p:spPr bwMode="auto">
            <a:xfrm>
              <a:off x="4751705" y="1941808"/>
              <a:ext cx="177800" cy="125785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7" name="ZoneTexte 86"/>
          <p:cNvSpPr txBox="1"/>
          <p:nvPr/>
        </p:nvSpPr>
        <p:spPr>
          <a:xfrm>
            <a:off x="2377135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55</a:t>
            </a:r>
            <a:endParaRPr lang="fr-FR" sz="12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3832"/>
              </p:ext>
            </p:extLst>
          </p:nvPr>
        </p:nvGraphicFramePr>
        <p:xfrm>
          <a:off x="35496" y="5538936"/>
          <a:ext cx="5059610" cy="91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290"/>
                <a:gridCol w="720080"/>
                <a:gridCol w="720080"/>
                <a:gridCol w="720080"/>
                <a:gridCol w="720080"/>
              </a:tblGrid>
              <a:tr h="184270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Early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discontinuation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breakthrough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Rectangle 133"/>
          <p:cNvSpPr>
            <a:spLocks noChangeArrowheads="1"/>
          </p:cNvSpPr>
          <p:nvPr/>
        </p:nvSpPr>
        <p:spPr bwMode="auto">
          <a:xfrm>
            <a:off x="5420164" y="3050172"/>
            <a:ext cx="359997" cy="2365243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Rectangle 133"/>
          <p:cNvSpPr>
            <a:spLocks noChangeArrowheads="1"/>
          </p:cNvSpPr>
          <p:nvPr/>
        </p:nvSpPr>
        <p:spPr bwMode="auto">
          <a:xfrm>
            <a:off x="6245901" y="3227144"/>
            <a:ext cx="359997" cy="2188271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133"/>
          <p:cNvSpPr>
            <a:spLocks noChangeArrowheads="1"/>
          </p:cNvSpPr>
          <p:nvPr/>
        </p:nvSpPr>
        <p:spPr bwMode="auto">
          <a:xfrm>
            <a:off x="6664892" y="3379507"/>
            <a:ext cx="359997" cy="2035908"/>
          </a:xfrm>
          <a:prstGeom prst="rect">
            <a:avLst/>
          </a:prstGeom>
          <a:solidFill>
            <a:srgbClr val="99FF99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Rectangle 133"/>
          <p:cNvSpPr>
            <a:spLocks noChangeArrowheads="1"/>
          </p:cNvSpPr>
          <p:nvPr/>
        </p:nvSpPr>
        <p:spPr bwMode="auto">
          <a:xfrm>
            <a:off x="5837054" y="3259766"/>
            <a:ext cx="359997" cy="2155650"/>
          </a:xfrm>
          <a:prstGeom prst="rect">
            <a:avLst/>
          </a:prstGeom>
          <a:solidFill>
            <a:srgbClr val="FF99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133"/>
          <p:cNvSpPr>
            <a:spLocks noChangeArrowheads="1"/>
          </p:cNvSpPr>
          <p:nvPr/>
        </p:nvSpPr>
        <p:spPr bwMode="auto">
          <a:xfrm>
            <a:off x="7238603" y="2998718"/>
            <a:ext cx="359997" cy="2416697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Rectangle 133"/>
          <p:cNvSpPr>
            <a:spLocks noChangeArrowheads="1"/>
          </p:cNvSpPr>
          <p:nvPr/>
        </p:nvSpPr>
        <p:spPr bwMode="auto">
          <a:xfrm>
            <a:off x="8093202" y="2998718"/>
            <a:ext cx="359997" cy="2416697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Rectangle 133"/>
          <p:cNvSpPr>
            <a:spLocks noChangeArrowheads="1"/>
          </p:cNvSpPr>
          <p:nvPr/>
        </p:nvSpPr>
        <p:spPr bwMode="auto">
          <a:xfrm>
            <a:off x="8541055" y="3270649"/>
            <a:ext cx="359997" cy="2144765"/>
          </a:xfrm>
          <a:prstGeom prst="rect">
            <a:avLst/>
          </a:prstGeom>
          <a:solidFill>
            <a:srgbClr val="99FF99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2" name="Rectangle 133"/>
          <p:cNvSpPr>
            <a:spLocks noChangeArrowheads="1"/>
          </p:cNvSpPr>
          <p:nvPr/>
        </p:nvSpPr>
        <p:spPr bwMode="auto">
          <a:xfrm>
            <a:off x="7669924" y="2998718"/>
            <a:ext cx="359997" cy="2416697"/>
          </a:xfrm>
          <a:prstGeom prst="rect">
            <a:avLst/>
          </a:prstGeom>
          <a:solidFill>
            <a:srgbClr val="FF99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6" name="Rectangle 144"/>
          <p:cNvSpPr>
            <a:spLocks noChangeArrowheads="1"/>
          </p:cNvSpPr>
          <p:nvPr/>
        </p:nvSpPr>
        <p:spPr bwMode="auto">
          <a:xfrm>
            <a:off x="5358193" y="2760782"/>
            <a:ext cx="484427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97.4</a:t>
            </a:r>
          </a:p>
        </p:txBody>
      </p:sp>
      <p:sp>
        <p:nvSpPr>
          <p:cNvPr id="77" name="Rectangle 144"/>
          <p:cNvSpPr>
            <a:spLocks noChangeArrowheads="1"/>
          </p:cNvSpPr>
          <p:nvPr/>
        </p:nvSpPr>
        <p:spPr bwMode="auto">
          <a:xfrm>
            <a:off x="5831515" y="2952125"/>
            <a:ext cx="35458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90</a:t>
            </a:r>
          </a:p>
        </p:txBody>
      </p:sp>
      <p:sp>
        <p:nvSpPr>
          <p:cNvPr id="78" name="Rectangle 144"/>
          <p:cNvSpPr>
            <a:spLocks noChangeArrowheads="1"/>
          </p:cNvSpPr>
          <p:nvPr/>
        </p:nvSpPr>
        <p:spPr bwMode="auto">
          <a:xfrm>
            <a:off x="7183103" y="2669953"/>
            <a:ext cx="43954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80" name="Rectangle 144"/>
          <p:cNvSpPr>
            <a:spLocks noChangeArrowheads="1"/>
          </p:cNvSpPr>
          <p:nvPr/>
        </p:nvSpPr>
        <p:spPr bwMode="auto">
          <a:xfrm>
            <a:off x="7612904" y="2669953"/>
            <a:ext cx="43954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90" name="Rectangle 144"/>
          <p:cNvSpPr>
            <a:spLocks noChangeArrowheads="1"/>
          </p:cNvSpPr>
          <p:nvPr/>
        </p:nvSpPr>
        <p:spPr bwMode="auto">
          <a:xfrm>
            <a:off x="6188381" y="2933075"/>
            <a:ext cx="484427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91.4</a:t>
            </a:r>
          </a:p>
        </p:txBody>
      </p:sp>
      <p:sp>
        <p:nvSpPr>
          <p:cNvPr id="92" name="Rectangle 144"/>
          <p:cNvSpPr>
            <a:spLocks noChangeArrowheads="1"/>
          </p:cNvSpPr>
          <p:nvPr/>
        </p:nvSpPr>
        <p:spPr bwMode="auto">
          <a:xfrm>
            <a:off x="6600792" y="3065983"/>
            <a:ext cx="484427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85.7</a:t>
            </a:r>
          </a:p>
        </p:txBody>
      </p:sp>
      <p:sp>
        <p:nvSpPr>
          <p:cNvPr id="94" name="Rectangle 144"/>
          <p:cNvSpPr>
            <a:spLocks noChangeArrowheads="1"/>
          </p:cNvSpPr>
          <p:nvPr/>
        </p:nvSpPr>
        <p:spPr bwMode="auto">
          <a:xfrm>
            <a:off x="8072103" y="2669953"/>
            <a:ext cx="43954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96" name="Rectangle 144"/>
          <p:cNvSpPr>
            <a:spLocks noChangeArrowheads="1"/>
          </p:cNvSpPr>
          <p:nvPr/>
        </p:nvSpPr>
        <p:spPr bwMode="auto">
          <a:xfrm>
            <a:off x="8544384" y="2993975"/>
            <a:ext cx="35458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</a:t>
            </a:r>
            <a:r>
              <a:rPr lang="en-GB" sz="13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0</a:t>
            </a:r>
          </a:p>
        </p:txBody>
      </p:sp>
      <p:grpSp>
        <p:nvGrpSpPr>
          <p:cNvPr id="97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9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9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2121249" y="5415415"/>
            <a:ext cx="687265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6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UNITY-2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 RBV in genotype 1 with compensated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9" name="ZoneTexte 69"/>
          <p:cNvSpPr txBox="1">
            <a:spLocks noChangeArrowheads="1"/>
          </p:cNvSpPr>
          <p:nvPr/>
        </p:nvSpPr>
        <p:spPr bwMode="auto">
          <a:xfrm>
            <a:off x="5016500" y="6581775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Muir AJ. JAMA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2015;313:1736-44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93" name="Rectangle 135"/>
          <p:cNvSpPr>
            <a:spLocks noChangeArrowheads="1"/>
          </p:cNvSpPr>
          <p:nvPr/>
        </p:nvSpPr>
        <p:spPr bwMode="auto">
          <a:xfrm>
            <a:off x="1973182" y="5296454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5393481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3</a:t>
            </a:r>
            <a:r>
              <a:rPr lang="fr-FR" sz="1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246023" y="5106888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3</a:t>
            </a:r>
            <a:r>
              <a:rPr lang="fr-FR" sz="1200" dirty="0"/>
              <a:t>5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69" name="ZoneTexte 68"/>
          <p:cNvSpPr txBox="1"/>
          <p:nvPr/>
        </p:nvSpPr>
        <p:spPr>
          <a:xfrm>
            <a:off x="5824873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40</a:t>
            </a:r>
            <a:endParaRPr lang="fr-FR" sz="1200" dirty="0"/>
          </a:p>
        </p:txBody>
      </p:sp>
      <p:sp>
        <p:nvSpPr>
          <p:cNvPr id="71" name="ZoneTexte 70"/>
          <p:cNvSpPr txBox="1"/>
          <p:nvPr/>
        </p:nvSpPr>
        <p:spPr>
          <a:xfrm>
            <a:off x="6674193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35</a:t>
            </a:r>
            <a:endParaRPr lang="fr-FR" sz="1200" dirty="0"/>
          </a:p>
        </p:txBody>
      </p:sp>
      <p:sp>
        <p:nvSpPr>
          <p:cNvPr id="72" name="ZoneTexte 71"/>
          <p:cNvSpPr txBox="1"/>
          <p:nvPr/>
        </p:nvSpPr>
        <p:spPr>
          <a:xfrm>
            <a:off x="7219966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8050736" y="5106888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10 </a:t>
            </a:r>
            <a:endParaRPr lang="fr-FR" sz="1200" dirty="0"/>
          </a:p>
        </p:txBody>
      </p:sp>
      <p:sp>
        <p:nvSpPr>
          <p:cNvPr id="74" name="ZoneTexte 73"/>
          <p:cNvSpPr txBox="1"/>
          <p:nvPr/>
        </p:nvSpPr>
        <p:spPr>
          <a:xfrm>
            <a:off x="7673130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17</a:t>
            </a:r>
            <a:endParaRPr lang="fr-FR" sz="1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8565994" y="51068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10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63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539750" y="1340768"/>
            <a:ext cx="8351838" cy="4824412"/>
          </a:xfrm>
        </p:spPr>
        <p:txBody>
          <a:bodyPr/>
          <a:lstStyle/>
          <a:p>
            <a:r>
              <a:rPr lang="en-US" dirty="0"/>
              <a:t>SVR</a:t>
            </a:r>
            <a:r>
              <a:rPr lang="en-US" baseline="-25000" dirty="0"/>
              <a:t>12</a:t>
            </a:r>
            <a:r>
              <a:rPr lang="en-US" dirty="0"/>
              <a:t> by sub-group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omparable </a:t>
            </a:r>
            <a:r>
              <a:rPr lang="en-US" sz="1600" dirty="0"/>
              <a:t>according to age, sex, baseline HCV RNA level, and IL28B genotype </a:t>
            </a:r>
          </a:p>
          <a:p>
            <a:pPr lvl="1"/>
            <a:r>
              <a:rPr lang="en-US" sz="1600" dirty="0" smtClean="0"/>
              <a:t>Among the 35 </a:t>
            </a:r>
            <a:r>
              <a:rPr lang="en-US" sz="1600" dirty="0"/>
              <a:t>prior null responders in the experienced cohort, 34 (97%) achieved SVR</a:t>
            </a:r>
            <a:r>
              <a:rPr lang="en-US" sz="1600" baseline="-25000" dirty="0"/>
              <a:t>12</a:t>
            </a:r>
            <a:r>
              <a:rPr lang="en-US" sz="1600" dirty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  <a:p>
            <a:r>
              <a:rPr lang="en-US" dirty="0"/>
              <a:t>Resistance analysis</a:t>
            </a:r>
          </a:p>
          <a:p>
            <a:pPr lvl="1"/>
            <a:r>
              <a:rPr lang="en-US" sz="1600" dirty="0"/>
              <a:t>NS5A polymorphisms at positions 28, 30, 31, or 93 were detected at baseline in 15 of 149 patients (10%) with genotype 1a infection and 13 of 52 patients (25%) with genotype 1b infection</a:t>
            </a:r>
          </a:p>
          <a:p>
            <a:pPr lvl="1"/>
            <a:r>
              <a:rPr lang="en-US" sz="1600" dirty="0"/>
              <a:t>13/15 (87%) with genotype 1a and 13/13 with genotype 1b achieved SVR</a:t>
            </a:r>
            <a:r>
              <a:rPr lang="en-US" sz="1600" baseline="-25000" dirty="0"/>
              <a:t>12</a:t>
            </a:r>
          </a:p>
          <a:p>
            <a:pPr lvl="1"/>
            <a:r>
              <a:rPr lang="en-US" sz="1600" dirty="0"/>
              <a:t>2 patients, in the treatment-experienced group, relapsed : one had M28V at baseline and the other had Q30H and Y93H at baseline</a:t>
            </a:r>
          </a:p>
          <a:p>
            <a:pPr lvl="1"/>
            <a:r>
              <a:rPr lang="en-US" sz="1600" dirty="0"/>
              <a:t>In genotype 1a, emergence of NS5A resistance variants in patients with </a:t>
            </a:r>
            <a:r>
              <a:rPr lang="en-US" sz="1600" dirty="0" err="1"/>
              <a:t>virologic</a:t>
            </a:r>
            <a:r>
              <a:rPr lang="en-US" sz="1600" dirty="0"/>
              <a:t> failure in 11/12 patients; of NS3 resistance variants in 10/12 patients (R155K) ; of NS5B resistance variants in 2 patients (P495)</a:t>
            </a:r>
          </a:p>
          <a:p>
            <a:pPr lvl="1"/>
            <a:r>
              <a:rPr lang="en-US" sz="1600" dirty="0"/>
              <a:t>For the single relapse in genotype 1b, only NS5A-Y93H was detected at </a:t>
            </a:r>
            <a:r>
              <a:rPr lang="en-US" sz="1600" dirty="0" err="1"/>
              <a:t>virologic</a:t>
            </a:r>
            <a:r>
              <a:rPr lang="en-US" sz="1600" dirty="0"/>
              <a:t> failure, with no signature NS3 or NS5B resistance variants </a:t>
            </a:r>
            <a:r>
              <a:rPr lang="en-US" sz="1600" dirty="0" smtClean="0"/>
              <a:t>detected</a:t>
            </a:r>
            <a:endParaRPr lang="en-US" sz="1600" dirty="0"/>
          </a:p>
        </p:txBody>
      </p:sp>
      <p:grpSp>
        <p:nvGrpSpPr>
          <p:cNvPr id="5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UNITY-2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 RBV in genotype 1 with compensated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16500" y="6581775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Muir AJ. JAMA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2015;313:1736-44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916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286" y="1333500"/>
            <a:ext cx="855249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500070"/>
              </p:ext>
            </p:extLst>
          </p:nvPr>
        </p:nvGraphicFramePr>
        <p:xfrm>
          <a:off x="467544" y="1628800"/>
          <a:ext cx="8352211" cy="4925770"/>
        </p:xfrm>
        <a:graphic>
          <a:graphicData uri="http://schemas.openxmlformats.org/drawingml/2006/table">
            <a:tbl>
              <a:tblPr/>
              <a:tblGrid>
                <a:gridCol w="3478363"/>
                <a:gridCol w="2391229"/>
                <a:gridCol w="2482619"/>
              </a:tblGrid>
              <a:tr h="513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 + 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2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&gt; 10%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laboratory abnormalities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9 g/dl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Lipase &gt; 3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UNITY-2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 RBV in genotype 1 with compensated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016500" y="6581775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Muir AJ. JAMA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2015;313:1736-44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2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412776"/>
            <a:ext cx="8351838" cy="4824412"/>
          </a:xfrm>
        </p:spPr>
        <p:txBody>
          <a:bodyPr/>
          <a:lstStyle/>
          <a:p>
            <a:r>
              <a:rPr lang="en-US" sz="2800" dirty="0" smtClean="0"/>
              <a:t>Summary</a:t>
            </a:r>
          </a:p>
          <a:p>
            <a:pPr lvl="1"/>
            <a:r>
              <a:rPr lang="en-US" sz="2000" dirty="0" smtClean="0"/>
              <a:t>In this open-label, uncontrolled study, 12 weeks of the fixed-dose combination of </a:t>
            </a:r>
            <a:r>
              <a:rPr lang="en-US" sz="2000" dirty="0" err="1" smtClean="0"/>
              <a:t>daclatasvir</a:t>
            </a:r>
            <a:r>
              <a:rPr lang="en-US" sz="2000" dirty="0" smtClean="0"/>
              <a:t>, </a:t>
            </a:r>
            <a:r>
              <a:rPr lang="en-US" sz="2000" dirty="0" err="1" smtClean="0"/>
              <a:t>asunaprevir</a:t>
            </a:r>
            <a:r>
              <a:rPr lang="en-US" sz="2000" dirty="0" smtClean="0"/>
              <a:t>, and </a:t>
            </a:r>
            <a:r>
              <a:rPr lang="en-US" sz="2000" dirty="0" err="1" smtClean="0"/>
              <a:t>beclabuvir</a:t>
            </a:r>
            <a:r>
              <a:rPr lang="en-US" sz="2000" dirty="0" smtClean="0"/>
              <a:t>, with or without RBV, achieved an overall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rate of 93% in patients with genotype 1 infection and compensated cirrhosis</a:t>
            </a:r>
          </a:p>
          <a:p>
            <a:pPr lvl="2"/>
            <a:r>
              <a:rPr lang="en-US" sz="1800" dirty="0" smtClean="0"/>
              <a:t>Among patients with genotype 1a infection</a:t>
            </a:r>
          </a:p>
          <a:p>
            <a:pPr lvl="3"/>
            <a:r>
              <a:rPr lang="en-US" sz="1600" dirty="0" smtClean="0"/>
              <a:t>SVR</a:t>
            </a:r>
            <a:r>
              <a:rPr lang="en-US" sz="1600" baseline="-25000" dirty="0" smtClean="0"/>
              <a:t>12</a:t>
            </a:r>
            <a:r>
              <a:rPr lang="en-US" sz="1600" dirty="0" smtClean="0"/>
              <a:t> was achieved by 88% of those receiving the fixed-dose combination alone </a:t>
            </a:r>
          </a:p>
          <a:p>
            <a:pPr lvl="3"/>
            <a:r>
              <a:rPr lang="en-US" sz="1600" dirty="0" smtClean="0"/>
              <a:t>and by 95% of those with RBV added to the regimen</a:t>
            </a:r>
          </a:p>
          <a:p>
            <a:pPr lvl="2"/>
            <a:r>
              <a:rPr lang="en-US" sz="1800" dirty="0" smtClean="0"/>
              <a:t>However, the contribution of RBV to 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remains uncertain because of the small sample size  </a:t>
            </a:r>
          </a:p>
          <a:p>
            <a:pPr lvl="2"/>
            <a:r>
              <a:rPr lang="en-US" sz="1800" dirty="0" smtClean="0"/>
              <a:t>A 98% 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rate was achieved after 12 weeks of treatment in patients with genotype 1b infection and cirrhosis</a:t>
            </a:r>
          </a:p>
          <a:p>
            <a:pPr lvl="1"/>
            <a:r>
              <a:rPr lang="en-US" sz="2000" dirty="0" smtClean="0"/>
              <a:t>Overall, resistance variants at baseline were infrequent and did not appear to have an adverse effect on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rates </a:t>
            </a:r>
          </a:p>
          <a:p>
            <a:pPr lvl="2"/>
            <a:endParaRPr lang="en-US" sz="1800" dirty="0" smtClean="0"/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UNITY-2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 RBV in genotype 1 with compensated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016500" y="6581775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Muir AJ. JAMA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2015;313:1736-44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90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927</Words>
  <Application>Microsoft Macintosh PowerPoint</Application>
  <PresentationFormat>Présentation à l'écran (4:3)</PresentationFormat>
  <Paragraphs>238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UNITY-2 Study: daclatasvir/asunaprevir/beclabuvir + RBV in genotype 1 with compensated cirrhosis</vt:lpstr>
      <vt:lpstr>UNITY-2 Study: daclatasvir/asunaprevir/beclabuvir + RBV in genotype 1 with compensated cirrhosis</vt:lpstr>
      <vt:lpstr>UNITY-2 Study: daclatasvir/asunaprevir/beclabuvir + RBV in genotype 1 with compensated cirrhosis</vt:lpstr>
      <vt:lpstr>UNITY-2 Study: daclatasvir/asunaprevir/beclabuvir + RBV in genotype 1 with compensated cirrhosis</vt:lpstr>
      <vt:lpstr>UNITY-2 Study: daclatasvir/asunaprevir/beclabuvir + RBV in genotype 1 with compensated cirrhosis</vt:lpstr>
      <vt:lpstr>UNITY-2 Study: daclatasvir/asunaprevir/beclabuvir + RBV in genotype 1 with compensated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82</cp:revision>
  <dcterms:created xsi:type="dcterms:W3CDTF">2010-10-19T10:42:50Z</dcterms:created>
  <dcterms:modified xsi:type="dcterms:W3CDTF">2015-07-22T23:45:36Z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D510D63C-E7A0-421F-92F9-673005B1B5A5</vt:lpwstr>
  </property>
  <property fmtid="{D5CDD505-2E9C-101B-9397-08002B2CF9AE}" pid="3" name="ArticulatePath">
    <vt:lpwstr>HCV-trials_Masque</vt:lpwstr>
  </property>
</Properties>
</file>