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FFFFFF"/>
    <a:srgbClr val="DDDDDD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672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3778"/>
              </p:ext>
            </p:extLst>
          </p:nvPr>
        </p:nvGraphicFramePr>
        <p:xfrm>
          <a:off x="4760120" y="2436632"/>
          <a:ext cx="1724990" cy="377825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125575"/>
              </p:ext>
            </p:extLst>
          </p:nvPr>
        </p:nvGraphicFramePr>
        <p:xfrm>
          <a:off x="4760120" y="3302925"/>
          <a:ext cx="3490758" cy="368300"/>
        </p:xfrm>
        <a:graphic>
          <a:graphicData uri="http://schemas.openxmlformats.org/drawingml/2006/table">
            <a:tbl>
              <a:tblPr/>
              <a:tblGrid>
                <a:gridCol w="349075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166523" y="1340769"/>
            <a:ext cx="1842040" cy="58328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randomised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label*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91179" y="1979369"/>
            <a:ext cx="3059306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naïve or </a:t>
            </a: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prior</a:t>
            </a:r>
            <a:endParaRPr lang="fr-F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431826"/>
            <a:ext cx="8351838" cy="339812"/>
          </a:xfrm>
        </p:spPr>
        <p:txBody>
          <a:bodyPr/>
          <a:lstStyle/>
          <a:p>
            <a:r>
              <a:rPr lang="fr-FR" dirty="0" smtClean="0"/>
              <a:t>Design</a:t>
            </a:r>
            <a:endParaRPr lang="fr-FR" dirty="0"/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250485" y="2676306"/>
            <a:ext cx="1506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485110" y="1971663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196972" y="16140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6485110" y="2630681"/>
            <a:ext cx="176576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250878" y="1971663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962740" y="156222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664977" y="348865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710662" y="263068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72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3250484" y="3488655"/>
            <a:ext cx="150963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471892" y="2292127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333399"/>
                </a:solidFill>
                <a:latin typeface="Calibri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 2</a:t>
            </a:r>
            <a:endParaRPr lang="fr-FR" sz="16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471892" y="316095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333399"/>
                </a:solidFill>
                <a:latin typeface="Calibri" pitchFamily="34" charset="0"/>
              </a:rPr>
              <a:t>Genotype</a:t>
            </a: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 3</a:t>
            </a:r>
            <a:endParaRPr lang="fr-FR" sz="16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07909" y="4129916"/>
            <a:ext cx="788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Initially randomised to 12 weeks SOF + RBV vs placebo (4:1), the study was amended with </a:t>
            </a:r>
          </a:p>
          <a:p>
            <a:r>
              <a:rPr lang="en-US" sz="1400" smtClean="0"/>
              <a:t>unblinding, discontinuation of placebo group and extension to 24 weeks of therapy for genotype 3</a:t>
            </a:r>
            <a:endParaRPr lang="en-US" sz="1400"/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4" name="Espace réservé du contenu 1"/>
          <p:cNvSpPr txBox="1">
            <a:spLocks/>
          </p:cNvSpPr>
          <p:nvPr/>
        </p:nvSpPr>
        <p:spPr bwMode="auto">
          <a:xfrm>
            <a:off x="539750" y="4737650"/>
            <a:ext cx="8351838" cy="178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lvl="1"/>
            <a:r>
              <a:rPr lang="en-US" kern="0" dirty="0"/>
              <a:t>SOF : 400 mg </a:t>
            </a:r>
            <a:r>
              <a:rPr lang="en-US" kern="0" dirty="0" err="1"/>
              <a:t>qd</a:t>
            </a:r>
            <a:endParaRPr lang="en-US" kern="0" dirty="0"/>
          </a:p>
          <a:p>
            <a:pPr lvl="1"/>
            <a:r>
              <a:rPr lang="en-US" kern="0" dirty="0"/>
              <a:t>RBV (bid dosing) : 1000 mg/day if &lt; 75 kg or 1200 mg/day if ≥ 75 </a:t>
            </a:r>
            <a:r>
              <a:rPr lang="en-US" kern="0" dirty="0" smtClean="0"/>
              <a:t>kg</a:t>
            </a:r>
          </a:p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with 95% CI, descriptive analysis</a:t>
            </a:r>
          </a:p>
          <a:p>
            <a:pPr lvl="1"/>
            <a:r>
              <a:rPr lang="en-US" kern="0" dirty="0"/>
              <a:t>Multivariate analysis to identify predictors of SVR</a:t>
            </a:r>
            <a:r>
              <a:rPr lang="en-US" kern="0" baseline="-25000" dirty="0"/>
              <a:t>12</a:t>
            </a:r>
            <a:r>
              <a:rPr lang="en-US" kern="0" dirty="0"/>
              <a:t> </a:t>
            </a:r>
          </a:p>
        </p:txBody>
      </p:sp>
      <p:cxnSp>
        <p:nvCxnSpPr>
          <p:cNvPr id="36" name="Connecteur droit 66"/>
          <p:cNvCxnSpPr>
            <a:cxnSpLocks noChangeShapeType="1"/>
          </p:cNvCxnSpPr>
          <p:nvPr/>
        </p:nvCxnSpPr>
        <p:spPr bwMode="auto">
          <a:xfrm rot="5400000">
            <a:off x="3879485" y="2078037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6594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573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5732834"/>
            <a:ext cx="8351838" cy="93652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0" dirty="0">
                <a:solidFill>
                  <a:srgbClr val="000066"/>
                </a:solidFill>
                <a:latin typeface="+mn-lt"/>
              </a:rPr>
              <a:t>In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addition, 85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patients received placebo for a mean of 7 weeks before discontinuation of this group 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rgbClr val="000066"/>
                </a:solidFill>
                <a:latin typeface="+mn-lt"/>
              </a:rPr>
              <a:t>11 patients, with genotype 3,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initially </a:t>
            </a:r>
            <a:r>
              <a:rPr lang="en-US" sz="1600" b="0" dirty="0" err="1">
                <a:solidFill>
                  <a:srgbClr val="000066"/>
                </a:solidFill>
                <a:latin typeface="+mn-lt"/>
              </a:rPr>
              <a:t>randomised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, received only 12 weeks of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treatment</a:t>
            </a:r>
            <a:endParaRPr lang="fr-FR" sz="1600" b="0" dirty="0">
              <a:solidFill>
                <a:srgbClr val="000066"/>
              </a:solidFill>
              <a:latin typeface="+mn-lt"/>
            </a:endParaRPr>
          </a:p>
        </p:txBody>
      </p:sp>
      <p:graphicFrame>
        <p:nvGraphicFramePr>
          <p:cNvPr id="1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919144"/>
              </p:ext>
            </p:extLst>
          </p:nvPr>
        </p:nvGraphicFramePr>
        <p:xfrm>
          <a:off x="539750" y="1595439"/>
          <a:ext cx="8351838" cy="4203586"/>
        </p:xfrm>
        <a:graphic>
          <a:graphicData uri="http://schemas.openxmlformats.org/drawingml/2006/table">
            <a:tbl>
              <a:tblPr/>
              <a:tblGrid>
                <a:gridCol w="4377493"/>
                <a:gridCol w="2069707"/>
                <a:gridCol w="1904638"/>
              </a:tblGrid>
              <a:tr h="71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73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 / 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 / 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IFN treatment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for side effects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response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or breakthrough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 AE)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6917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6258" y="1195388"/>
            <a:ext cx="385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053853" y="2598808"/>
            <a:ext cx="338400" cy="253838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39552" y="434843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39552" y="365628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0165" y="2275157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39552" y="2965719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777628" y="445615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777628" y="3765591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777628" y="2381291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777628" y="307185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868117" y="2371766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994637" y="2198701"/>
            <a:ext cx="4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93*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1503012" y="207487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39491" y="189551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1509683" y="2474986"/>
            <a:ext cx="338400" cy="2662205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3022972" y="2398754"/>
            <a:ext cx="338400" cy="2738438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974301" y="2261184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2" name="Rectangle 145"/>
          <p:cNvSpPr>
            <a:spLocks noChangeArrowheads="1"/>
          </p:cNvSpPr>
          <p:nvPr/>
        </p:nvSpPr>
        <p:spPr bwMode="auto">
          <a:xfrm>
            <a:off x="2588465" y="206954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3" name="Rectangle 151"/>
          <p:cNvSpPr>
            <a:spLocks noChangeArrowheads="1"/>
          </p:cNvSpPr>
          <p:nvPr/>
        </p:nvSpPr>
        <p:spPr bwMode="auto">
          <a:xfrm>
            <a:off x="3741674" y="2578081"/>
            <a:ext cx="338400" cy="2559110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2784495" y="5493965"/>
            <a:ext cx="423514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TN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777627" y="5136321"/>
            <a:ext cx="79708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1" name="Groupe 110"/>
          <p:cNvGrpSpPr/>
          <p:nvPr/>
        </p:nvGrpSpPr>
        <p:grpSpPr>
          <a:xfrm>
            <a:off x="2411760" y="1688777"/>
            <a:ext cx="4840086" cy="372071"/>
            <a:chOff x="2627784" y="1688777"/>
            <a:chExt cx="4840086" cy="372071"/>
          </a:xfrm>
        </p:grpSpPr>
        <p:sp>
          <p:nvSpPr>
            <p:cNvPr id="105" name="AutoShape 126"/>
            <p:cNvSpPr>
              <a:spLocks noChangeArrowheads="1"/>
            </p:cNvSpPr>
            <p:nvPr/>
          </p:nvSpPr>
          <p:spPr bwMode="auto">
            <a:xfrm>
              <a:off x="2627784" y="1688777"/>
              <a:ext cx="4824536" cy="3720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2756250" y="1782465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5148064" y="1782465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2913413" y="1700808"/>
              <a:ext cx="21626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Genotype 2 - 12 weeks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5305227" y="1700808"/>
              <a:ext cx="21626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Genotype 3 - 24 weeks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1012611" y="5155411"/>
            <a:ext cx="413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All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7897114" y="2746416"/>
            <a:ext cx="338400" cy="2390775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51"/>
          <p:cNvSpPr>
            <a:spLocks noChangeArrowheads="1"/>
          </p:cNvSpPr>
          <p:nvPr/>
        </p:nvSpPr>
        <p:spPr bwMode="auto">
          <a:xfrm>
            <a:off x="8352944" y="3403341"/>
            <a:ext cx="338400" cy="1733850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6703321" y="2507928"/>
            <a:ext cx="338400" cy="2629263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51"/>
          <p:cNvSpPr>
            <a:spLocks noChangeArrowheads="1"/>
          </p:cNvSpPr>
          <p:nvPr/>
        </p:nvSpPr>
        <p:spPr bwMode="auto">
          <a:xfrm>
            <a:off x="7102451" y="2611178"/>
            <a:ext cx="338400" cy="2526013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5506115" y="2598812"/>
            <a:ext cx="338400" cy="2538380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Rectangle 151"/>
          <p:cNvSpPr>
            <a:spLocks noChangeArrowheads="1"/>
          </p:cNvSpPr>
          <p:nvPr/>
        </p:nvSpPr>
        <p:spPr bwMode="auto">
          <a:xfrm>
            <a:off x="5916585" y="2956881"/>
            <a:ext cx="338400" cy="2180310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4156534" y="2967078"/>
            <a:ext cx="338400" cy="217011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Rectangle 151"/>
          <p:cNvSpPr>
            <a:spLocks noChangeArrowheads="1"/>
          </p:cNvSpPr>
          <p:nvPr/>
        </p:nvSpPr>
        <p:spPr bwMode="auto">
          <a:xfrm>
            <a:off x="4996880" y="2795785"/>
            <a:ext cx="338400" cy="2341406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977876" y="2657848"/>
            <a:ext cx="338400" cy="247934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Rectangle 151"/>
          <p:cNvSpPr>
            <a:spLocks noChangeArrowheads="1"/>
          </p:cNvSpPr>
          <p:nvPr/>
        </p:nvSpPr>
        <p:spPr bwMode="auto">
          <a:xfrm>
            <a:off x="2602768" y="2474986"/>
            <a:ext cx="338400" cy="2662205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949286" y="2001727"/>
            <a:ext cx="458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2" name="Rectangle 145"/>
          <p:cNvSpPr>
            <a:spLocks noChangeArrowheads="1"/>
          </p:cNvSpPr>
          <p:nvPr/>
        </p:nvSpPr>
        <p:spPr bwMode="auto">
          <a:xfrm>
            <a:off x="3725142" y="2179651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Rectangle 144"/>
          <p:cNvSpPr>
            <a:spLocks noChangeArrowheads="1"/>
          </p:cNvSpPr>
          <p:nvPr/>
        </p:nvSpPr>
        <p:spPr bwMode="auto">
          <a:xfrm>
            <a:off x="4134541" y="2556771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78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145"/>
          <p:cNvSpPr>
            <a:spLocks noChangeArrowheads="1"/>
          </p:cNvSpPr>
          <p:nvPr/>
        </p:nvSpPr>
        <p:spPr bwMode="auto">
          <a:xfrm>
            <a:off x="4907944" y="2395675"/>
            <a:ext cx="5469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85**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5504013" y="220309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6" name="Rectangle 145"/>
          <p:cNvSpPr>
            <a:spLocks noChangeArrowheads="1"/>
          </p:cNvSpPr>
          <p:nvPr/>
        </p:nvSpPr>
        <p:spPr bwMode="auto">
          <a:xfrm>
            <a:off x="5892950" y="256696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79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144"/>
          <p:cNvSpPr>
            <a:spLocks noChangeArrowheads="1"/>
          </p:cNvSpPr>
          <p:nvPr/>
        </p:nvSpPr>
        <p:spPr bwMode="auto">
          <a:xfrm>
            <a:off x="7877017" y="233644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8" name="Rectangle 145"/>
          <p:cNvSpPr>
            <a:spLocks noChangeArrowheads="1"/>
          </p:cNvSpPr>
          <p:nvPr/>
        </p:nvSpPr>
        <p:spPr bwMode="auto">
          <a:xfrm>
            <a:off x="8332629" y="2998344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6683224" y="209811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95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0" name="Rectangle 145"/>
          <p:cNvSpPr>
            <a:spLocks noChangeArrowheads="1"/>
          </p:cNvSpPr>
          <p:nvPr/>
        </p:nvSpPr>
        <p:spPr bwMode="auto">
          <a:xfrm>
            <a:off x="7086811" y="220822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801106" y="477538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042266" y="480161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73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491558" y="48001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32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975695" y="48001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41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585325" y="480161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30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055509" y="4801619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3734079" y="48001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32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191777" y="480013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9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4949313" y="4798641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250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462298" y="4798641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105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878022" y="4800130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145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710833" y="48001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92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110801" y="479864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13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912004" y="479864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98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8353062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47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1457093" y="5155411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TN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1946040" y="5155411"/>
            <a:ext cx="413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TE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2540441" y="5155411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3033066" y="515541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9" name="ZoneTexte 86"/>
          <p:cNvSpPr txBox="1">
            <a:spLocks noChangeArrowheads="1"/>
          </p:cNvSpPr>
          <p:nvPr/>
        </p:nvSpPr>
        <p:spPr bwMode="auto">
          <a:xfrm>
            <a:off x="3870474" y="5497141"/>
            <a:ext cx="413895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TE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Rectangle 40"/>
          <p:cNvSpPr>
            <a:spLocks noChangeArrowheads="1"/>
          </p:cNvSpPr>
          <p:nvPr/>
        </p:nvSpPr>
        <p:spPr bwMode="auto">
          <a:xfrm>
            <a:off x="3689195" y="5155411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4169334" y="515541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3" name="ZoneTexte 86"/>
          <p:cNvSpPr txBox="1">
            <a:spLocks noChangeArrowheads="1"/>
          </p:cNvSpPr>
          <p:nvPr/>
        </p:nvSpPr>
        <p:spPr bwMode="auto">
          <a:xfrm>
            <a:off x="6885939" y="5473974"/>
            <a:ext cx="423514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TN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4962137" y="5135420"/>
            <a:ext cx="413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All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5470312" y="5135420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TN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890846" y="5135420"/>
            <a:ext cx="413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TE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6665949" y="5135420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7130838" y="5135420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0" name="ZoneTexte 86"/>
          <p:cNvSpPr txBox="1">
            <a:spLocks noChangeArrowheads="1"/>
          </p:cNvSpPr>
          <p:nvPr/>
        </p:nvSpPr>
        <p:spPr bwMode="auto">
          <a:xfrm>
            <a:off x="8113436" y="5477150"/>
            <a:ext cx="413895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TE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2" name="Rectangle 40"/>
          <p:cNvSpPr>
            <a:spLocks noChangeArrowheads="1"/>
          </p:cNvSpPr>
          <p:nvPr/>
        </p:nvSpPr>
        <p:spPr bwMode="auto">
          <a:xfrm>
            <a:off x="7875058" y="5135420"/>
            <a:ext cx="444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3" name="Rectangle 40"/>
          <p:cNvSpPr>
            <a:spLocks noChangeArrowheads="1"/>
          </p:cNvSpPr>
          <p:nvPr/>
        </p:nvSpPr>
        <p:spPr bwMode="auto">
          <a:xfrm>
            <a:off x="8373099" y="5135420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07504" y="6169496"/>
            <a:ext cx="590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TN : </a:t>
            </a:r>
            <a:r>
              <a:rPr lang="fr-FR" sz="1200" dirty="0" err="1" smtClean="0"/>
              <a:t>Treatment-naïve</a:t>
            </a:r>
            <a:r>
              <a:rPr lang="fr-FR" sz="1200" dirty="0" smtClean="0"/>
              <a:t> ; TE : </a:t>
            </a:r>
            <a:r>
              <a:rPr lang="fr-FR" sz="1200" dirty="0" err="1" smtClean="0"/>
              <a:t>Treatment-experienced</a:t>
            </a:r>
            <a:r>
              <a:rPr lang="fr-FR" sz="1200" dirty="0" smtClean="0"/>
              <a:t> ; NC : </a:t>
            </a:r>
            <a:r>
              <a:rPr lang="fr-FR" sz="1200" dirty="0" err="1" smtClean="0"/>
              <a:t>non-cirrhotic</a:t>
            </a:r>
            <a:r>
              <a:rPr lang="fr-FR" sz="1200" dirty="0" smtClean="0"/>
              <a:t> ; C : </a:t>
            </a:r>
            <a:r>
              <a:rPr lang="fr-FR" sz="1200" dirty="0" err="1" smtClean="0"/>
              <a:t>cirrhotic</a:t>
            </a:r>
            <a:endParaRPr lang="fr-FR" sz="1200" dirty="0"/>
          </a:p>
        </p:txBody>
      </p:sp>
      <p:sp>
        <p:nvSpPr>
          <p:cNvPr id="115" name="ZoneTexte 114"/>
          <p:cNvSpPr txBox="1"/>
          <p:nvPr/>
        </p:nvSpPr>
        <p:spPr>
          <a:xfrm>
            <a:off x="899592" y="5527145"/>
            <a:ext cx="1651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 95% CI: 85-98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4901219" y="5465692"/>
            <a:ext cx="1687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**95% CI: 80-89</a:t>
            </a:r>
            <a:endParaRPr lang="fr-FR" sz="1200" dirty="0"/>
          </a:p>
        </p:txBody>
      </p:sp>
      <p:grpSp>
        <p:nvGrpSpPr>
          <p:cNvPr id="94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9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2604312" y="5473357"/>
            <a:ext cx="724465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3772020" y="5473357"/>
            <a:ext cx="724465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6666495" y="5473357"/>
            <a:ext cx="724465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7996517" y="5473357"/>
            <a:ext cx="724465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100" name="Rectangle 135"/>
          <p:cNvSpPr>
            <a:spLocks noChangeArrowheads="1"/>
          </p:cNvSpPr>
          <p:nvPr/>
        </p:nvSpPr>
        <p:spPr bwMode="auto">
          <a:xfrm>
            <a:off x="638938" y="501375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40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187624" y="1196752"/>
            <a:ext cx="6661348" cy="45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fontAlgn="base" hangingPunct="0">
              <a:spcAft>
                <a:spcPct val="0"/>
              </a:spcAft>
              <a:buClr>
                <a:srgbClr val="CC3300"/>
              </a:buClr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Multivariate analysis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of factors associated </a:t>
            </a:r>
            <a:b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SVR</a:t>
            </a:r>
            <a:r>
              <a:rPr kumimoji="0" lang="en-US" sz="2400" b="1" i="0" u="none" strike="noStrike" kern="0" cap="none" spc="0" normalizeH="0" baseline="-2500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400" b="1" kern="0" noProof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patients with genotype 3</a:t>
            </a:r>
            <a:endParaRPr lang="en-US" sz="2400" b="1" kern="0" baseline="-2500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algn="ctr" defTabSz="914400" eaLnBrk="0" fontAlgn="base" hangingPunct="0">
              <a:spcAft>
                <a:spcPct val="0"/>
              </a:spcAft>
              <a:buClr>
                <a:srgbClr val="CC3300"/>
              </a:buClr>
            </a:pPr>
            <a:endParaRPr lang="en-US" kern="0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16"/>
              </p:ext>
            </p:extLst>
          </p:nvPr>
        </p:nvGraphicFramePr>
        <p:xfrm>
          <a:off x="428921" y="2060848"/>
          <a:ext cx="8329068" cy="155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024"/>
                <a:gridCol w="2481787"/>
                <a:gridCol w="1506257"/>
              </a:tblGrid>
              <a:tr h="224339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OR (95% CI)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p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43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Baseline HCV RNA &lt; 6 log</a:t>
                      </a:r>
                      <a:r>
                        <a:rPr lang="en-US" sz="1400" b="1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IU/ml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4.23 (1.21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-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14.81)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3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3.18 (1.22 - 8.31)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433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Absence of cirrhosis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3.46 (1.60 - 7.48)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0.002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339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&lt; 50 years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2.82 (1.21 - 6.57)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3743300"/>
            <a:ext cx="8604250" cy="2736726"/>
          </a:xfrm>
        </p:spPr>
        <p:txBody>
          <a:bodyPr/>
          <a:lstStyle/>
          <a:p>
            <a:r>
              <a:rPr lang="en-US" sz="1800" dirty="0" err="1" smtClean="0"/>
              <a:t>Virologic</a:t>
            </a:r>
            <a:r>
              <a:rPr lang="en-US" sz="1800" dirty="0" smtClean="0"/>
              <a:t> breakthrough</a:t>
            </a:r>
          </a:p>
          <a:p>
            <a:pPr lvl="1"/>
            <a:r>
              <a:rPr lang="en-US" sz="1400" dirty="0" smtClean="0"/>
              <a:t>1 in genotype 3 group (non adherent patient)</a:t>
            </a:r>
          </a:p>
          <a:p>
            <a:r>
              <a:rPr lang="en-US" sz="1800" dirty="0" smtClean="0"/>
              <a:t>Relapse in treatment completers</a:t>
            </a:r>
          </a:p>
          <a:p>
            <a:pPr lvl="1"/>
            <a:r>
              <a:rPr lang="en-US" sz="1400" dirty="0" smtClean="0"/>
              <a:t>5 (7%) in genotype 2 group</a:t>
            </a:r>
          </a:p>
          <a:p>
            <a:r>
              <a:rPr lang="en-US" sz="1800" dirty="0" smtClean="0"/>
              <a:t>5/11 (45%) in genotype 3 </a:t>
            </a:r>
            <a:r>
              <a:rPr lang="en-US" sz="1800" dirty="0" smtClean="0"/>
              <a:t>12W-group </a:t>
            </a:r>
            <a:r>
              <a:rPr lang="en-US" sz="1800" dirty="0" smtClean="0"/>
              <a:t>and 35 (14%) in genotype 3 </a:t>
            </a:r>
            <a:r>
              <a:rPr lang="en-US" sz="1800" dirty="0" smtClean="0"/>
              <a:t>24W-group</a:t>
            </a:r>
            <a:endParaRPr lang="en-US" sz="1800" dirty="0" smtClean="0"/>
          </a:p>
          <a:p>
            <a:r>
              <a:rPr lang="en-US" sz="1800" dirty="0" smtClean="0"/>
              <a:t>Resistance testing (sequencing) </a:t>
            </a:r>
          </a:p>
          <a:p>
            <a:pPr lvl="1"/>
            <a:r>
              <a:rPr lang="en-US" sz="1400" dirty="0" smtClean="0"/>
              <a:t>Done in genotype 3 group with failures: </a:t>
            </a:r>
          </a:p>
          <a:p>
            <a:pPr lvl="2"/>
            <a:r>
              <a:rPr lang="en-US" sz="1400" dirty="0" smtClean="0"/>
              <a:t>No SOF-associated mutation (S282T)</a:t>
            </a:r>
          </a:p>
          <a:p>
            <a:pPr lvl="2"/>
            <a:r>
              <a:rPr lang="en-US" sz="1400" dirty="0" smtClean="0"/>
              <a:t>NS5B substitutions : </a:t>
            </a:r>
            <a:r>
              <a:rPr lang="en-US" sz="1400" dirty="0" smtClean="0"/>
              <a:t>V321A </a:t>
            </a:r>
            <a:r>
              <a:rPr lang="en-US" sz="1400" dirty="0" smtClean="0"/>
              <a:t>in 2 patients, L159F in 6 patients (no change in SOF susceptibility)</a:t>
            </a:r>
          </a:p>
          <a:p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98653" y="117940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349011"/>
              </p:ext>
            </p:extLst>
          </p:nvPr>
        </p:nvGraphicFramePr>
        <p:xfrm>
          <a:off x="409253" y="1658055"/>
          <a:ext cx="8352081" cy="4828428"/>
        </p:xfrm>
        <a:graphic>
          <a:graphicData uri="http://schemas.openxmlformats.org/drawingml/2006/table">
            <a:tbl>
              <a:tblPr/>
              <a:tblGrid>
                <a:gridCol w="4084863"/>
                <a:gridCol w="2071118"/>
                <a:gridCol w="2196100"/>
              </a:tblGrid>
              <a:tr h="771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 + 3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84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250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 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Dry skin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574" marR="89574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280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VALENCE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for HCV genotypes 2 and 3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490663"/>
            <a:ext cx="8351838" cy="4824412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The oral SOF + RBV regimen resulted in high rates of SVR</a:t>
            </a:r>
            <a:r>
              <a:rPr lang="en-US" baseline="-25000" dirty="0" smtClean="0"/>
              <a:t>12</a:t>
            </a:r>
            <a:r>
              <a:rPr lang="en-US" dirty="0" smtClean="0"/>
              <a:t> both in genotype 2 and genotype 3 infection</a:t>
            </a:r>
          </a:p>
          <a:p>
            <a:pPr lvl="1"/>
            <a:r>
              <a:rPr lang="en-US" dirty="0" smtClean="0"/>
              <a:t>High rates of response and low rates of relapse in all genotype 2 sub-groups with 12 weeks of SOF + RBV</a:t>
            </a:r>
          </a:p>
          <a:p>
            <a:pPr lvl="1"/>
            <a:r>
              <a:rPr lang="en-US" dirty="0" smtClean="0"/>
              <a:t>For genotype 3, SOF + RBV 24 weeks was associated with higher SVR</a:t>
            </a:r>
            <a:r>
              <a:rPr lang="en-US" baseline="-25000" dirty="0" smtClean="0"/>
              <a:t>12</a:t>
            </a:r>
            <a:r>
              <a:rPr lang="en-US" dirty="0" smtClean="0"/>
              <a:t> than reported with the same regimen for 12 weeks or 16 weeks</a:t>
            </a:r>
          </a:p>
          <a:p>
            <a:pPr lvl="1"/>
            <a:r>
              <a:rPr lang="en-US" dirty="0" smtClean="0"/>
              <a:t>Identification of  4 possible predictors of SVR</a:t>
            </a:r>
            <a:r>
              <a:rPr lang="en-US" baseline="-25000" dirty="0" smtClean="0"/>
              <a:t>12</a:t>
            </a:r>
            <a:r>
              <a:rPr lang="en-US" dirty="0" smtClean="0"/>
              <a:t> among patients with genotype 3 infection: female sex, absence of cirrhosis, younger age, </a:t>
            </a:r>
            <a:br>
              <a:rPr lang="en-US" dirty="0" smtClean="0"/>
            </a:br>
            <a:r>
              <a:rPr lang="en-US" dirty="0" smtClean="0"/>
              <a:t>and a low viral load at baseline</a:t>
            </a:r>
          </a:p>
          <a:p>
            <a:pPr lvl="1"/>
            <a:r>
              <a:rPr lang="en-US" smtClean="0"/>
              <a:t>Severity </a:t>
            </a:r>
            <a:r>
              <a:rPr lang="en-US" dirty="0" smtClean="0"/>
              <a:t>and frequency of adverse events did not increase with longer duration of SOF + RBV treatment</a:t>
            </a:r>
          </a:p>
          <a:p>
            <a:pPr lvl="1"/>
            <a:r>
              <a:rPr lang="en-US" dirty="0" smtClean="0"/>
              <a:t>SOF + RBV has a high barrier to resistance</a:t>
            </a:r>
          </a:p>
          <a:p>
            <a:pPr lvl="1"/>
            <a:r>
              <a:rPr lang="en-US" dirty="0" smtClean="0"/>
              <a:t>Limitations</a:t>
            </a:r>
          </a:p>
          <a:p>
            <a:pPr lvl="2"/>
            <a:r>
              <a:rPr lang="en-US" dirty="0" smtClean="0"/>
              <a:t>Descriptive study</a:t>
            </a:r>
          </a:p>
          <a:p>
            <a:pPr lvl="2"/>
            <a:r>
              <a:rPr lang="en-US" dirty="0" smtClean="0"/>
              <a:t>Few number of patients with genotype 2</a:t>
            </a:r>
          </a:p>
        </p:txBody>
      </p:sp>
      <p:grpSp>
        <p:nvGrpSpPr>
          <p:cNvPr id="3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VALENCE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2014;370:1993-2001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67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903</Words>
  <Application>Microsoft Macintosh PowerPoint</Application>
  <PresentationFormat>Présentation à l'écran (4:3)</PresentationFormat>
  <Paragraphs>236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VALENCE Study: SOF + RBV for HCV genotypes 2 and 3</vt:lpstr>
      <vt:lpstr>VALENCE Study: SOF + RBV for HCV genotypes 2 and 3</vt:lpstr>
      <vt:lpstr>VALENCE Study: SOF + RBV for HCV genotypes 2 and 3</vt:lpstr>
      <vt:lpstr>VALENCE Study: SOF + RBV for HCV genotypes 2 and 3</vt:lpstr>
      <vt:lpstr>VALENCE Study: SOF + RBV for HCV genotypes 2 and 3</vt:lpstr>
      <vt:lpstr>VALENCE Study: SOF + RBV for HCV genotypes 2 and 3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80</cp:revision>
  <dcterms:created xsi:type="dcterms:W3CDTF">2010-10-19T10:42:50Z</dcterms:created>
  <dcterms:modified xsi:type="dcterms:W3CDTF">2015-07-22T23:48:52Z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573A07C5-604D-4EDD-9399-2B845BDF0177</vt:lpwstr>
  </property>
  <property fmtid="{D5CDD505-2E9C-101B-9397-08002B2CF9AE}" pid="3" name="ArticulatePath">
    <vt:lpwstr>HCV-trials_Masque</vt:lpwstr>
  </property>
</Properties>
</file>